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64" r:id="rId4"/>
    <p:sldId id="257" r:id="rId5"/>
    <p:sldId id="258" r:id="rId6"/>
    <p:sldId id="265" r:id="rId7"/>
    <p:sldId id="266" r:id="rId8"/>
    <p:sldId id="270" r:id="rId9"/>
    <p:sldId id="271" r:id="rId10"/>
    <p:sldId id="272" r:id="rId11"/>
    <p:sldId id="269" r:id="rId12"/>
    <p:sldId id="267" r:id="rId13"/>
    <p:sldId id="26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5" autoAdjust="0"/>
    <p:restoredTop sz="94660"/>
  </p:normalViewPr>
  <p:slideViewPr>
    <p:cSldViewPr snapToGrid="0">
      <p:cViewPr varScale="1">
        <p:scale>
          <a:sx n="74" d="100"/>
          <a:sy n="74" d="100"/>
        </p:scale>
        <p:origin x="4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1518960-22F7-4A2C-A3C9-2EB87F53C1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6AEF0572-D428-4CA1-B516-DE6CBAF762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E5E21551-EC2B-471F-979F-FCDD4F606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46154-7299-4FDD-9980-12670C78E1C9}" type="datetimeFigureOut">
              <a:rPr lang="zh-CN" altLang="en-US" smtClean="0"/>
              <a:t>2020/1/23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10BB63AF-28CE-4358-AD7D-FDA954CF1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B374C0C3-D3D8-442F-AC99-49F204BF5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A7A2D-F5B6-4AED-A98B-343144C8FEA7}" type="slidenum">
              <a:rPr lang="zh-CN" altLang="en-US" smtClean="0"/>
              <a:t>‹N›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7733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E44304E-39D9-42C2-BC88-A93EE89B1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D2890671-FF07-4CEA-9A81-CDD7D1B459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D8FBFBF2-2F93-4DB9-9747-553F2CC23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46154-7299-4FDD-9980-12670C78E1C9}" type="datetimeFigureOut">
              <a:rPr lang="zh-CN" altLang="en-US" smtClean="0"/>
              <a:t>2020/1/23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81AA8A98-D9FF-47FE-B8EC-84A8A677C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9D74BD96-2736-43F3-A53F-122E54E0F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A7A2D-F5B6-4AED-A98B-343144C8FEA7}" type="slidenum">
              <a:rPr lang="zh-CN" altLang="en-US" smtClean="0"/>
              <a:t>‹N›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5100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6063BF8F-732B-4D86-B823-0C942C5A64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D771F02C-336B-4E30-9D77-4AE2E3A1F0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774B59C9-08CB-419E-8894-2467DE6EE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46154-7299-4FDD-9980-12670C78E1C9}" type="datetimeFigureOut">
              <a:rPr lang="zh-CN" altLang="en-US" smtClean="0"/>
              <a:t>2020/1/23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0C75C547-9F75-4431-9210-CB4DD3DC3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A3D99790-2285-4D41-8572-FBEFACCA6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A7A2D-F5B6-4AED-A98B-343144C8FEA7}" type="slidenum">
              <a:rPr lang="zh-CN" altLang="en-US" smtClean="0"/>
              <a:t>‹N›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8541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8D122EA-C120-461E-89FE-72D3672B8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4574E711-C4C7-4044-907C-7ED89F677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F1B6FAB0-9384-4959-9C30-96FE696E9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46154-7299-4FDD-9980-12670C78E1C9}" type="datetimeFigureOut">
              <a:rPr lang="zh-CN" altLang="en-US" smtClean="0"/>
              <a:t>2020/1/23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3CD12386-3E5A-420A-8043-B656FBBD0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7039434A-35B4-4FE1-B0E7-9CCFB795C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A7A2D-F5B6-4AED-A98B-343144C8FEA7}" type="slidenum">
              <a:rPr lang="zh-CN" altLang="en-US" smtClean="0"/>
              <a:t>‹N›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9821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567231F-FB75-4117-AF65-F6149CF28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7A91E9D7-18D7-407D-AEF8-0E3FB5D05A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CC6FA7B6-0089-4587-8288-6E6A0F04F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46154-7299-4FDD-9980-12670C78E1C9}" type="datetimeFigureOut">
              <a:rPr lang="zh-CN" altLang="en-US" smtClean="0"/>
              <a:t>2020/1/23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B83B4AD8-0B0C-4FD3-ADAA-664901416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7AEF19C2-477B-44F1-B584-746759042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A7A2D-F5B6-4AED-A98B-343144C8FEA7}" type="slidenum">
              <a:rPr lang="zh-CN" altLang="en-US" smtClean="0"/>
              <a:t>‹N›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95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89ECFC9-72F6-416C-8D42-B17A27B80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A6D28654-C8E2-4B2A-B6FB-16A8FBA929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9D1A941A-1F4A-4D9C-BA09-46B07D9968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3184C8CE-0D43-41FE-82B5-7D4E19FD9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46154-7299-4FDD-9980-12670C78E1C9}" type="datetimeFigureOut">
              <a:rPr lang="zh-CN" altLang="en-US" smtClean="0"/>
              <a:t>2020/1/23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BCB439AD-1947-4FB3-9B30-F74D99725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505BE99D-5250-4788-BF29-5DAFAA3F2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A7A2D-F5B6-4AED-A98B-343144C8FEA7}" type="slidenum">
              <a:rPr lang="zh-CN" altLang="en-US" smtClean="0"/>
              <a:t>‹N›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3930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B4120E3-F4D0-4890-9FA9-735436FEB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8F3638CA-A950-47D2-839A-869B648484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BE2BBA9F-AF2D-4283-972F-A1CF27C8F1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D71B1BC2-D63B-447D-827D-6A267D3876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C42D8501-1F08-47D2-B46F-E078F1D0C5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785379C0-D75A-4449-B9E0-B5A05474A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46154-7299-4FDD-9980-12670C78E1C9}" type="datetimeFigureOut">
              <a:rPr lang="zh-CN" altLang="en-US" smtClean="0"/>
              <a:t>2020/1/23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642D4B55-0F7D-4ECC-8A72-2EEDF3FBA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344B9AB4-C7D3-4886-AB49-0108C1CC6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A7A2D-F5B6-4AED-A98B-343144C8FEA7}" type="slidenum">
              <a:rPr lang="zh-CN" altLang="en-US" smtClean="0"/>
              <a:t>‹N›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1996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39C9EF4-EA51-4E68-BF79-CD01F72B6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C3BEF1F4-F93D-439C-9602-ECE67D5AE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46154-7299-4FDD-9980-12670C78E1C9}" type="datetimeFigureOut">
              <a:rPr lang="zh-CN" altLang="en-US" smtClean="0"/>
              <a:t>2020/1/23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0A27CDA7-0994-4C4C-ADD5-04553C2BB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64FAE66E-638F-4B40-9CDF-F1CF93F01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A7A2D-F5B6-4AED-A98B-343144C8FEA7}" type="slidenum">
              <a:rPr lang="zh-CN" altLang="en-US" smtClean="0"/>
              <a:t>‹N›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207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798EC6E7-D563-4236-9DCB-CDF1443B3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46154-7299-4FDD-9980-12670C78E1C9}" type="datetimeFigureOut">
              <a:rPr lang="zh-CN" altLang="en-US" smtClean="0"/>
              <a:t>2020/1/23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85D432E6-0D54-4D64-B604-F04CD00B2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329CCA80-B839-4117-B964-E09AC367F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A7A2D-F5B6-4AED-A98B-343144C8FEA7}" type="slidenum">
              <a:rPr lang="zh-CN" altLang="en-US" smtClean="0"/>
              <a:t>‹N›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2427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FEC8601-6245-48C4-A71F-71DD3CE1D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73E92C57-9C30-4C1F-BF09-C9259AE38C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56BA828E-F90A-43D8-99D6-B357D15BF3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DD56A965-2025-4F5F-B44D-9127611DE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46154-7299-4FDD-9980-12670C78E1C9}" type="datetimeFigureOut">
              <a:rPr lang="zh-CN" altLang="en-US" smtClean="0"/>
              <a:t>2020/1/23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631A9D6E-ADA6-4A35-B584-F8092A94C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7D21CEFA-D4D4-491B-A08E-2E91581E4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A7A2D-F5B6-4AED-A98B-343144C8FEA7}" type="slidenum">
              <a:rPr lang="zh-CN" altLang="en-US" smtClean="0"/>
              <a:t>‹N›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2949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6B8175F-4C9F-460F-80D7-F759771F7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FC3F7781-8694-4F24-A4AE-4D72BF6B15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BAF5E6C1-52F2-4443-A65A-A7697580B5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8DE3D46F-9FA8-44CD-A1E2-D846B76B2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46154-7299-4FDD-9980-12670C78E1C9}" type="datetimeFigureOut">
              <a:rPr lang="zh-CN" altLang="en-US" smtClean="0"/>
              <a:t>2020/1/23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EF05C0D5-3D6C-453A-BEDB-EEBB8C829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0BDBFB8F-EAC0-42F2-8FAA-2C303C2B7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A7A2D-F5B6-4AED-A98B-343144C8FEA7}" type="slidenum">
              <a:rPr lang="zh-CN" altLang="en-US" smtClean="0"/>
              <a:t>‹N›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8187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2B2390FC-8A93-4E97-98F1-A2A552C03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40C4601C-0D95-4CC3-B70E-3095C2A29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13601B5E-F88F-4F0A-85CE-455069CBAC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46154-7299-4FDD-9980-12670C78E1C9}" type="datetimeFigureOut">
              <a:rPr lang="zh-CN" altLang="en-US" smtClean="0"/>
              <a:t>2020/1/23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193A44D1-AE8C-4FB2-9BDA-37A64E55AB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2EFF5F3C-8ACC-4B1C-8DDB-DFD14C6631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FA7A2D-F5B6-4AED-A98B-343144C8FEA7}" type="slidenum">
              <a:rPr lang="zh-CN" altLang="en-US" smtClean="0"/>
              <a:t>‹N›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6086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102488F-3CCB-4207-A2A6-C46C7CC081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/>
          <a:lstStyle/>
          <a:p>
            <a:r>
              <a:rPr lang="en-US" altLang="zh-CN" dirty="0"/>
              <a:t>Mnemosyne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6B8A91A7-DF96-4101-B5E8-3D780D2EE5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/>
              <a:t>Implement a replicated key-value store that offers causal consistency.</a:t>
            </a:r>
          </a:p>
          <a:p>
            <a:endParaRPr lang="en-US" altLang="zh-CN" dirty="0"/>
          </a:p>
          <a:p>
            <a:r>
              <a:rPr lang="en-US" altLang="zh-CN" dirty="0"/>
              <a:t>Stefano </a:t>
            </a:r>
            <a:r>
              <a:rPr lang="en-US" altLang="zh-CN" dirty="0" err="1"/>
              <a:t>Fedeli</a:t>
            </a:r>
            <a:r>
              <a:rPr lang="en-US" altLang="zh-CN" dirty="0"/>
              <a:t> 944844</a:t>
            </a:r>
          </a:p>
          <a:p>
            <a:r>
              <a:rPr lang="en-US" altLang="zh-CN" dirty="0"/>
              <a:t>Andrea Pozzoli </a:t>
            </a:r>
            <a:r>
              <a:rPr lang="en-US" altLang="zh-CN" dirty="0" smtClean="0"/>
              <a:t>944031</a:t>
            </a:r>
            <a:endParaRPr lang="en-US" altLang="zh-CN" dirty="0"/>
          </a:p>
          <a:p>
            <a:r>
              <a:rPr lang="en-US" altLang="zh-CN" dirty="0"/>
              <a:t>Lipei Liu 931693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260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1685D6-E9CD-4F90-9A7D-6B7BF8485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Sync</a:t>
            </a:r>
            <a:endParaRPr lang="zh-CN" altLang="en-US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95069" y="1017596"/>
            <a:ext cx="1438781" cy="1261981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0274" y="776063"/>
            <a:ext cx="1408298" cy="1268078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6268" y="4089999"/>
            <a:ext cx="1408298" cy="1268078"/>
          </a:xfrm>
          <a:prstGeom prst="rect">
            <a:avLst/>
          </a:prstGeom>
        </p:spPr>
      </p:pic>
      <p:graphicFrame>
        <p:nvGraphicFramePr>
          <p:cNvPr id="12" name="Tabel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704515"/>
              </p:ext>
            </p:extLst>
          </p:nvPr>
        </p:nvGraphicFramePr>
        <p:xfrm>
          <a:off x="5572870" y="2251676"/>
          <a:ext cx="1883178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1589"/>
                <a:gridCol w="941589"/>
              </a:tblGrid>
              <a:tr h="289959">
                <a:tc>
                  <a:txBody>
                    <a:bodyPr/>
                    <a:lstStyle/>
                    <a:p>
                      <a:r>
                        <a:rPr lang="it-IT" dirty="0" err="1" smtClean="0"/>
                        <a:t>Key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Value</a:t>
                      </a:r>
                      <a:endParaRPr lang="it-IT" dirty="0"/>
                    </a:p>
                  </a:txBody>
                  <a:tcPr/>
                </a:tc>
              </a:tr>
              <a:tr h="289959">
                <a:tc>
                  <a:txBody>
                    <a:bodyPr/>
                    <a:lstStyle/>
                    <a:p>
                      <a:r>
                        <a:rPr lang="it-IT" dirty="0" smtClean="0"/>
                        <a:t>First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54</a:t>
                      </a:r>
                      <a:endParaRPr lang="it-IT" dirty="0"/>
                    </a:p>
                  </a:txBody>
                  <a:tcPr/>
                </a:tc>
              </a:tr>
              <a:tr h="289959">
                <a:tc>
                  <a:txBody>
                    <a:bodyPr/>
                    <a:lstStyle/>
                    <a:p>
                      <a:r>
                        <a:rPr lang="it-IT" dirty="0" smtClean="0"/>
                        <a:t>Second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63</a:t>
                      </a:r>
                      <a:endParaRPr lang="it-IT" dirty="0"/>
                    </a:p>
                  </a:txBody>
                  <a:tcPr/>
                </a:tc>
              </a:tr>
              <a:tr h="289959">
                <a:tc>
                  <a:txBody>
                    <a:bodyPr/>
                    <a:lstStyle/>
                    <a:p>
                      <a:r>
                        <a:rPr lang="it-IT" dirty="0" smtClean="0"/>
                        <a:t>Third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97</a:t>
                      </a:r>
                      <a:endParaRPr lang="it-IT" dirty="0"/>
                    </a:p>
                  </a:txBody>
                  <a:tcPr/>
                </a:tc>
              </a:tr>
              <a:tr h="289959">
                <a:tc>
                  <a:txBody>
                    <a:bodyPr/>
                    <a:lstStyle/>
                    <a:p>
                      <a:r>
                        <a:rPr lang="it-IT" dirty="0" err="1" smtClean="0"/>
                        <a:t>Fourth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2</a:t>
                      </a:r>
                      <a:endParaRPr lang="it-IT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el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8577869"/>
              </p:ext>
            </p:extLst>
          </p:nvPr>
        </p:nvGraphicFramePr>
        <p:xfrm>
          <a:off x="9460209" y="1929075"/>
          <a:ext cx="1883178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1589"/>
                <a:gridCol w="941589"/>
              </a:tblGrid>
              <a:tr h="289959">
                <a:tc>
                  <a:txBody>
                    <a:bodyPr/>
                    <a:lstStyle/>
                    <a:p>
                      <a:r>
                        <a:rPr lang="it-IT" dirty="0" err="1" smtClean="0"/>
                        <a:t>Key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Value</a:t>
                      </a:r>
                      <a:endParaRPr lang="it-IT" dirty="0"/>
                    </a:p>
                  </a:txBody>
                  <a:tcPr/>
                </a:tc>
              </a:tr>
              <a:tr h="289959">
                <a:tc>
                  <a:txBody>
                    <a:bodyPr/>
                    <a:lstStyle/>
                    <a:p>
                      <a:r>
                        <a:rPr lang="it-IT" dirty="0" smtClean="0"/>
                        <a:t>First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54</a:t>
                      </a:r>
                      <a:endParaRPr lang="it-IT" dirty="0"/>
                    </a:p>
                  </a:txBody>
                  <a:tcPr/>
                </a:tc>
              </a:tr>
              <a:tr h="289959">
                <a:tc>
                  <a:txBody>
                    <a:bodyPr/>
                    <a:lstStyle/>
                    <a:p>
                      <a:r>
                        <a:rPr lang="it-IT" dirty="0" smtClean="0"/>
                        <a:t>Second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63</a:t>
                      </a:r>
                      <a:endParaRPr lang="it-IT" dirty="0"/>
                    </a:p>
                  </a:txBody>
                  <a:tcPr/>
                </a:tc>
              </a:tr>
              <a:tr h="289959">
                <a:tc>
                  <a:txBody>
                    <a:bodyPr/>
                    <a:lstStyle/>
                    <a:p>
                      <a:r>
                        <a:rPr lang="it-IT" dirty="0" smtClean="0"/>
                        <a:t>Third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97</a:t>
                      </a:r>
                      <a:endParaRPr lang="it-IT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Tabel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4896409"/>
              </p:ext>
            </p:extLst>
          </p:nvPr>
        </p:nvGraphicFramePr>
        <p:xfrm>
          <a:off x="9460209" y="5252163"/>
          <a:ext cx="1883178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1589"/>
                <a:gridCol w="941589"/>
              </a:tblGrid>
              <a:tr h="289959">
                <a:tc>
                  <a:txBody>
                    <a:bodyPr/>
                    <a:lstStyle/>
                    <a:p>
                      <a:r>
                        <a:rPr lang="it-IT" dirty="0" err="1" smtClean="0"/>
                        <a:t>Key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Value</a:t>
                      </a:r>
                      <a:endParaRPr lang="it-IT" dirty="0"/>
                    </a:p>
                  </a:txBody>
                  <a:tcPr/>
                </a:tc>
              </a:tr>
              <a:tr h="289959">
                <a:tc>
                  <a:txBody>
                    <a:bodyPr/>
                    <a:lstStyle/>
                    <a:p>
                      <a:r>
                        <a:rPr lang="it-IT" dirty="0" smtClean="0"/>
                        <a:t>First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54</a:t>
                      </a:r>
                      <a:endParaRPr lang="it-IT" dirty="0"/>
                    </a:p>
                  </a:txBody>
                  <a:tcPr/>
                </a:tc>
              </a:tr>
              <a:tr h="289959">
                <a:tc>
                  <a:txBody>
                    <a:bodyPr/>
                    <a:lstStyle/>
                    <a:p>
                      <a:r>
                        <a:rPr lang="it-IT" dirty="0" smtClean="0"/>
                        <a:t>Second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 smtClean="0">
                          <a:solidFill>
                            <a:schemeClr val="tx1"/>
                          </a:solidFill>
                        </a:rPr>
                        <a:t>63</a:t>
                      </a:r>
                      <a:endParaRPr lang="it-IT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89959">
                <a:tc>
                  <a:txBody>
                    <a:bodyPr/>
                    <a:lstStyle/>
                    <a:p>
                      <a:r>
                        <a:rPr lang="en-GB" noProof="0" dirty="0" smtClean="0"/>
                        <a:t>Fourth</a:t>
                      </a:r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2</a:t>
                      </a:r>
                      <a:endParaRPr lang="it-IT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" name="Tabella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9474266"/>
              </p:ext>
            </p:extLst>
          </p:nvPr>
        </p:nvGraphicFramePr>
        <p:xfrm>
          <a:off x="5621525" y="651278"/>
          <a:ext cx="170613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711"/>
                <a:gridCol w="568711"/>
                <a:gridCol w="568711"/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4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3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5</a:t>
                      </a:r>
                      <a:endParaRPr lang="it-IT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Tabella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2320704"/>
              </p:ext>
            </p:extLst>
          </p:nvPr>
        </p:nvGraphicFramePr>
        <p:xfrm>
          <a:off x="9488433" y="476025"/>
          <a:ext cx="170613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711"/>
                <a:gridCol w="568711"/>
                <a:gridCol w="568711"/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4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3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5</a:t>
                      </a:r>
                      <a:endParaRPr lang="it-IT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Tabella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6817981"/>
              </p:ext>
            </p:extLst>
          </p:nvPr>
        </p:nvGraphicFramePr>
        <p:xfrm>
          <a:off x="9488433" y="3860763"/>
          <a:ext cx="170613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711"/>
                <a:gridCol w="568711"/>
                <a:gridCol w="568711"/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4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3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7</a:t>
                      </a:r>
                      <a:endParaRPr lang="it-IT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CasellaDiTesto 19"/>
          <p:cNvSpPr txBox="1"/>
          <p:nvPr/>
        </p:nvSpPr>
        <p:spPr>
          <a:xfrm>
            <a:off x="215765" y="1410102"/>
            <a:ext cx="4736995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err="1"/>
              <a:t>If</a:t>
            </a:r>
            <a:r>
              <a:rPr lang="it-IT" sz="2000" dirty="0"/>
              <a:t> the replica A </a:t>
            </a:r>
            <a:r>
              <a:rPr lang="it-IT" sz="2000" dirty="0" err="1"/>
              <a:t>can’t</a:t>
            </a:r>
            <a:r>
              <a:rPr lang="it-IT" sz="2000" dirty="0"/>
              <a:t> </a:t>
            </a:r>
            <a:r>
              <a:rPr lang="it-IT" sz="2000" dirty="0" err="1"/>
              <a:t>send</a:t>
            </a:r>
            <a:r>
              <a:rPr lang="it-IT" sz="2000" dirty="0"/>
              <a:t> the </a:t>
            </a:r>
            <a:r>
              <a:rPr lang="it-IT" sz="2000" dirty="0" err="1"/>
              <a:t>write</a:t>
            </a:r>
            <a:r>
              <a:rPr lang="it-IT" sz="2000" dirty="0"/>
              <a:t> (delete) to a replica B</a:t>
            </a:r>
          </a:p>
          <a:p>
            <a:pPr lvl="1"/>
            <a:r>
              <a:rPr lang="it-IT" sz="2000" dirty="0" err="1"/>
              <a:t>firstly</a:t>
            </a:r>
            <a:r>
              <a:rPr lang="it-IT" sz="2000" dirty="0"/>
              <a:t> A </a:t>
            </a:r>
            <a:r>
              <a:rPr lang="it-IT" sz="2000" dirty="0" err="1"/>
              <a:t>asks</a:t>
            </a:r>
            <a:r>
              <a:rPr lang="it-IT" sz="2000" dirty="0"/>
              <a:t> to the </a:t>
            </a:r>
            <a:r>
              <a:rPr lang="it-IT" sz="2000" dirty="0" err="1"/>
              <a:t>load</a:t>
            </a:r>
            <a:r>
              <a:rPr lang="it-IT" sz="2000" dirty="0"/>
              <a:t> </a:t>
            </a:r>
            <a:r>
              <a:rPr lang="it-IT" sz="2000" dirty="0" err="1"/>
              <a:t>balancer</a:t>
            </a:r>
            <a:r>
              <a:rPr lang="it-IT" sz="2000" dirty="0"/>
              <a:t> </a:t>
            </a:r>
            <a:r>
              <a:rPr lang="it-IT" sz="2000" dirty="0" err="1"/>
              <a:t>if</a:t>
            </a:r>
            <a:r>
              <a:rPr lang="it-IT" sz="2000" dirty="0"/>
              <a:t> B </a:t>
            </a:r>
            <a:r>
              <a:rPr lang="it-IT" sz="2000" dirty="0" err="1"/>
              <a:t>is</a:t>
            </a:r>
            <a:r>
              <a:rPr lang="it-IT" sz="2000" dirty="0"/>
              <a:t> </a:t>
            </a:r>
            <a:r>
              <a:rPr lang="it-IT" sz="2000" dirty="0" err="1"/>
              <a:t>alive</a:t>
            </a:r>
            <a:r>
              <a:rPr lang="it-IT" sz="2000" dirty="0"/>
              <a:t>;</a:t>
            </a:r>
          </a:p>
          <a:p>
            <a:pPr lvl="1"/>
            <a:endParaRPr lang="it-IT" sz="2000" dirty="0"/>
          </a:p>
          <a:p>
            <a:pPr lvl="1"/>
            <a:r>
              <a:rPr lang="it-IT" sz="2000" dirty="0" err="1"/>
              <a:t>if</a:t>
            </a:r>
            <a:r>
              <a:rPr lang="it-IT" sz="2000" dirty="0"/>
              <a:t> so, A </a:t>
            </a:r>
            <a:r>
              <a:rPr lang="it-IT" sz="2000" dirty="0" err="1"/>
              <a:t>retries</a:t>
            </a:r>
            <a:r>
              <a:rPr lang="it-IT" sz="2000" dirty="0"/>
              <a:t> to </a:t>
            </a:r>
            <a:r>
              <a:rPr lang="it-IT" sz="2000" dirty="0" err="1"/>
              <a:t>send</a:t>
            </a:r>
            <a:r>
              <a:rPr lang="it-IT" sz="2000" dirty="0"/>
              <a:t> the </a:t>
            </a:r>
            <a:r>
              <a:rPr lang="it-IT" sz="2000" dirty="0" err="1"/>
              <a:t>write</a:t>
            </a:r>
            <a:r>
              <a:rPr lang="it-IT" sz="2000" dirty="0"/>
              <a:t> (delete) to B</a:t>
            </a:r>
          </a:p>
          <a:p>
            <a:pPr lvl="1"/>
            <a:r>
              <a:rPr lang="it-IT" sz="2000" dirty="0" err="1"/>
              <a:t>otherwise</a:t>
            </a:r>
            <a:r>
              <a:rPr lang="it-IT" sz="2000" dirty="0"/>
              <a:t> sets B </a:t>
            </a:r>
            <a:r>
              <a:rPr lang="it-IT" sz="2000" dirty="0" err="1"/>
              <a:t>as</a:t>
            </a:r>
            <a:r>
              <a:rPr lang="it-IT" sz="2000" dirty="0"/>
              <a:t> </a:t>
            </a:r>
            <a:r>
              <a:rPr lang="it-IT" sz="2000" dirty="0"/>
              <a:t>dead;</a:t>
            </a:r>
          </a:p>
          <a:p>
            <a:pPr lvl="1"/>
            <a:endParaRPr lang="it-IT" sz="2000" dirty="0"/>
          </a:p>
          <a:p>
            <a:pPr lvl="1"/>
            <a:r>
              <a:rPr lang="it-IT" sz="2000" dirty="0" err="1"/>
              <a:t>after</a:t>
            </a:r>
            <a:r>
              <a:rPr lang="it-IT" sz="2000" dirty="0"/>
              <a:t> </a:t>
            </a:r>
            <a:r>
              <a:rPr lang="it-IT" sz="2000" dirty="0"/>
              <a:t>some </a:t>
            </a:r>
            <a:r>
              <a:rPr lang="it-IT" sz="2000" dirty="0" err="1"/>
              <a:t>times</a:t>
            </a:r>
            <a:r>
              <a:rPr lang="it-IT" sz="2000" dirty="0"/>
              <a:t> </a:t>
            </a:r>
            <a:r>
              <a:rPr lang="it-IT" sz="2000" dirty="0" err="1"/>
              <a:t>that</a:t>
            </a:r>
            <a:r>
              <a:rPr lang="it-IT" sz="2000" dirty="0"/>
              <a:t> B </a:t>
            </a:r>
            <a:r>
              <a:rPr lang="it-IT" sz="2000" dirty="0" err="1"/>
              <a:t>can’t</a:t>
            </a:r>
            <a:r>
              <a:rPr lang="it-IT" sz="2000" dirty="0"/>
              <a:t> </a:t>
            </a:r>
            <a:r>
              <a:rPr lang="it-IT" sz="2000" dirty="0" err="1"/>
              <a:t>receive</a:t>
            </a:r>
            <a:r>
              <a:rPr lang="it-IT" sz="2000" dirty="0"/>
              <a:t> the </a:t>
            </a:r>
            <a:r>
              <a:rPr lang="it-IT" sz="2000" dirty="0" err="1"/>
              <a:t>message</a:t>
            </a:r>
            <a:r>
              <a:rPr lang="it-IT" sz="2000" dirty="0"/>
              <a:t>, A </a:t>
            </a:r>
            <a:r>
              <a:rPr lang="it-IT" sz="2000" dirty="0" err="1"/>
              <a:t>puts</a:t>
            </a:r>
            <a:r>
              <a:rPr lang="it-IT" sz="2000" dirty="0"/>
              <a:t> the </a:t>
            </a:r>
            <a:r>
              <a:rPr lang="it-IT" sz="2000" dirty="0" err="1"/>
              <a:t>message</a:t>
            </a:r>
            <a:r>
              <a:rPr lang="it-IT" sz="2000" dirty="0"/>
              <a:t> in a list of </a:t>
            </a:r>
            <a:r>
              <a:rPr lang="it-IT" sz="2000" dirty="0" err="1"/>
              <a:t>pending</a:t>
            </a:r>
            <a:r>
              <a:rPr lang="it-IT" sz="2000" dirty="0"/>
              <a:t> </a:t>
            </a:r>
            <a:r>
              <a:rPr lang="it-IT" sz="2000" dirty="0" err="1"/>
              <a:t>sendings</a:t>
            </a:r>
            <a:r>
              <a:rPr lang="it-IT" sz="2000" dirty="0"/>
              <a:t>;</a:t>
            </a:r>
          </a:p>
          <a:p>
            <a:pPr lvl="1"/>
            <a:endParaRPr lang="it-IT" sz="2000" dirty="0"/>
          </a:p>
          <a:p>
            <a:pPr lvl="1"/>
            <a:r>
              <a:rPr lang="it-IT" sz="2000" dirty="0" err="1"/>
              <a:t>When</a:t>
            </a:r>
            <a:r>
              <a:rPr lang="it-IT" sz="2000" dirty="0"/>
              <a:t> </a:t>
            </a:r>
            <a:r>
              <a:rPr lang="it-IT" sz="2000" dirty="0" err="1"/>
              <a:t>another</a:t>
            </a:r>
            <a:r>
              <a:rPr lang="it-IT" sz="2000" dirty="0"/>
              <a:t> </a:t>
            </a:r>
            <a:r>
              <a:rPr lang="it-IT" sz="2000" dirty="0" err="1"/>
              <a:t>write</a:t>
            </a:r>
            <a:r>
              <a:rPr lang="it-IT" sz="2000" dirty="0"/>
              <a:t> (delete) </a:t>
            </a:r>
            <a:r>
              <a:rPr lang="it-IT" sz="2000" dirty="0" err="1"/>
              <a:t>is</a:t>
            </a:r>
            <a:r>
              <a:rPr lang="it-IT" sz="2000" dirty="0"/>
              <a:t> </a:t>
            </a:r>
            <a:r>
              <a:rPr lang="it-IT" sz="2000" dirty="0" err="1"/>
              <a:t>performed</a:t>
            </a:r>
            <a:r>
              <a:rPr lang="it-IT" sz="2000" dirty="0"/>
              <a:t>, A </a:t>
            </a:r>
            <a:r>
              <a:rPr lang="it-IT" sz="2000" dirty="0" err="1"/>
              <a:t>tries</a:t>
            </a:r>
            <a:r>
              <a:rPr lang="it-IT" sz="2000" dirty="0"/>
              <a:t> to </a:t>
            </a:r>
            <a:r>
              <a:rPr lang="it-IT" sz="2000" dirty="0" err="1"/>
              <a:t>send</a:t>
            </a:r>
            <a:r>
              <a:rPr lang="it-IT" sz="2000" dirty="0"/>
              <a:t> </a:t>
            </a:r>
            <a:r>
              <a:rPr lang="it-IT" sz="2000" dirty="0" err="1"/>
              <a:t>also</a:t>
            </a:r>
            <a:r>
              <a:rPr lang="it-IT" sz="2000" dirty="0"/>
              <a:t> the </a:t>
            </a:r>
            <a:r>
              <a:rPr lang="it-IT" sz="2000" dirty="0" err="1"/>
              <a:t>pending</a:t>
            </a:r>
            <a:r>
              <a:rPr lang="it-IT" sz="2000" dirty="0"/>
              <a:t> </a:t>
            </a:r>
            <a:r>
              <a:rPr lang="it-IT" sz="2000" dirty="0" err="1"/>
              <a:t>sendings</a:t>
            </a:r>
            <a:r>
              <a:rPr lang="it-IT" sz="2000" dirty="0"/>
              <a:t>.</a:t>
            </a:r>
          </a:p>
          <a:p>
            <a:endParaRPr lang="it-IT" dirty="0"/>
          </a:p>
        </p:txBody>
      </p:sp>
      <p:graphicFrame>
        <p:nvGraphicFramePr>
          <p:cNvPr id="21" name="Tabella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2868485"/>
              </p:ext>
            </p:extLst>
          </p:nvPr>
        </p:nvGraphicFramePr>
        <p:xfrm>
          <a:off x="5572870" y="2251675"/>
          <a:ext cx="1883178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1589"/>
                <a:gridCol w="941589"/>
              </a:tblGrid>
              <a:tr h="289959">
                <a:tc>
                  <a:txBody>
                    <a:bodyPr/>
                    <a:lstStyle/>
                    <a:p>
                      <a:r>
                        <a:rPr lang="it-IT" dirty="0" err="1" smtClean="0"/>
                        <a:t>Key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Value</a:t>
                      </a:r>
                      <a:endParaRPr lang="it-IT" dirty="0"/>
                    </a:p>
                  </a:txBody>
                  <a:tcPr/>
                </a:tc>
              </a:tr>
              <a:tr h="289959">
                <a:tc>
                  <a:txBody>
                    <a:bodyPr/>
                    <a:lstStyle/>
                    <a:p>
                      <a:r>
                        <a:rPr lang="it-IT" dirty="0" smtClean="0"/>
                        <a:t>First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54</a:t>
                      </a:r>
                      <a:endParaRPr lang="it-IT" dirty="0"/>
                    </a:p>
                  </a:txBody>
                  <a:tcPr/>
                </a:tc>
              </a:tr>
              <a:tr h="289959">
                <a:tc>
                  <a:txBody>
                    <a:bodyPr/>
                    <a:lstStyle/>
                    <a:p>
                      <a:r>
                        <a:rPr lang="it-IT" dirty="0" smtClean="0"/>
                        <a:t>Second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 smtClean="0">
                          <a:solidFill>
                            <a:schemeClr val="tx1"/>
                          </a:solidFill>
                        </a:rPr>
                        <a:t>63</a:t>
                      </a:r>
                      <a:endParaRPr lang="it-IT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89959">
                <a:tc>
                  <a:txBody>
                    <a:bodyPr/>
                    <a:lstStyle/>
                    <a:p>
                      <a:r>
                        <a:rPr lang="it-IT" dirty="0" smtClean="0"/>
                        <a:t>Third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97</a:t>
                      </a:r>
                      <a:endParaRPr lang="it-IT" dirty="0"/>
                    </a:p>
                  </a:txBody>
                  <a:tcPr/>
                </a:tc>
              </a:tr>
              <a:tr h="289959">
                <a:tc>
                  <a:txBody>
                    <a:bodyPr/>
                    <a:lstStyle/>
                    <a:p>
                      <a:r>
                        <a:rPr lang="it-IT" dirty="0" err="1" smtClean="0"/>
                        <a:t>Fourth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2</a:t>
                      </a:r>
                      <a:endParaRPr lang="it-IT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Tabella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8514256"/>
              </p:ext>
            </p:extLst>
          </p:nvPr>
        </p:nvGraphicFramePr>
        <p:xfrm>
          <a:off x="5629692" y="661445"/>
          <a:ext cx="170613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711"/>
                <a:gridCol w="568711"/>
                <a:gridCol w="568711"/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3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6</a:t>
                      </a:r>
                      <a:endParaRPr lang="it-IT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6" name="Rettangolo 25"/>
          <p:cNvSpPr/>
          <p:nvPr/>
        </p:nvSpPr>
        <p:spPr>
          <a:xfrm>
            <a:off x="10612192" y="4995605"/>
            <a:ext cx="128788" cy="1301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CasellaDiTesto 26"/>
          <p:cNvSpPr txBox="1"/>
          <p:nvPr/>
        </p:nvSpPr>
        <p:spPr>
          <a:xfrm>
            <a:off x="10537384" y="4913609"/>
            <a:ext cx="2035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smtClean="0"/>
              <a:t>3</a:t>
            </a:r>
            <a:endParaRPr lang="it-IT" dirty="0"/>
          </a:p>
        </p:txBody>
      </p:sp>
      <p:graphicFrame>
        <p:nvGraphicFramePr>
          <p:cNvPr id="5" name="Tabel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2108993"/>
              </p:ext>
            </p:extLst>
          </p:nvPr>
        </p:nvGraphicFramePr>
        <p:xfrm>
          <a:off x="5884374" y="4808070"/>
          <a:ext cx="320027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277"/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PENDING SENDINGS (Replica3)</a:t>
                      </a:r>
                      <a:endParaRPr lang="it-I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WRITE(Fourth,2,[4,3,6],Replica2)</a:t>
                      </a:r>
                      <a:endParaRPr lang="it-I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DELETE(Third,[4,3,7],Replica1)</a:t>
                      </a:r>
                      <a:endParaRPr lang="it-I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DELETE(Third,[4,3,7],Replica2)</a:t>
                      </a:r>
                      <a:endParaRPr lang="it-IT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6316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D352DF4-EC84-48C6-A561-B7D6363CD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Failure Model</a:t>
            </a:r>
            <a:endParaRPr lang="zh-CN" altLang="en-US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xmlns="" id="{0DE8CCD4-478D-4062-B201-522F18A9CE60}"/>
              </a:ext>
            </a:extLst>
          </p:cNvPr>
          <p:cNvGrpSpPr/>
          <p:nvPr/>
        </p:nvGrpSpPr>
        <p:grpSpPr>
          <a:xfrm>
            <a:off x="968236" y="4651987"/>
            <a:ext cx="1406080" cy="1079460"/>
            <a:chOff x="10139298" y="4320583"/>
            <a:chExt cx="1406080" cy="1079460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xmlns="" id="{FBD19BE7-5F06-41C9-BB71-A9F180CBBD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069125" y="4570537"/>
              <a:ext cx="476253" cy="733430"/>
            </a:xfrm>
            <a:prstGeom prst="rect">
              <a:avLst/>
            </a:prstGeom>
          </p:spPr>
        </p:pic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xmlns="" id="{19C91B31-53E0-4C9D-B92C-873A763E83C7}"/>
                </a:ext>
              </a:extLst>
            </p:cNvPr>
            <p:cNvGrpSpPr/>
            <p:nvPr/>
          </p:nvGrpSpPr>
          <p:grpSpPr>
            <a:xfrm>
              <a:off x="10139298" y="4320583"/>
              <a:ext cx="1025034" cy="1079460"/>
              <a:chOff x="10004663" y="4338831"/>
              <a:chExt cx="1025034" cy="1079460"/>
            </a:xfrm>
          </p:grpSpPr>
          <p:pic>
            <p:nvPicPr>
              <p:cNvPr id="7" name="图片 6">
                <a:extLst>
                  <a:ext uri="{FF2B5EF4-FFF2-40B4-BE49-F238E27FC236}">
                    <a16:creationId xmlns:a16="http://schemas.microsoft.com/office/drawing/2014/main" xmlns="" id="{0ADC4034-5F52-4F8F-A4D3-D49FE1084C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093438" y="4338831"/>
                <a:ext cx="841052" cy="983384"/>
              </a:xfrm>
              <a:prstGeom prst="rect">
                <a:avLst/>
              </a:prstGeom>
            </p:spPr>
          </p:pic>
          <p:sp>
            <p:nvSpPr>
              <p:cNvPr id="8" name="Rectangle: Rounded Corners 4">
                <a:extLst>
                  <a:ext uri="{FF2B5EF4-FFF2-40B4-BE49-F238E27FC236}">
                    <a16:creationId xmlns:a16="http://schemas.microsoft.com/office/drawing/2014/main" xmlns="" id="{567FB935-A675-48B9-8449-8B9F78D6EB45}"/>
                  </a:ext>
                </a:extLst>
              </p:cNvPr>
              <p:cNvSpPr/>
              <p:nvPr/>
            </p:nvSpPr>
            <p:spPr>
              <a:xfrm>
                <a:off x="10004663" y="5226140"/>
                <a:ext cx="1025034" cy="192151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Replica1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xmlns="" id="{FF583D4F-636B-4FAC-9F90-5B1278A3BBBE}"/>
              </a:ext>
            </a:extLst>
          </p:cNvPr>
          <p:cNvGrpSpPr/>
          <p:nvPr/>
        </p:nvGrpSpPr>
        <p:grpSpPr>
          <a:xfrm>
            <a:off x="5582742" y="4651987"/>
            <a:ext cx="1406080" cy="1079460"/>
            <a:chOff x="10139298" y="4320583"/>
            <a:chExt cx="1406080" cy="1079460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xmlns="" id="{3E0BB479-578C-4608-B564-D125965E51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069125" y="4570537"/>
              <a:ext cx="476253" cy="733430"/>
            </a:xfrm>
            <a:prstGeom prst="rect">
              <a:avLst/>
            </a:prstGeom>
          </p:spPr>
        </p:pic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xmlns="" id="{C81DAFB4-445E-4652-A4FB-029B1270BF57}"/>
                </a:ext>
              </a:extLst>
            </p:cNvPr>
            <p:cNvGrpSpPr/>
            <p:nvPr/>
          </p:nvGrpSpPr>
          <p:grpSpPr>
            <a:xfrm>
              <a:off x="10139298" y="4320583"/>
              <a:ext cx="1089581" cy="1079460"/>
              <a:chOff x="10004663" y="4338831"/>
              <a:chExt cx="1089581" cy="1079460"/>
            </a:xfrm>
          </p:grpSpPr>
          <p:pic>
            <p:nvPicPr>
              <p:cNvPr id="12" name="图片 11">
                <a:extLst>
                  <a:ext uri="{FF2B5EF4-FFF2-40B4-BE49-F238E27FC236}">
                    <a16:creationId xmlns:a16="http://schemas.microsoft.com/office/drawing/2014/main" xmlns="" id="{CC74FF21-4253-4AF5-8240-459DB093730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093438" y="4338831"/>
                <a:ext cx="841052" cy="983384"/>
              </a:xfrm>
              <a:prstGeom prst="rect">
                <a:avLst/>
              </a:prstGeom>
            </p:spPr>
          </p:pic>
          <p:sp>
            <p:nvSpPr>
              <p:cNvPr id="13" name="Rectangle: Rounded Corners 4">
                <a:extLst>
                  <a:ext uri="{FF2B5EF4-FFF2-40B4-BE49-F238E27FC236}">
                    <a16:creationId xmlns:a16="http://schemas.microsoft.com/office/drawing/2014/main" xmlns="" id="{2416D28F-0D1E-43F2-9FEF-25F3DFDBE6C3}"/>
                  </a:ext>
                </a:extLst>
              </p:cNvPr>
              <p:cNvSpPr/>
              <p:nvPr/>
            </p:nvSpPr>
            <p:spPr>
              <a:xfrm>
                <a:off x="10004663" y="5226139"/>
                <a:ext cx="1089581" cy="192152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Replica2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xmlns="" id="{21F39AAE-3ECB-4D15-8D74-56931026EB8F}"/>
              </a:ext>
            </a:extLst>
          </p:cNvPr>
          <p:cNvGrpSpPr/>
          <p:nvPr/>
        </p:nvGrpSpPr>
        <p:grpSpPr>
          <a:xfrm>
            <a:off x="2860499" y="1428552"/>
            <a:ext cx="1803790" cy="1245175"/>
            <a:chOff x="7837380" y="1263378"/>
            <a:chExt cx="1803790" cy="1245175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xmlns="" id="{FF06299D-FBA1-4E86-9F11-5DC40EC8C04D}"/>
                </a:ext>
              </a:extLst>
            </p:cNvPr>
            <p:cNvGrpSpPr/>
            <p:nvPr/>
          </p:nvGrpSpPr>
          <p:grpSpPr>
            <a:xfrm>
              <a:off x="7837380" y="1263378"/>
              <a:ext cx="1592721" cy="1245175"/>
              <a:chOff x="7674695" y="924181"/>
              <a:chExt cx="1592721" cy="1245175"/>
            </a:xfrm>
          </p:grpSpPr>
          <p:pic>
            <p:nvPicPr>
              <p:cNvPr id="17" name="图片 16">
                <a:extLst>
                  <a:ext uri="{FF2B5EF4-FFF2-40B4-BE49-F238E27FC236}">
                    <a16:creationId xmlns:a16="http://schemas.microsoft.com/office/drawing/2014/main" xmlns="" id="{FA82BFAB-A65C-4411-BE93-B31DF7C609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973417" y="924181"/>
                <a:ext cx="995275" cy="1130995"/>
              </a:xfrm>
              <a:prstGeom prst="rect">
                <a:avLst/>
              </a:prstGeom>
            </p:spPr>
          </p:pic>
          <p:sp>
            <p:nvSpPr>
              <p:cNvPr id="18" name="Rectangle: Rounded Corners 4">
                <a:extLst>
                  <a:ext uri="{FF2B5EF4-FFF2-40B4-BE49-F238E27FC236}">
                    <a16:creationId xmlns:a16="http://schemas.microsoft.com/office/drawing/2014/main" xmlns="" id="{6D5F6DEB-2CEF-40A0-B592-D84AE49245C7}"/>
                  </a:ext>
                </a:extLst>
              </p:cNvPr>
              <p:cNvSpPr/>
              <p:nvPr/>
            </p:nvSpPr>
            <p:spPr>
              <a:xfrm>
                <a:off x="7674695" y="1940996"/>
                <a:ext cx="1592721" cy="22836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Load Balancer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xmlns="" id="{27104788-2429-43A2-B65B-828072AEE1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164917" y="1432583"/>
              <a:ext cx="476253" cy="733430"/>
            </a:xfrm>
            <a:prstGeom prst="rect">
              <a:avLst/>
            </a:prstGeom>
          </p:spPr>
        </p:pic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xmlns="" id="{47F59806-3D38-4E28-A1E7-B16E6C961F14}"/>
              </a:ext>
            </a:extLst>
          </p:cNvPr>
          <p:cNvGrpSpPr/>
          <p:nvPr/>
        </p:nvGrpSpPr>
        <p:grpSpPr>
          <a:xfrm>
            <a:off x="2393957" y="4751638"/>
            <a:ext cx="3297201" cy="688007"/>
            <a:chOff x="2374316" y="4774347"/>
            <a:chExt cx="3297201" cy="688007"/>
          </a:xfrm>
        </p:grpSpPr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xmlns="" id="{C492A6FC-E8A6-433E-A2F1-87627AD53E4F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>
              <a:off x="2374316" y="5143679"/>
              <a:ext cx="329720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xmlns="" id="{77D3E5B2-7E35-46DE-81E0-8801B7ED9B22}"/>
                </a:ext>
              </a:extLst>
            </p:cNvPr>
            <p:cNvSpPr txBox="1"/>
            <p:nvPr/>
          </p:nvSpPr>
          <p:spPr>
            <a:xfrm>
              <a:off x="3159221" y="4774347"/>
              <a:ext cx="18549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Sync information</a:t>
              </a:r>
              <a:endParaRPr lang="zh-CN" altLang="en-US" dirty="0"/>
            </a:p>
          </p:txBody>
        </p:sp>
        <p:sp>
          <p:nvSpPr>
            <p:cNvPr id="22" name="乘号 21">
              <a:extLst>
                <a:ext uri="{FF2B5EF4-FFF2-40B4-BE49-F238E27FC236}">
                  <a16:creationId xmlns:a16="http://schemas.microsoft.com/office/drawing/2014/main" xmlns="" id="{E283DC95-6F52-4C16-AB2E-5C73B481B7D2}"/>
                </a:ext>
              </a:extLst>
            </p:cNvPr>
            <p:cNvSpPr/>
            <p:nvPr/>
          </p:nvSpPr>
          <p:spPr>
            <a:xfrm>
              <a:off x="4878791" y="4825004"/>
              <a:ext cx="637350" cy="637350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xmlns="" id="{7B89E25B-5D95-4623-9374-AAC49D3A0DE6}"/>
              </a:ext>
            </a:extLst>
          </p:cNvPr>
          <p:cNvGrpSpPr/>
          <p:nvPr/>
        </p:nvGrpSpPr>
        <p:grpSpPr>
          <a:xfrm>
            <a:off x="1050529" y="2559547"/>
            <a:ext cx="1809970" cy="2092440"/>
            <a:chOff x="1050529" y="2559547"/>
            <a:chExt cx="1809970" cy="2092440"/>
          </a:xfrm>
        </p:grpSpPr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xmlns="" id="{99B62199-A4F5-4F22-9382-B0619948BCFB}"/>
                </a:ext>
              </a:extLst>
            </p:cNvPr>
            <p:cNvCxnSpPr>
              <a:stCxn id="7" idx="0"/>
              <a:endCxn id="18" idx="1"/>
            </p:cNvCxnSpPr>
            <p:nvPr/>
          </p:nvCxnSpPr>
          <p:spPr>
            <a:xfrm flipV="1">
              <a:off x="1477537" y="2559547"/>
              <a:ext cx="1382962" cy="20924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xmlns="" id="{04514490-C496-4274-90CB-9A594666C929}"/>
                </a:ext>
              </a:extLst>
            </p:cNvPr>
            <p:cNvSpPr txBox="1"/>
            <p:nvPr/>
          </p:nvSpPr>
          <p:spPr>
            <a:xfrm rot="20210779">
              <a:off x="1050529" y="3311344"/>
              <a:ext cx="1451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Check Status</a:t>
              </a:r>
              <a:endParaRPr lang="zh-CN" altLang="en-US" dirty="0"/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xmlns="" id="{C52A5AE4-3C02-42EF-A955-69A6F35E6321}"/>
              </a:ext>
            </a:extLst>
          </p:cNvPr>
          <p:cNvGrpSpPr/>
          <p:nvPr/>
        </p:nvGrpSpPr>
        <p:grpSpPr>
          <a:xfrm>
            <a:off x="2047583" y="2673727"/>
            <a:ext cx="1368582" cy="2100620"/>
            <a:chOff x="2047583" y="2673727"/>
            <a:chExt cx="1368582" cy="2100620"/>
          </a:xfrm>
        </p:grpSpPr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xmlns="" id="{6BE8D6D6-DA86-4874-8BA0-A4B08889D3AC}"/>
                </a:ext>
              </a:extLst>
            </p:cNvPr>
            <p:cNvCxnSpPr/>
            <p:nvPr/>
          </p:nvCxnSpPr>
          <p:spPr>
            <a:xfrm flipH="1">
              <a:off x="2047583" y="2673727"/>
              <a:ext cx="1335136" cy="21006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xmlns="" id="{15A61D93-C7FF-421C-B67A-7C77FB59BAAE}"/>
                </a:ext>
              </a:extLst>
            </p:cNvPr>
            <p:cNvSpPr txBox="1"/>
            <p:nvPr/>
          </p:nvSpPr>
          <p:spPr>
            <a:xfrm>
              <a:off x="2755407" y="3633266"/>
              <a:ext cx="6607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Alive</a:t>
              </a:r>
              <a:endParaRPr lang="zh-CN" altLang="en-US" dirty="0"/>
            </a:p>
          </p:txBody>
        </p:sp>
      </p:grp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xmlns="" id="{18A70041-D4E5-400D-A786-9F1C69310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90081" y="1566444"/>
            <a:ext cx="4204899" cy="2043307"/>
          </a:xfrm>
        </p:spPr>
        <p:txBody>
          <a:bodyPr>
            <a:normAutofit/>
          </a:bodyPr>
          <a:lstStyle/>
          <a:p>
            <a:r>
              <a:rPr lang="en-US" altLang="zh-CN" dirty="0"/>
              <a:t>Hypothesis: </a:t>
            </a:r>
          </a:p>
          <a:p>
            <a:pPr marL="0" indent="0">
              <a:buNone/>
            </a:pPr>
            <a:r>
              <a:rPr lang="en-US" altLang="zh-CN" dirty="0"/>
              <a:t>Process reliable, Internet failure model (channel crash, and partitioning)</a:t>
            </a:r>
          </a:p>
        </p:txBody>
      </p:sp>
    </p:spTree>
    <p:extLst>
      <p:ext uri="{BB962C8B-B14F-4D97-AF65-F5344CB8AC3E}">
        <p14:creationId xmlns:p14="http://schemas.microsoft.com/office/powerpoint/2010/main" val="841631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5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D352DF4-EC84-48C6-A561-B7D6363CD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Failure Model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CC07F98-BC20-474D-8DB8-AD959C4BD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90081" y="1566444"/>
            <a:ext cx="4204899" cy="2043307"/>
          </a:xfrm>
        </p:spPr>
        <p:txBody>
          <a:bodyPr>
            <a:normAutofit/>
          </a:bodyPr>
          <a:lstStyle/>
          <a:p>
            <a:r>
              <a:rPr lang="en-US" altLang="zh-CN" dirty="0"/>
              <a:t>Hypothesis: </a:t>
            </a:r>
          </a:p>
          <a:p>
            <a:pPr marL="0" indent="0">
              <a:buNone/>
            </a:pPr>
            <a:r>
              <a:rPr lang="en-US" altLang="zh-CN" dirty="0"/>
              <a:t>Process reliable, Internet failure model (channel crash, and partitioning)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xmlns="" id="{0DE8CCD4-478D-4062-B201-522F18A9CE60}"/>
              </a:ext>
            </a:extLst>
          </p:cNvPr>
          <p:cNvGrpSpPr/>
          <p:nvPr/>
        </p:nvGrpSpPr>
        <p:grpSpPr>
          <a:xfrm>
            <a:off x="968236" y="4651987"/>
            <a:ext cx="1406080" cy="1079460"/>
            <a:chOff x="10139298" y="4320583"/>
            <a:chExt cx="1406080" cy="1079460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xmlns="" id="{FBD19BE7-5F06-41C9-BB71-A9F180CBBD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069125" y="4570537"/>
              <a:ext cx="476253" cy="733430"/>
            </a:xfrm>
            <a:prstGeom prst="rect">
              <a:avLst/>
            </a:prstGeom>
          </p:spPr>
        </p:pic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xmlns="" id="{19C91B31-53E0-4C9D-B92C-873A763E83C7}"/>
                </a:ext>
              </a:extLst>
            </p:cNvPr>
            <p:cNvGrpSpPr/>
            <p:nvPr/>
          </p:nvGrpSpPr>
          <p:grpSpPr>
            <a:xfrm>
              <a:off x="10139298" y="4320583"/>
              <a:ext cx="1025034" cy="1079460"/>
              <a:chOff x="10004663" y="4338831"/>
              <a:chExt cx="1025034" cy="1079460"/>
            </a:xfrm>
          </p:grpSpPr>
          <p:pic>
            <p:nvPicPr>
              <p:cNvPr id="7" name="图片 6">
                <a:extLst>
                  <a:ext uri="{FF2B5EF4-FFF2-40B4-BE49-F238E27FC236}">
                    <a16:creationId xmlns:a16="http://schemas.microsoft.com/office/drawing/2014/main" xmlns="" id="{0ADC4034-5F52-4F8F-A4D3-D49FE1084C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093438" y="4338831"/>
                <a:ext cx="841052" cy="983384"/>
              </a:xfrm>
              <a:prstGeom prst="rect">
                <a:avLst/>
              </a:prstGeom>
            </p:spPr>
          </p:pic>
          <p:sp>
            <p:nvSpPr>
              <p:cNvPr id="8" name="Rectangle: Rounded Corners 4">
                <a:extLst>
                  <a:ext uri="{FF2B5EF4-FFF2-40B4-BE49-F238E27FC236}">
                    <a16:creationId xmlns:a16="http://schemas.microsoft.com/office/drawing/2014/main" xmlns="" id="{567FB935-A675-48B9-8449-8B9F78D6EB45}"/>
                  </a:ext>
                </a:extLst>
              </p:cNvPr>
              <p:cNvSpPr/>
              <p:nvPr/>
            </p:nvSpPr>
            <p:spPr>
              <a:xfrm>
                <a:off x="10004663" y="5226140"/>
                <a:ext cx="1025034" cy="192151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Replica1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xmlns="" id="{FF583D4F-636B-4FAC-9F90-5B1278A3BBBE}"/>
              </a:ext>
            </a:extLst>
          </p:cNvPr>
          <p:cNvGrpSpPr/>
          <p:nvPr/>
        </p:nvGrpSpPr>
        <p:grpSpPr>
          <a:xfrm>
            <a:off x="5582742" y="4651987"/>
            <a:ext cx="1406080" cy="1079460"/>
            <a:chOff x="10139298" y="4320583"/>
            <a:chExt cx="1406080" cy="1079460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xmlns="" id="{3E0BB479-578C-4608-B564-D125965E51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069125" y="4570537"/>
              <a:ext cx="476253" cy="733430"/>
            </a:xfrm>
            <a:prstGeom prst="rect">
              <a:avLst/>
            </a:prstGeom>
          </p:spPr>
        </p:pic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xmlns="" id="{C81DAFB4-445E-4652-A4FB-029B1270BF57}"/>
                </a:ext>
              </a:extLst>
            </p:cNvPr>
            <p:cNvGrpSpPr/>
            <p:nvPr/>
          </p:nvGrpSpPr>
          <p:grpSpPr>
            <a:xfrm>
              <a:off x="10139298" y="4320583"/>
              <a:ext cx="1089581" cy="1079460"/>
              <a:chOff x="10004663" y="4338831"/>
              <a:chExt cx="1089581" cy="1079460"/>
            </a:xfrm>
          </p:grpSpPr>
          <p:pic>
            <p:nvPicPr>
              <p:cNvPr id="12" name="图片 11">
                <a:extLst>
                  <a:ext uri="{FF2B5EF4-FFF2-40B4-BE49-F238E27FC236}">
                    <a16:creationId xmlns:a16="http://schemas.microsoft.com/office/drawing/2014/main" xmlns="" id="{CC74FF21-4253-4AF5-8240-459DB093730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093438" y="4338831"/>
                <a:ext cx="841052" cy="983384"/>
              </a:xfrm>
              <a:prstGeom prst="rect">
                <a:avLst/>
              </a:prstGeom>
            </p:spPr>
          </p:pic>
          <p:sp>
            <p:nvSpPr>
              <p:cNvPr id="13" name="Rectangle: Rounded Corners 4">
                <a:extLst>
                  <a:ext uri="{FF2B5EF4-FFF2-40B4-BE49-F238E27FC236}">
                    <a16:creationId xmlns:a16="http://schemas.microsoft.com/office/drawing/2014/main" xmlns="" id="{2416D28F-0D1E-43F2-9FEF-25F3DFDBE6C3}"/>
                  </a:ext>
                </a:extLst>
              </p:cNvPr>
              <p:cNvSpPr/>
              <p:nvPr/>
            </p:nvSpPr>
            <p:spPr>
              <a:xfrm>
                <a:off x="10004663" y="5226139"/>
                <a:ext cx="1089581" cy="192152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Replica2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xmlns="" id="{21F39AAE-3ECB-4D15-8D74-56931026EB8F}"/>
              </a:ext>
            </a:extLst>
          </p:cNvPr>
          <p:cNvGrpSpPr/>
          <p:nvPr/>
        </p:nvGrpSpPr>
        <p:grpSpPr>
          <a:xfrm>
            <a:off x="2860499" y="1428552"/>
            <a:ext cx="1803790" cy="1245175"/>
            <a:chOff x="7837380" y="1263378"/>
            <a:chExt cx="1803790" cy="1245175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xmlns="" id="{FF06299D-FBA1-4E86-9F11-5DC40EC8C04D}"/>
                </a:ext>
              </a:extLst>
            </p:cNvPr>
            <p:cNvGrpSpPr/>
            <p:nvPr/>
          </p:nvGrpSpPr>
          <p:grpSpPr>
            <a:xfrm>
              <a:off x="7837380" y="1263378"/>
              <a:ext cx="1592721" cy="1245175"/>
              <a:chOff x="7674695" y="924181"/>
              <a:chExt cx="1592721" cy="1245175"/>
            </a:xfrm>
          </p:grpSpPr>
          <p:pic>
            <p:nvPicPr>
              <p:cNvPr id="17" name="图片 16">
                <a:extLst>
                  <a:ext uri="{FF2B5EF4-FFF2-40B4-BE49-F238E27FC236}">
                    <a16:creationId xmlns:a16="http://schemas.microsoft.com/office/drawing/2014/main" xmlns="" id="{FA82BFAB-A65C-4411-BE93-B31DF7C609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973417" y="924181"/>
                <a:ext cx="995275" cy="1130995"/>
              </a:xfrm>
              <a:prstGeom prst="rect">
                <a:avLst/>
              </a:prstGeom>
            </p:spPr>
          </p:pic>
          <p:sp>
            <p:nvSpPr>
              <p:cNvPr id="18" name="Rectangle: Rounded Corners 4">
                <a:extLst>
                  <a:ext uri="{FF2B5EF4-FFF2-40B4-BE49-F238E27FC236}">
                    <a16:creationId xmlns:a16="http://schemas.microsoft.com/office/drawing/2014/main" xmlns="" id="{6D5F6DEB-2CEF-40A0-B592-D84AE49245C7}"/>
                  </a:ext>
                </a:extLst>
              </p:cNvPr>
              <p:cNvSpPr/>
              <p:nvPr/>
            </p:nvSpPr>
            <p:spPr>
              <a:xfrm>
                <a:off x="7674695" y="1940996"/>
                <a:ext cx="1592721" cy="22836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Load Balancer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xmlns="" id="{27104788-2429-43A2-B65B-828072AEE1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164917" y="1432583"/>
              <a:ext cx="476253" cy="733430"/>
            </a:xfrm>
            <a:prstGeom prst="rect">
              <a:avLst/>
            </a:prstGeom>
          </p:spPr>
        </p:pic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xmlns="" id="{7B89E25B-5D95-4623-9374-AAC49D3A0DE6}"/>
              </a:ext>
            </a:extLst>
          </p:cNvPr>
          <p:cNvGrpSpPr/>
          <p:nvPr/>
        </p:nvGrpSpPr>
        <p:grpSpPr>
          <a:xfrm>
            <a:off x="1050529" y="2559547"/>
            <a:ext cx="1809970" cy="2092440"/>
            <a:chOff x="1050529" y="2559547"/>
            <a:chExt cx="1809970" cy="2092440"/>
          </a:xfrm>
        </p:grpSpPr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xmlns="" id="{99B62199-A4F5-4F22-9382-B0619948BCFB}"/>
                </a:ext>
              </a:extLst>
            </p:cNvPr>
            <p:cNvCxnSpPr>
              <a:stCxn id="7" idx="0"/>
              <a:endCxn id="18" idx="1"/>
            </p:cNvCxnSpPr>
            <p:nvPr/>
          </p:nvCxnSpPr>
          <p:spPr>
            <a:xfrm flipV="1">
              <a:off x="1477537" y="2559547"/>
              <a:ext cx="1382962" cy="20924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xmlns="" id="{04514490-C496-4274-90CB-9A594666C929}"/>
                </a:ext>
              </a:extLst>
            </p:cNvPr>
            <p:cNvSpPr txBox="1"/>
            <p:nvPr/>
          </p:nvSpPr>
          <p:spPr>
            <a:xfrm rot="20210779">
              <a:off x="1050529" y="3311344"/>
              <a:ext cx="1451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Check Status</a:t>
              </a:r>
              <a:endParaRPr lang="zh-CN" altLang="en-US" dirty="0"/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xmlns="" id="{C52A5AE4-3C02-42EF-A955-69A6F35E6321}"/>
              </a:ext>
            </a:extLst>
          </p:cNvPr>
          <p:cNvGrpSpPr/>
          <p:nvPr/>
        </p:nvGrpSpPr>
        <p:grpSpPr>
          <a:xfrm>
            <a:off x="2047583" y="2673727"/>
            <a:ext cx="1368582" cy="2100620"/>
            <a:chOff x="2047583" y="2673727"/>
            <a:chExt cx="1368582" cy="2100620"/>
          </a:xfrm>
        </p:grpSpPr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xmlns="" id="{6BE8D6D6-DA86-4874-8BA0-A4B08889D3AC}"/>
                </a:ext>
              </a:extLst>
            </p:cNvPr>
            <p:cNvCxnSpPr/>
            <p:nvPr/>
          </p:nvCxnSpPr>
          <p:spPr>
            <a:xfrm flipH="1">
              <a:off x="2047583" y="2673727"/>
              <a:ext cx="1335136" cy="21006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xmlns="" id="{15A61D93-C7FF-421C-B67A-7C77FB59BAAE}"/>
                </a:ext>
              </a:extLst>
            </p:cNvPr>
            <p:cNvSpPr txBox="1"/>
            <p:nvPr/>
          </p:nvSpPr>
          <p:spPr>
            <a:xfrm>
              <a:off x="2755407" y="3633266"/>
              <a:ext cx="6607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Alive</a:t>
              </a:r>
              <a:endParaRPr lang="zh-CN" altLang="en-US" dirty="0"/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xmlns="" id="{A824A937-ABB8-4E07-89BE-FA88B8156EC1}"/>
              </a:ext>
            </a:extLst>
          </p:cNvPr>
          <p:cNvGrpSpPr/>
          <p:nvPr/>
        </p:nvGrpSpPr>
        <p:grpSpPr>
          <a:xfrm>
            <a:off x="2484658" y="4764053"/>
            <a:ext cx="3142472" cy="369332"/>
            <a:chOff x="2440270" y="5204858"/>
            <a:chExt cx="3142472" cy="369332"/>
          </a:xfrm>
        </p:grpSpPr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xmlns="" id="{F83FD67D-5DF5-46BA-AD5D-49D6292A0D5E}"/>
                </a:ext>
              </a:extLst>
            </p:cNvPr>
            <p:cNvCxnSpPr/>
            <p:nvPr/>
          </p:nvCxnSpPr>
          <p:spPr>
            <a:xfrm>
              <a:off x="2440270" y="5539295"/>
              <a:ext cx="31424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xmlns="" id="{48CB87B4-ABB1-43B1-A30D-67D913696BDB}"/>
                </a:ext>
              </a:extLst>
            </p:cNvPr>
            <p:cNvSpPr txBox="1"/>
            <p:nvPr/>
          </p:nvSpPr>
          <p:spPr>
            <a:xfrm>
              <a:off x="2650571" y="5204858"/>
              <a:ext cx="2930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Next time: Sync information</a:t>
              </a:r>
              <a:endParaRPr lang="zh-CN" altLang="en-US" dirty="0"/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xmlns="" id="{EB4D577E-689F-4BF8-B789-38637B282BC7}"/>
              </a:ext>
            </a:extLst>
          </p:cNvPr>
          <p:cNvGrpSpPr/>
          <p:nvPr/>
        </p:nvGrpSpPr>
        <p:grpSpPr>
          <a:xfrm>
            <a:off x="2048600" y="2708487"/>
            <a:ext cx="2866096" cy="2171860"/>
            <a:chOff x="2694959" y="2776859"/>
            <a:chExt cx="2866096" cy="2171860"/>
          </a:xfrm>
        </p:grpSpPr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xmlns="" id="{472C1F42-6F43-4F1C-9442-5A0288A746E5}"/>
                </a:ext>
              </a:extLst>
            </p:cNvPr>
            <p:cNvCxnSpPr>
              <a:endCxn id="34" idx="1"/>
            </p:cNvCxnSpPr>
            <p:nvPr/>
          </p:nvCxnSpPr>
          <p:spPr>
            <a:xfrm flipH="1">
              <a:off x="2694959" y="2776859"/>
              <a:ext cx="1310450" cy="21718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xmlns="" id="{930ED290-B02D-44BE-A7B3-A02E2B826BA0}"/>
                </a:ext>
              </a:extLst>
            </p:cNvPr>
            <p:cNvSpPr txBox="1"/>
            <p:nvPr/>
          </p:nvSpPr>
          <p:spPr>
            <a:xfrm>
              <a:off x="3345384" y="3678123"/>
              <a:ext cx="22156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Has been shut down</a:t>
              </a:r>
              <a:endParaRPr lang="zh-CN" altLang="en-US" dirty="0"/>
            </a:p>
          </p:txBody>
        </p:sp>
      </p:grpSp>
      <p:sp>
        <p:nvSpPr>
          <p:cNvPr id="40" name="乘号 39">
            <a:extLst>
              <a:ext uri="{FF2B5EF4-FFF2-40B4-BE49-F238E27FC236}">
                <a16:creationId xmlns:a16="http://schemas.microsoft.com/office/drawing/2014/main" xmlns="" id="{AB220478-3063-4BC8-8242-41D5ED274060}"/>
              </a:ext>
            </a:extLst>
          </p:cNvPr>
          <p:cNvSpPr/>
          <p:nvPr/>
        </p:nvSpPr>
        <p:spPr>
          <a:xfrm>
            <a:off x="5447988" y="4465413"/>
            <a:ext cx="1310450" cy="1654896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6677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03A8D76-36B1-42F3-8415-1DEC606F6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Thank you!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0155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AB5D611-DCC1-4991-BD1B-CEC04C6CE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Runtime-Architecture Overview</a:t>
            </a:r>
            <a:endParaRPr lang="zh-CN" alt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xmlns="" id="{0CDA50BD-F2A8-4D90-A8C0-B311C16A16F6}"/>
              </a:ext>
            </a:extLst>
          </p:cNvPr>
          <p:cNvSpPr/>
          <p:nvPr/>
        </p:nvSpPr>
        <p:spPr>
          <a:xfrm>
            <a:off x="247067" y="2154589"/>
            <a:ext cx="2561348" cy="2877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 Centered</a:t>
            </a:r>
            <a:endParaRPr lang="zh-CN" altLang="en-US" dirty="0"/>
          </a:p>
        </p:txBody>
      </p:sp>
      <p:sp>
        <p:nvSpPr>
          <p:cNvPr id="4" name="Arrow: Striped Right 3">
            <a:extLst>
              <a:ext uri="{FF2B5EF4-FFF2-40B4-BE49-F238E27FC236}">
                <a16:creationId xmlns:a16="http://schemas.microsoft.com/office/drawing/2014/main" xmlns="" id="{4CED530E-5E7C-4269-A9EC-6EB80EC8A50E}"/>
              </a:ext>
            </a:extLst>
          </p:cNvPr>
          <p:cNvSpPr/>
          <p:nvPr/>
        </p:nvSpPr>
        <p:spPr>
          <a:xfrm>
            <a:off x="3128175" y="3276506"/>
            <a:ext cx="1166841" cy="492261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xmlns="" id="{556E69CD-AB2A-45F2-B906-AF2D8F145086}"/>
              </a:ext>
            </a:extLst>
          </p:cNvPr>
          <p:cNvGrpSpPr/>
          <p:nvPr/>
        </p:nvGrpSpPr>
        <p:grpSpPr>
          <a:xfrm>
            <a:off x="4379653" y="4304407"/>
            <a:ext cx="1441466" cy="1218126"/>
            <a:chOff x="5931905" y="4181917"/>
            <a:chExt cx="1441466" cy="1218126"/>
          </a:xfrm>
        </p:grpSpPr>
        <p:pic>
          <p:nvPicPr>
            <p:cNvPr id="28" name="图片 27">
              <a:extLst>
                <a:ext uri="{FF2B5EF4-FFF2-40B4-BE49-F238E27FC236}">
                  <a16:creationId xmlns:a16="http://schemas.microsoft.com/office/drawing/2014/main" xmlns="" id="{A9444895-68F0-491C-BE74-67D410B592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16154" y="4498274"/>
              <a:ext cx="557217" cy="709618"/>
            </a:xfrm>
            <a:prstGeom prst="rect">
              <a:avLst/>
            </a:prstGeom>
          </p:spPr>
        </p:pic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xmlns="" id="{B60317A7-BC34-4450-AB81-8D7B4F393EFC}"/>
                </a:ext>
              </a:extLst>
            </p:cNvPr>
            <p:cNvGrpSpPr/>
            <p:nvPr/>
          </p:nvGrpSpPr>
          <p:grpSpPr>
            <a:xfrm>
              <a:off x="5931905" y="4181917"/>
              <a:ext cx="954620" cy="1218126"/>
              <a:chOff x="6268969" y="4140155"/>
              <a:chExt cx="954620" cy="1218126"/>
            </a:xfrm>
          </p:grpSpPr>
          <p:sp>
            <p:nvSpPr>
              <p:cNvPr id="16" name="Rectangle: Rounded Corners 4">
                <a:extLst>
                  <a:ext uri="{FF2B5EF4-FFF2-40B4-BE49-F238E27FC236}">
                    <a16:creationId xmlns:a16="http://schemas.microsoft.com/office/drawing/2014/main" xmlns="" id="{65C058D9-6780-4EF8-8623-638C2D1D6732}"/>
                  </a:ext>
                </a:extLst>
              </p:cNvPr>
              <p:cNvSpPr/>
              <p:nvPr/>
            </p:nvSpPr>
            <p:spPr>
              <a:xfrm>
                <a:off x="6352648" y="5166131"/>
                <a:ext cx="841052" cy="19215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Client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7" name="图片 16">
                <a:extLst>
                  <a:ext uri="{FF2B5EF4-FFF2-40B4-BE49-F238E27FC236}">
                    <a16:creationId xmlns:a16="http://schemas.microsoft.com/office/drawing/2014/main" xmlns="" id="{B984FA7F-D2A7-4451-975A-72E1D8359C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68969" y="4140155"/>
                <a:ext cx="954620" cy="1018262"/>
              </a:xfrm>
              <a:prstGeom prst="rect">
                <a:avLst/>
              </a:prstGeom>
            </p:spPr>
          </p:pic>
        </p:grp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xmlns="" id="{C7C31395-A4DF-48CC-AEFA-E8456640B316}"/>
              </a:ext>
            </a:extLst>
          </p:cNvPr>
          <p:cNvGrpSpPr/>
          <p:nvPr/>
        </p:nvGrpSpPr>
        <p:grpSpPr>
          <a:xfrm>
            <a:off x="6965621" y="1332822"/>
            <a:ext cx="1803790" cy="1245175"/>
            <a:chOff x="7837380" y="1263378"/>
            <a:chExt cx="1803790" cy="1245175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xmlns="" id="{170AB1EF-4B70-4FDE-A359-FD36E9BA823B}"/>
                </a:ext>
              </a:extLst>
            </p:cNvPr>
            <p:cNvGrpSpPr/>
            <p:nvPr/>
          </p:nvGrpSpPr>
          <p:grpSpPr>
            <a:xfrm>
              <a:off x="7837380" y="1263378"/>
              <a:ext cx="1592721" cy="1245175"/>
              <a:chOff x="7674695" y="924181"/>
              <a:chExt cx="1592721" cy="1245175"/>
            </a:xfrm>
          </p:grpSpPr>
          <p:pic>
            <p:nvPicPr>
              <p:cNvPr id="9" name="图片 8">
                <a:extLst>
                  <a:ext uri="{FF2B5EF4-FFF2-40B4-BE49-F238E27FC236}">
                    <a16:creationId xmlns:a16="http://schemas.microsoft.com/office/drawing/2014/main" xmlns="" id="{F2481C7B-D7A8-4AFD-A49B-A5A5F00325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973417" y="924181"/>
                <a:ext cx="995275" cy="1130995"/>
              </a:xfrm>
              <a:prstGeom prst="rect">
                <a:avLst/>
              </a:prstGeom>
            </p:spPr>
          </p:pic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xmlns="" id="{5EA8837B-6C9C-4630-A480-324DEBD0E071}"/>
                  </a:ext>
                </a:extLst>
              </p:cNvPr>
              <p:cNvSpPr/>
              <p:nvPr/>
            </p:nvSpPr>
            <p:spPr>
              <a:xfrm>
                <a:off x="7674695" y="1940996"/>
                <a:ext cx="1592721" cy="22836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Load Balancer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24" name="图片 23">
              <a:extLst>
                <a:ext uri="{FF2B5EF4-FFF2-40B4-BE49-F238E27FC236}">
                  <a16:creationId xmlns:a16="http://schemas.microsoft.com/office/drawing/2014/main" xmlns="" id="{BFE6AD31-8E7C-4118-A726-4F29C06DE89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164917" y="1432583"/>
              <a:ext cx="476253" cy="733430"/>
            </a:xfrm>
            <a:prstGeom prst="rect">
              <a:avLst/>
            </a:prstGeom>
          </p:spPr>
        </p:pic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xmlns="" id="{F222B089-556C-478A-B6E4-9BB70A8E4675}"/>
              </a:ext>
            </a:extLst>
          </p:cNvPr>
          <p:cNvGrpSpPr/>
          <p:nvPr/>
        </p:nvGrpSpPr>
        <p:grpSpPr>
          <a:xfrm>
            <a:off x="8344015" y="4200725"/>
            <a:ext cx="1406080" cy="1079460"/>
            <a:chOff x="10139298" y="4320583"/>
            <a:chExt cx="1406080" cy="1079460"/>
          </a:xfrm>
        </p:grpSpPr>
        <p:pic>
          <p:nvPicPr>
            <p:cNvPr id="26" name="图片 25">
              <a:extLst>
                <a:ext uri="{FF2B5EF4-FFF2-40B4-BE49-F238E27FC236}">
                  <a16:creationId xmlns:a16="http://schemas.microsoft.com/office/drawing/2014/main" xmlns="" id="{B4AF38F7-5178-4D2B-B09F-082CDD5D41C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069125" y="4570537"/>
              <a:ext cx="476253" cy="733430"/>
            </a:xfrm>
            <a:prstGeom prst="rect">
              <a:avLst/>
            </a:prstGeom>
          </p:spPr>
        </p:pic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xmlns="" id="{B3856DBB-A58E-4D32-8782-191C07977592}"/>
                </a:ext>
              </a:extLst>
            </p:cNvPr>
            <p:cNvGrpSpPr/>
            <p:nvPr/>
          </p:nvGrpSpPr>
          <p:grpSpPr>
            <a:xfrm>
              <a:off x="10139298" y="4320583"/>
              <a:ext cx="1025034" cy="1079460"/>
              <a:chOff x="10004663" y="4338831"/>
              <a:chExt cx="1025034" cy="1079460"/>
            </a:xfrm>
          </p:grpSpPr>
          <p:pic>
            <p:nvPicPr>
              <p:cNvPr id="19" name="图片 18">
                <a:extLst>
                  <a:ext uri="{FF2B5EF4-FFF2-40B4-BE49-F238E27FC236}">
                    <a16:creationId xmlns:a16="http://schemas.microsoft.com/office/drawing/2014/main" xmlns="" id="{F5F08D8B-076F-4BA3-B141-4E5AB40C79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093438" y="4338831"/>
                <a:ext cx="841052" cy="983384"/>
              </a:xfrm>
              <a:prstGeom prst="rect">
                <a:avLst/>
              </a:prstGeom>
            </p:spPr>
          </p:pic>
          <p:sp>
            <p:nvSpPr>
              <p:cNvPr id="13" name="Rectangle: Rounded Corners 4">
                <a:extLst>
                  <a:ext uri="{FF2B5EF4-FFF2-40B4-BE49-F238E27FC236}">
                    <a16:creationId xmlns:a16="http://schemas.microsoft.com/office/drawing/2014/main" xmlns="" id="{7C927C59-A304-475C-89A2-A44CD43E90E7}"/>
                  </a:ext>
                </a:extLst>
              </p:cNvPr>
              <p:cNvSpPr/>
              <p:nvPr/>
            </p:nvSpPr>
            <p:spPr>
              <a:xfrm>
                <a:off x="10004663" y="5226140"/>
                <a:ext cx="1025034" cy="192151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Replica1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xmlns="" id="{B91F8192-5036-47FC-BCED-CD7888556A3A}"/>
              </a:ext>
            </a:extLst>
          </p:cNvPr>
          <p:cNvGrpSpPr/>
          <p:nvPr/>
        </p:nvGrpSpPr>
        <p:grpSpPr>
          <a:xfrm>
            <a:off x="10650760" y="5710475"/>
            <a:ext cx="1406080" cy="1079460"/>
            <a:chOff x="10139298" y="4320583"/>
            <a:chExt cx="1406080" cy="1079460"/>
          </a:xfrm>
        </p:grpSpPr>
        <p:pic>
          <p:nvPicPr>
            <p:cNvPr id="37" name="图片 36">
              <a:extLst>
                <a:ext uri="{FF2B5EF4-FFF2-40B4-BE49-F238E27FC236}">
                  <a16:creationId xmlns:a16="http://schemas.microsoft.com/office/drawing/2014/main" xmlns="" id="{F1126F75-BD63-43CA-BD7C-1F925F3AE2A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069125" y="4570537"/>
              <a:ext cx="476253" cy="733430"/>
            </a:xfrm>
            <a:prstGeom prst="rect">
              <a:avLst/>
            </a:prstGeom>
          </p:spPr>
        </p:pic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xmlns="" id="{61A030C4-75EC-461D-93F4-AC027607270E}"/>
                </a:ext>
              </a:extLst>
            </p:cNvPr>
            <p:cNvGrpSpPr/>
            <p:nvPr/>
          </p:nvGrpSpPr>
          <p:grpSpPr>
            <a:xfrm>
              <a:off x="10139298" y="4320583"/>
              <a:ext cx="1089581" cy="1079460"/>
              <a:chOff x="10004663" y="4338831"/>
              <a:chExt cx="1089581" cy="1079460"/>
            </a:xfrm>
          </p:grpSpPr>
          <p:pic>
            <p:nvPicPr>
              <p:cNvPr id="38" name="图片 37">
                <a:extLst>
                  <a:ext uri="{FF2B5EF4-FFF2-40B4-BE49-F238E27FC236}">
                    <a16:creationId xmlns:a16="http://schemas.microsoft.com/office/drawing/2014/main" xmlns="" id="{8A8F73DB-E83D-4AF0-8DD5-1973B28B84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093438" y="4338831"/>
                <a:ext cx="841052" cy="983384"/>
              </a:xfrm>
              <a:prstGeom prst="rect">
                <a:avLst/>
              </a:prstGeom>
            </p:spPr>
          </p:pic>
          <p:sp>
            <p:nvSpPr>
              <p:cNvPr id="39" name="Rectangle: Rounded Corners 4">
                <a:extLst>
                  <a:ext uri="{FF2B5EF4-FFF2-40B4-BE49-F238E27FC236}">
                    <a16:creationId xmlns:a16="http://schemas.microsoft.com/office/drawing/2014/main" xmlns="" id="{E5DE63FD-8903-4668-907B-C66AC965CD05}"/>
                  </a:ext>
                </a:extLst>
              </p:cNvPr>
              <p:cNvSpPr/>
              <p:nvPr/>
            </p:nvSpPr>
            <p:spPr>
              <a:xfrm>
                <a:off x="10004663" y="5226139"/>
                <a:ext cx="1089581" cy="192152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Replica2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xmlns="" id="{708924E4-CB95-44FA-A57E-F2EF31210503}"/>
              </a:ext>
            </a:extLst>
          </p:cNvPr>
          <p:cNvGrpSpPr/>
          <p:nvPr/>
        </p:nvGrpSpPr>
        <p:grpSpPr>
          <a:xfrm>
            <a:off x="7551300" y="2577997"/>
            <a:ext cx="1830950" cy="1622728"/>
            <a:chOff x="7551300" y="2577997"/>
            <a:chExt cx="1830950" cy="1622728"/>
          </a:xfrm>
        </p:grpSpPr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xmlns="" id="{1A01D2A0-60F4-4ECE-8CB1-575D65871C53}"/>
                </a:ext>
              </a:extLst>
            </p:cNvPr>
            <p:cNvSpPr txBox="1"/>
            <p:nvPr/>
          </p:nvSpPr>
          <p:spPr>
            <a:xfrm>
              <a:off x="7551300" y="3122766"/>
              <a:ext cx="18309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Object-Oriented</a:t>
              </a:r>
              <a:endParaRPr lang="zh-CN" altLang="en-US" dirty="0"/>
            </a:p>
          </p:txBody>
        </p: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xmlns="" id="{7FC2BA1E-3134-46E4-B914-7A19EA680F80}"/>
                </a:ext>
              </a:extLst>
            </p:cNvPr>
            <p:cNvCxnSpPr>
              <a:stCxn id="5" idx="2"/>
              <a:endCxn id="19" idx="0"/>
            </p:cNvCxnSpPr>
            <p:nvPr/>
          </p:nvCxnSpPr>
          <p:spPr>
            <a:xfrm>
              <a:off x="7761982" y="2577997"/>
              <a:ext cx="1091334" cy="162272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xmlns="" id="{D14380A5-04F8-411B-A87E-775AAF0F6474}"/>
              </a:ext>
            </a:extLst>
          </p:cNvPr>
          <p:cNvGrpSpPr/>
          <p:nvPr/>
        </p:nvGrpSpPr>
        <p:grpSpPr>
          <a:xfrm>
            <a:off x="9511968" y="5032424"/>
            <a:ext cx="1468672" cy="1169743"/>
            <a:chOff x="9511968" y="5032424"/>
            <a:chExt cx="1468672" cy="1169743"/>
          </a:xfrm>
        </p:grpSpPr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xmlns="" id="{A6C6EE77-CA20-43AC-A3DC-FFAF06F868FE}"/>
                </a:ext>
              </a:extLst>
            </p:cNvPr>
            <p:cNvCxnSpPr>
              <a:cxnSpLocks/>
              <a:endCxn id="38" idx="1"/>
            </p:cNvCxnSpPr>
            <p:nvPr/>
          </p:nvCxnSpPr>
          <p:spPr>
            <a:xfrm>
              <a:off x="9550911" y="5032424"/>
              <a:ext cx="1188624" cy="116974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xmlns="" id="{94814716-C2D8-4C9C-8C30-5ACEA89E818D}"/>
                </a:ext>
              </a:extLst>
            </p:cNvPr>
            <p:cNvSpPr txBox="1"/>
            <p:nvPr/>
          </p:nvSpPr>
          <p:spPr>
            <a:xfrm>
              <a:off x="9511968" y="5513686"/>
              <a:ext cx="14686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Object-Oriented</a:t>
              </a:r>
              <a:endParaRPr lang="zh-CN" altLang="en-US" sz="1400" dirty="0"/>
            </a:p>
          </p:txBody>
        </p: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xmlns="" id="{3F037C4E-B6D2-45D8-A693-BA4DFE7B2CB9}"/>
              </a:ext>
            </a:extLst>
          </p:cNvPr>
          <p:cNvGrpSpPr/>
          <p:nvPr/>
        </p:nvGrpSpPr>
        <p:grpSpPr>
          <a:xfrm>
            <a:off x="5116152" y="2577997"/>
            <a:ext cx="1890143" cy="1718804"/>
            <a:chOff x="5116152" y="2577997"/>
            <a:chExt cx="1890143" cy="1718804"/>
          </a:xfrm>
        </p:grpSpPr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xmlns="" id="{F8D21B5C-0B30-4F3C-A8D6-5ADDEB739079}"/>
                </a:ext>
              </a:extLst>
            </p:cNvPr>
            <p:cNvCxnSpPr/>
            <p:nvPr/>
          </p:nvCxnSpPr>
          <p:spPr>
            <a:xfrm flipV="1">
              <a:off x="5116152" y="2577997"/>
              <a:ext cx="1890143" cy="171880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xmlns="" id="{FA77F146-7C4D-4FF3-944B-2D635AA70EC3}"/>
                </a:ext>
              </a:extLst>
            </p:cNvPr>
            <p:cNvSpPr txBox="1"/>
            <p:nvPr/>
          </p:nvSpPr>
          <p:spPr>
            <a:xfrm>
              <a:off x="5263902" y="3204695"/>
              <a:ext cx="14847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Client-Server</a:t>
              </a:r>
              <a:endParaRPr lang="zh-CN" altLang="en-US" dirty="0"/>
            </a:p>
          </p:txBody>
        </p: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xmlns="" id="{B643A0CA-0832-42B1-B0EA-E420E84B493A}"/>
              </a:ext>
            </a:extLst>
          </p:cNvPr>
          <p:cNvGrpSpPr/>
          <p:nvPr/>
        </p:nvGrpSpPr>
        <p:grpSpPr>
          <a:xfrm>
            <a:off x="5821119" y="4459713"/>
            <a:ext cx="2611671" cy="515860"/>
            <a:chOff x="5821119" y="4459713"/>
            <a:chExt cx="2611671" cy="515860"/>
          </a:xfrm>
        </p:grpSpPr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xmlns="" id="{74E43E88-974A-423A-BE82-2910F0386BB1}"/>
                </a:ext>
              </a:extLst>
            </p:cNvPr>
            <p:cNvSpPr txBox="1"/>
            <p:nvPr/>
          </p:nvSpPr>
          <p:spPr>
            <a:xfrm rot="21157097">
              <a:off x="6358269" y="4459713"/>
              <a:ext cx="14847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Client-Server</a:t>
              </a:r>
              <a:endParaRPr lang="zh-CN" altLang="en-US" dirty="0"/>
            </a:p>
          </p:txBody>
        </p:sp>
        <p:cxnSp>
          <p:nvCxnSpPr>
            <p:cNvPr id="52" name="直接箭头连接符 51">
              <a:extLst>
                <a:ext uri="{FF2B5EF4-FFF2-40B4-BE49-F238E27FC236}">
                  <a16:creationId xmlns:a16="http://schemas.microsoft.com/office/drawing/2014/main" xmlns="" id="{7700EA49-68E1-4110-A27E-69FED16BBB65}"/>
                </a:ext>
              </a:extLst>
            </p:cNvPr>
            <p:cNvCxnSpPr>
              <a:stCxn id="28" idx="3"/>
              <a:endCxn id="19" idx="1"/>
            </p:cNvCxnSpPr>
            <p:nvPr/>
          </p:nvCxnSpPr>
          <p:spPr>
            <a:xfrm flipV="1">
              <a:off x="5821119" y="4692417"/>
              <a:ext cx="2611671" cy="28315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52990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6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1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6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4D5340F-E3A6-4B11-B35C-277F05A4B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Naming Architecture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017424C-1240-4290-BD39-44C937F764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35605"/>
          </a:xfrm>
        </p:spPr>
        <p:txBody>
          <a:bodyPr/>
          <a:lstStyle/>
          <a:p>
            <a:r>
              <a:rPr lang="en-US" altLang="zh-CN" dirty="0"/>
              <a:t>Flat Simple Naming stored on </a:t>
            </a:r>
            <a:r>
              <a:rPr lang="en-US" altLang="zh-CN" dirty="0" err="1"/>
              <a:t>LoadBalancer</a:t>
            </a:r>
            <a:r>
              <a:rPr lang="en-US" altLang="zh-CN" dirty="0"/>
              <a:t> with a </a:t>
            </a:r>
            <a:r>
              <a:rPr lang="en-US" altLang="zh-CN" dirty="0" err="1"/>
              <a:t>hashmap</a:t>
            </a:r>
            <a:endParaRPr lang="en-US" altLang="zh-CN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xmlns="" id="{EE79EEEA-B687-46ED-A4A3-2DF06A6626AF}"/>
              </a:ext>
            </a:extLst>
          </p:cNvPr>
          <p:cNvGrpSpPr/>
          <p:nvPr/>
        </p:nvGrpSpPr>
        <p:grpSpPr>
          <a:xfrm>
            <a:off x="3630088" y="2893637"/>
            <a:ext cx="929827" cy="1079460"/>
            <a:chOff x="10004663" y="4338831"/>
            <a:chExt cx="929827" cy="1079460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xmlns="" id="{892A760B-69B9-4E41-AFF7-24D4E1F07D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093438" y="4338831"/>
              <a:ext cx="841052" cy="983384"/>
            </a:xfrm>
            <a:prstGeom prst="rect">
              <a:avLst/>
            </a:prstGeom>
          </p:spPr>
        </p:pic>
        <p:sp>
          <p:nvSpPr>
            <p:cNvPr id="9" name="Rectangle: Rounded Corners 4">
              <a:extLst>
                <a:ext uri="{FF2B5EF4-FFF2-40B4-BE49-F238E27FC236}">
                  <a16:creationId xmlns:a16="http://schemas.microsoft.com/office/drawing/2014/main" xmlns="" id="{640F0575-7B43-417D-ABA1-44EC16921819}"/>
                </a:ext>
              </a:extLst>
            </p:cNvPr>
            <p:cNvSpPr/>
            <p:nvPr/>
          </p:nvSpPr>
          <p:spPr>
            <a:xfrm>
              <a:off x="10004663" y="5209380"/>
              <a:ext cx="929827" cy="20891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Replica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xmlns="" id="{C77E2508-3A4F-471D-A662-2C0BA8E9F975}"/>
              </a:ext>
            </a:extLst>
          </p:cNvPr>
          <p:cNvGrpSpPr/>
          <p:nvPr/>
        </p:nvGrpSpPr>
        <p:grpSpPr>
          <a:xfrm>
            <a:off x="6522346" y="2762741"/>
            <a:ext cx="1592721" cy="1245175"/>
            <a:chOff x="7674695" y="924181"/>
            <a:chExt cx="1592721" cy="1245175"/>
          </a:xfrm>
        </p:grpSpPr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xmlns="" id="{FEA804A7-8631-4125-B7A0-5531336B0B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973417" y="924181"/>
              <a:ext cx="995275" cy="1130995"/>
            </a:xfrm>
            <a:prstGeom prst="rect">
              <a:avLst/>
            </a:prstGeom>
          </p:spPr>
        </p:pic>
        <p:sp>
          <p:nvSpPr>
            <p:cNvPr id="14" name="Rectangle: Rounded Corners 4">
              <a:extLst>
                <a:ext uri="{FF2B5EF4-FFF2-40B4-BE49-F238E27FC236}">
                  <a16:creationId xmlns:a16="http://schemas.microsoft.com/office/drawing/2014/main" xmlns="" id="{22C147D2-3F6A-4D29-9095-99A632DF8EE9}"/>
                </a:ext>
              </a:extLst>
            </p:cNvPr>
            <p:cNvSpPr/>
            <p:nvPr/>
          </p:nvSpPr>
          <p:spPr>
            <a:xfrm>
              <a:off x="7674695" y="1940996"/>
              <a:ext cx="1592721" cy="22836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Load Balancer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xmlns="" id="{8B059CA2-E73A-444B-975A-6196B4A316D5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4559915" y="3385329"/>
            <a:ext cx="18560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xmlns="" id="{25E558D8-119E-4702-ACE5-31211B38A5BC}"/>
              </a:ext>
            </a:extLst>
          </p:cNvPr>
          <p:cNvSpPr txBox="1"/>
          <p:nvPr/>
        </p:nvSpPr>
        <p:spPr>
          <a:xfrm>
            <a:off x="4941826" y="3015997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ID(Rep_0)</a:t>
            </a:r>
            <a:endParaRPr lang="zh-CN" altLang="en-US" dirty="0"/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xmlns="" id="{BEA814E4-B3A9-48DA-9CFC-E2DF64B3BD29}"/>
              </a:ext>
            </a:extLst>
          </p:cNvPr>
          <p:cNvGrpSpPr/>
          <p:nvPr/>
        </p:nvGrpSpPr>
        <p:grpSpPr>
          <a:xfrm>
            <a:off x="4559915" y="3685649"/>
            <a:ext cx="1804858" cy="462630"/>
            <a:chOff x="4559915" y="3685649"/>
            <a:chExt cx="1804858" cy="462630"/>
          </a:xfrm>
        </p:grpSpPr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xmlns="" id="{695DF6D0-EC1F-4AC3-83D1-C969D570B23C}"/>
                </a:ext>
              </a:extLst>
            </p:cNvPr>
            <p:cNvCxnSpPr/>
            <p:nvPr/>
          </p:nvCxnSpPr>
          <p:spPr>
            <a:xfrm flipH="1">
              <a:off x="4559915" y="3685649"/>
              <a:ext cx="18048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xmlns="" id="{BD252E12-5344-4B51-921F-BACDAC525C92}"/>
                </a:ext>
              </a:extLst>
            </p:cNvPr>
            <p:cNvSpPr txBox="1"/>
            <p:nvPr/>
          </p:nvSpPr>
          <p:spPr>
            <a:xfrm>
              <a:off x="4947259" y="3778947"/>
              <a:ext cx="12089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&lt;IP, port&gt;</a:t>
              </a:r>
              <a:endParaRPr lang="zh-CN" altLang="en-US" dirty="0"/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xmlns="" id="{AC3DB0E4-19B4-47BE-B2D6-5B69426385CF}"/>
              </a:ext>
            </a:extLst>
          </p:cNvPr>
          <p:cNvGrpSpPr/>
          <p:nvPr/>
        </p:nvGrpSpPr>
        <p:grpSpPr>
          <a:xfrm>
            <a:off x="3623063" y="5079049"/>
            <a:ext cx="1032651" cy="1281394"/>
            <a:chOff x="3409890" y="5527834"/>
            <a:chExt cx="1032651" cy="1281394"/>
          </a:xfrm>
        </p:grpSpPr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xmlns="" id="{686DABC3-303D-41B3-B95E-681984F5432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02403" y="5527834"/>
              <a:ext cx="647626" cy="829417"/>
            </a:xfrm>
            <a:prstGeom prst="rect">
              <a:avLst/>
            </a:prstGeom>
          </p:spPr>
        </p:pic>
        <p:sp>
          <p:nvSpPr>
            <p:cNvPr id="23" name="Rectangle: Rounded Corners 4">
              <a:extLst>
                <a:ext uri="{FF2B5EF4-FFF2-40B4-BE49-F238E27FC236}">
                  <a16:creationId xmlns:a16="http://schemas.microsoft.com/office/drawing/2014/main" xmlns="" id="{F5639175-7BEE-4E86-BC93-0A03CB6FEAF2}"/>
                </a:ext>
              </a:extLst>
            </p:cNvPr>
            <p:cNvSpPr/>
            <p:nvPr/>
          </p:nvSpPr>
          <p:spPr>
            <a:xfrm>
              <a:off x="3409890" y="6263176"/>
              <a:ext cx="1032651" cy="54605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RMI Registry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xmlns="" id="{5A59A8DB-1CA3-4780-97F7-F21A3BC26B2B}"/>
              </a:ext>
            </a:extLst>
          </p:cNvPr>
          <p:cNvGrpSpPr/>
          <p:nvPr/>
        </p:nvGrpSpPr>
        <p:grpSpPr>
          <a:xfrm>
            <a:off x="4319558" y="4007916"/>
            <a:ext cx="982961" cy="1001650"/>
            <a:chOff x="4319558" y="4007916"/>
            <a:chExt cx="982961" cy="1001650"/>
          </a:xfrm>
        </p:grpSpPr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xmlns="" id="{373F6EB9-8E8D-42FA-B0B4-074A32932A9E}"/>
                </a:ext>
              </a:extLst>
            </p:cNvPr>
            <p:cNvCxnSpPr/>
            <p:nvPr/>
          </p:nvCxnSpPr>
          <p:spPr>
            <a:xfrm>
              <a:off x="4319558" y="4007916"/>
              <a:ext cx="0" cy="10016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xmlns="" id="{57279DD3-2427-429D-B8CF-291375491163}"/>
                </a:ext>
              </a:extLst>
            </p:cNvPr>
            <p:cNvSpPr txBox="1"/>
            <p:nvPr/>
          </p:nvSpPr>
          <p:spPr>
            <a:xfrm>
              <a:off x="4319558" y="4422270"/>
              <a:ext cx="9829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Request</a:t>
              </a:r>
              <a:endParaRPr lang="zh-CN" altLang="en-US" dirty="0"/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xmlns="" id="{9CDC2155-A327-4816-891B-CB11273357D8}"/>
              </a:ext>
            </a:extLst>
          </p:cNvPr>
          <p:cNvGrpSpPr/>
          <p:nvPr/>
        </p:nvGrpSpPr>
        <p:grpSpPr>
          <a:xfrm>
            <a:off x="2975281" y="4007916"/>
            <a:ext cx="912321" cy="1001650"/>
            <a:chOff x="2975281" y="4007916"/>
            <a:chExt cx="912321" cy="1001650"/>
          </a:xfrm>
        </p:grpSpPr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xmlns="" id="{210A8645-EA1B-438A-B0AB-3AC3A6BA8FF0}"/>
                </a:ext>
              </a:extLst>
            </p:cNvPr>
            <p:cNvCxnSpPr/>
            <p:nvPr/>
          </p:nvCxnSpPr>
          <p:spPr>
            <a:xfrm flipV="1">
              <a:off x="3887602" y="4007916"/>
              <a:ext cx="0" cy="10016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xmlns="" id="{6A66E86C-8850-47B3-8EC2-C6818EED3F87}"/>
                </a:ext>
              </a:extLst>
            </p:cNvPr>
            <p:cNvSpPr txBox="1"/>
            <p:nvPr/>
          </p:nvSpPr>
          <p:spPr>
            <a:xfrm>
              <a:off x="2975281" y="4422270"/>
              <a:ext cx="8402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Object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18987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89616AF-4165-40D0-B22A-798B169A0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539" y="166760"/>
            <a:ext cx="10515600" cy="1325563"/>
          </a:xfrm>
        </p:spPr>
        <p:txBody>
          <a:bodyPr/>
          <a:lstStyle/>
          <a:p>
            <a:r>
              <a:rPr lang="en-US" altLang="zh-CN" dirty="0"/>
              <a:t>Framework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2E9AF04E-F108-4A1F-AFD4-E5E6A8099F04}"/>
              </a:ext>
            </a:extLst>
          </p:cNvPr>
          <p:cNvSpPr/>
          <p:nvPr/>
        </p:nvSpPr>
        <p:spPr>
          <a:xfrm>
            <a:off x="5002086" y="1690688"/>
            <a:ext cx="1228550" cy="62418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FF00"/>
                </a:solidFill>
              </a:rPr>
              <a:t>Load</a:t>
            </a:r>
          </a:p>
          <a:p>
            <a:pPr algn="ctr"/>
            <a:r>
              <a:rPr lang="en-US" altLang="zh-CN" dirty="0">
                <a:solidFill>
                  <a:srgbClr val="FFFF00"/>
                </a:solidFill>
              </a:rPr>
              <a:t>Balancer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9" name="等腰三角形 8">
            <a:extLst>
              <a:ext uri="{FF2B5EF4-FFF2-40B4-BE49-F238E27FC236}">
                <a16:creationId xmlns:a16="http://schemas.microsoft.com/office/drawing/2014/main" xmlns="" id="{13BF8F21-F234-43EC-A590-3C2977A17624}"/>
              </a:ext>
            </a:extLst>
          </p:cNvPr>
          <p:cNvSpPr/>
          <p:nvPr/>
        </p:nvSpPr>
        <p:spPr>
          <a:xfrm>
            <a:off x="8678385" y="2468319"/>
            <a:ext cx="1464162" cy="746105"/>
          </a:xfrm>
          <a:prstGeom prst="triangle">
            <a:avLst>
              <a:gd name="adj" fmla="val 50766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replica1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10" name="等腰三角形 9">
            <a:extLst>
              <a:ext uri="{FF2B5EF4-FFF2-40B4-BE49-F238E27FC236}">
                <a16:creationId xmlns:a16="http://schemas.microsoft.com/office/drawing/2014/main" xmlns="" id="{9400817A-4A16-42E2-8A21-29BA4D233DCC}"/>
              </a:ext>
            </a:extLst>
          </p:cNvPr>
          <p:cNvSpPr/>
          <p:nvPr/>
        </p:nvSpPr>
        <p:spPr>
          <a:xfrm>
            <a:off x="8678385" y="3840854"/>
            <a:ext cx="1464162" cy="746105"/>
          </a:xfrm>
          <a:prstGeom prst="triangle">
            <a:avLst>
              <a:gd name="adj" fmla="val 50766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replica2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11" name="等腰三角形 10">
            <a:extLst>
              <a:ext uri="{FF2B5EF4-FFF2-40B4-BE49-F238E27FC236}">
                <a16:creationId xmlns:a16="http://schemas.microsoft.com/office/drawing/2014/main" xmlns="" id="{CDE3A6C9-71F4-415F-A3ED-0A4823D964FA}"/>
              </a:ext>
            </a:extLst>
          </p:cNvPr>
          <p:cNvSpPr/>
          <p:nvPr/>
        </p:nvSpPr>
        <p:spPr>
          <a:xfrm>
            <a:off x="8678385" y="5213389"/>
            <a:ext cx="1464162" cy="746105"/>
          </a:xfrm>
          <a:prstGeom prst="triangle">
            <a:avLst>
              <a:gd name="adj" fmla="val 50766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replica3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416AC8CD-4CDB-4385-B9F9-03A6BE8F02CD}"/>
              </a:ext>
            </a:extLst>
          </p:cNvPr>
          <p:cNvSpPr txBox="1"/>
          <p:nvPr/>
        </p:nvSpPr>
        <p:spPr>
          <a:xfrm>
            <a:off x="4470855" y="1222174"/>
            <a:ext cx="2291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LB’s IP is known to all</a:t>
            </a:r>
            <a:endParaRPr lang="zh-CN" altLang="en-US" dirty="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xmlns="" id="{5C1FCE4E-8F38-491D-86CA-AE856349AE6E}"/>
              </a:ext>
            </a:extLst>
          </p:cNvPr>
          <p:cNvCxnSpPr>
            <a:stCxn id="9" idx="1"/>
            <a:endCxn id="8" idx="3"/>
          </p:cNvCxnSpPr>
          <p:nvPr/>
        </p:nvCxnSpPr>
        <p:spPr>
          <a:xfrm flipH="1" flipV="1">
            <a:off x="6230636" y="2002780"/>
            <a:ext cx="2819397" cy="838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xmlns="" id="{97747368-8D5C-41A5-BB89-F1185001CEB8}"/>
              </a:ext>
            </a:extLst>
          </p:cNvPr>
          <p:cNvCxnSpPr>
            <a:stCxn id="10" idx="1"/>
            <a:endCxn id="8" idx="3"/>
          </p:cNvCxnSpPr>
          <p:nvPr/>
        </p:nvCxnSpPr>
        <p:spPr>
          <a:xfrm flipH="1" flipV="1">
            <a:off x="6230636" y="2002780"/>
            <a:ext cx="2819397" cy="2211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xmlns="" id="{37CB763D-02E8-4332-A089-A2C9691FD5F5}"/>
              </a:ext>
            </a:extLst>
          </p:cNvPr>
          <p:cNvCxnSpPr>
            <a:stCxn id="11" idx="1"/>
            <a:endCxn id="8" idx="3"/>
          </p:cNvCxnSpPr>
          <p:nvPr/>
        </p:nvCxnSpPr>
        <p:spPr>
          <a:xfrm flipH="1" flipV="1">
            <a:off x="6230636" y="2002780"/>
            <a:ext cx="2819397" cy="3583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xmlns="" id="{4E8EF016-CDEB-447F-9BE3-3990C5FC9D2E}"/>
              </a:ext>
            </a:extLst>
          </p:cNvPr>
          <p:cNvSpPr txBox="1"/>
          <p:nvPr/>
        </p:nvSpPr>
        <p:spPr>
          <a:xfrm rot="963065">
            <a:off x="7393502" y="2179068"/>
            <a:ext cx="1348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New replica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xmlns="" id="{4BC90C0F-341A-446D-B967-94B645B0D88A}"/>
              </a:ext>
            </a:extLst>
          </p:cNvPr>
          <p:cNvSpPr txBox="1"/>
          <p:nvPr/>
        </p:nvSpPr>
        <p:spPr>
          <a:xfrm rot="2370359">
            <a:off x="7238543" y="2904674"/>
            <a:ext cx="1348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New replica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xmlns="" id="{149DBD60-9A6B-43FC-BF08-0DD5910A0A48}"/>
              </a:ext>
            </a:extLst>
          </p:cNvPr>
          <p:cNvSpPr txBox="1"/>
          <p:nvPr/>
        </p:nvSpPr>
        <p:spPr>
          <a:xfrm rot="3030613">
            <a:off x="6966110" y="3338049"/>
            <a:ext cx="1348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New replica</a:t>
            </a:r>
            <a:endParaRPr lang="zh-CN" altLang="en-US" dirty="0"/>
          </a:p>
        </p:txBody>
      </p:sp>
      <p:graphicFrame>
        <p:nvGraphicFramePr>
          <p:cNvPr id="22" name="表格 22">
            <a:extLst>
              <a:ext uri="{FF2B5EF4-FFF2-40B4-BE49-F238E27FC236}">
                <a16:creationId xmlns:a16="http://schemas.microsoft.com/office/drawing/2014/main" xmlns="" id="{72E6B159-0A98-4D9C-9A8D-694DA150BA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6011740"/>
              </p:ext>
            </p:extLst>
          </p:nvPr>
        </p:nvGraphicFramePr>
        <p:xfrm>
          <a:off x="3763321" y="517208"/>
          <a:ext cx="360540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5622">
                  <a:extLst>
                    <a:ext uri="{9D8B030D-6E8A-4147-A177-3AD203B41FA5}">
                      <a16:colId xmlns:a16="http://schemas.microsoft.com/office/drawing/2014/main" xmlns="" val="3014211366"/>
                    </a:ext>
                  </a:extLst>
                </a:gridCol>
                <a:gridCol w="1015376">
                  <a:extLst>
                    <a:ext uri="{9D8B030D-6E8A-4147-A177-3AD203B41FA5}">
                      <a16:colId xmlns:a16="http://schemas.microsoft.com/office/drawing/2014/main" xmlns="" val="1610830613"/>
                    </a:ext>
                  </a:extLst>
                </a:gridCol>
                <a:gridCol w="1604408">
                  <a:extLst>
                    <a:ext uri="{9D8B030D-6E8A-4147-A177-3AD203B41FA5}">
                      <a16:colId xmlns:a16="http://schemas.microsoft.com/office/drawing/2014/main" xmlns="" val="24454867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dirty="0"/>
                        <a:t>replica1</a:t>
                      </a:r>
                      <a:endParaRPr lang="zh-CN" alt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/>
                        <a:t>IP1:port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/>
                        <a:t>Num of user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26337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replica2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IP2:Port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/>
                        <a:t>Num of user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69805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replica3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IP3:port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/>
                        <a:t>Num of user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431432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5965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animBg="1"/>
      <p:bldP spid="9" grpId="0" animBg="1"/>
      <p:bldP spid="10" grpId="0" animBg="1"/>
      <p:bldP spid="11" grpId="0" animBg="1"/>
      <p:bldP spid="12" grpId="0"/>
      <p:bldP spid="12" grpId="1"/>
      <p:bldP spid="19" grpId="0"/>
      <p:bldP spid="20" grpId="0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>
            <a:extLst>
              <a:ext uri="{FF2B5EF4-FFF2-40B4-BE49-F238E27FC236}">
                <a16:creationId xmlns:a16="http://schemas.microsoft.com/office/drawing/2014/main" xmlns="" id="{4D8A3EB0-8052-4E1A-8020-C9F7822C5C75}"/>
              </a:ext>
            </a:extLst>
          </p:cNvPr>
          <p:cNvGrpSpPr/>
          <p:nvPr/>
        </p:nvGrpSpPr>
        <p:grpSpPr>
          <a:xfrm>
            <a:off x="8504481" y="1954200"/>
            <a:ext cx="1969045" cy="4396112"/>
            <a:chOff x="8504481" y="1954200"/>
            <a:chExt cx="1969045" cy="4396112"/>
          </a:xfrm>
        </p:grpSpPr>
        <p:sp>
          <p:nvSpPr>
            <p:cNvPr id="41" name="矩形 40">
              <a:extLst>
                <a:ext uri="{FF2B5EF4-FFF2-40B4-BE49-F238E27FC236}">
                  <a16:creationId xmlns:a16="http://schemas.microsoft.com/office/drawing/2014/main" xmlns="" id="{B3D9126A-1035-4828-A29C-964515E5CE2A}"/>
                </a:ext>
              </a:extLst>
            </p:cNvPr>
            <p:cNvSpPr/>
            <p:nvPr/>
          </p:nvSpPr>
          <p:spPr>
            <a:xfrm>
              <a:off x="8504481" y="1954200"/>
              <a:ext cx="1969045" cy="439611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xmlns="" id="{0F8CE7C6-4D92-4F58-9F4A-0039A6CE452E}"/>
                </a:ext>
              </a:extLst>
            </p:cNvPr>
            <p:cNvSpPr txBox="1"/>
            <p:nvPr/>
          </p:nvSpPr>
          <p:spPr>
            <a:xfrm>
              <a:off x="9125168" y="1970438"/>
              <a:ext cx="6415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Sync</a:t>
              </a:r>
              <a:endParaRPr lang="zh-CN" altLang="en-US" dirty="0"/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89616AF-4165-40D0-B22A-798B169A0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539" y="166760"/>
            <a:ext cx="10515600" cy="1325563"/>
          </a:xfrm>
        </p:spPr>
        <p:txBody>
          <a:bodyPr/>
          <a:lstStyle/>
          <a:p>
            <a:r>
              <a:rPr lang="en-US" altLang="zh-CN" dirty="0"/>
              <a:t>Framework</a:t>
            </a:r>
            <a:endParaRPr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xmlns="" id="{F0DF40D4-E105-4704-9286-6C40DDF2B84D}"/>
              </a:ext>
            </a:extLst>
          </p:cNvPr>
          <p:cNvSpPr/>
          <p:nvPr/>
        </p:nvSpPr>
        <p:spPr>
          <a:xfrm>
            <a:off x="1318306" y="3214424"/>
            <a:ext cx="1228550" cy="53293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client1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xmlns="" id="{6DB5ADBF-CB8C-45A4-859A-6D665AC1A1C8}"/>
              </a:ext>
            </a:extLst>
          </p:cNvPr>
          <p:cNvSpPr/>
          <p:nvPr/>
        </p:nvSpPr>
        <p:spPr>
          <a:xfrm>
            <a:off x="1318306" y="4371541"/>
            <a:ext cx="1228550" cy="53293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client2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2E9AF04E-F108-4A1F-AFD4-E5E6A8099F04}"/>
              </a:ext>
            </a:extLst>
          </p:cNvPr>
          <p:cNvSpPr/>
          <p:nvPr/>
        </p:nvSpPr>
        <p:spPr>
          <a:xfrm>
            <a:off x="5002086" y="1690688"/>
            <a:ext cx="1228550" cy="62418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FF00"/>
                </a:solidFill>
              </a:rPr>
              <a:t>Load</a:t>
            </a:r>
          </a:p>
          <a:p>
            <a:pPr algn="ctr"/>
            <a:r>
              <a:rPr lang="en-US" altLang="zh-CN" dirty="0">
                <a:solidFill>
                  <a:srgbClr val="FFFF00"/>
                </a:solidFill>
              </a:rPr>
              <a:t>Balancer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9" name="等腰三角形 8">
            <a:extLst>
              <a:ext uri="{FF2B5EF4-FFF2-40B4-BE49-F238E27FC236}">
                <a16:creationId xmlns:a16="http://schemas.microsoft.com/office/drawing/2014/main" xmlns="" id="{13BF8F21-F234-43EC-A590-3C2977A17624}"/>
              </a:ext>
            </a:extLst>
          </p:cNvPr>
          <p:cNvSpPr/>
          <p:nvPr/>
        </p:nvSpPr>
        <p:spPr>
          <a:xfrm>
            <a:off x="8678385" y="2468319"/>
            <a:ext cx="1464162" cy="746105"/>
          </a:xfrm>
          <a:prstGeom prst="triangle">
            <a:avLst>
              <a:gd name="adj" fmla="val 50766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replica1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10" name="等腰三角形 9">
            <a:extLst>
              <a:ext uri="{FF2B5EF4-FFF2-40B4-BE49-F238E27FC236}">
                <a16:creationId xmlns:a16="http://schemas.microsoft.com/office/drawing/2014/main" xmlns="" id="{9400817A-4A16-42E2-8A21-29BA4D233DCC}"/>
              </a:ext>
            </a:extLst>
          </p:cNvPr>
          <p:cNvSpPr/>
          <p:nvPr/>
        </p:nvSpPr>
        <p:spPr>
          <a:xfrm>
            <a:off x="8678385" y="3840854"/>
            <a:ext cx="1464162" cy="746105"/>
          </a:xfrm>
          <a:prstGeom prst="triangle">
            <a:avLst>
              <a:gd name="adj" fmla="val 50766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replica2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11" name="等腰三角形 10">
            <a:extLst>
              <a:ext uri="{FF2B5EF4-FFF2-40B4-BE49-F238E27FC236}">
                <a16:creationId xmlns:a16="http://schemas.microsoft.com/office/drawing/2014/main" xmlns="" id="{CDE3A6C9-71F4-415F-A3ED-0A4823D964FA}"/>
              </a:ext>
            </a:extLst>
          </p:cNvPr>
          <p:cNvSpPr/>
          <p:nvPr/>
        </p:nvSpPr>
        <p:spPr>
          <a:xfrm>
            <a:off x="8678385" y="5213389"/>
            <a:ext cx="1464162" cy="746105"/>
          </a:xfrm>
          <a:prstGeom prst="triangle">
            <a:avLst>
              <a:gd name="adj" fmla="val 50766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replica3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graphicFrame>
        <p:nvGraphicFramePr>
          <p:cNvPr id="22" name="表格 22">
            <a:extLst>
              <a:ext uri="{FF2B5EF4-FFF2-40B4-BE49-F238E27FC236}">
                <a16:creationId xmlns:a16="http://schemas.microsoft.com/office/drawing/2014/main" xmlns="" id="{72E6B159-0A98-4D9C-9A8D-694DA150BA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8306455"/>
              </p:ext>
            </p:extLst>
          </p:nvPr>
        </p:nvGraphicFramePr>
        <p:xfrm>
          <a:off x="4067270" y="478986"/>
          <a:ext cx="321889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1555">
                  <a:extLst>
                    <a:ext uri="{9D8B030D-6E8A-4147-A177-3AD203B41FA5}">
                      <a16:colId xmlns:a16="http://schemas.microsoft.com/office/drawing/2014/main" xmlns="" val="3014211366"/>
                    </a:ext>
                  </a:extLst>
                </a:gridCol>
                <a:gridCol w="608539">
                  <a:extLst>
                    <a:ext uri="{9D8B030D-6E8A-4147-A177-3AD203B41FA5}">
                      <a16:colId xmlns:a16="http://schemas.microsoft.com/office/drawing/2014/main" xmlns="" val="1610830613"/>
                    </a:ext>
                  </a:extLst>
                </a:gridCol>
                <a:gridCol w="1598797">
                  <a:extLst>
                    <a:ext uri="{9D8B030D-6E8A-4147-A177-3AD203B41FA5}">
                      <a16:colId xmlns:a16="http://schemas.microsoft.com/office/drawing/2014/main" xmlns="" val="24454867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dirty="0"/>
                        <a:t>replica1</a:t>
                      </a:r>
                      <a:endParaRPr lang="zh-CN" alt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/>
                        <a:t>IP1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/>
                        <a:t>Num of user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26337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replica2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IP2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/>
                        <a:t>Num of user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69805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replica3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IP3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/>
                        <a:t>Num of user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43143241"/>
                  </a:ext>
                </a:extLst>
              </a:tr>
            </a:tbl>
          </a:graphicData>
        </a:graphic>
      </p:graphicFrame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xmlns="" id="{3731503B-46AD-4CB5-B81D-0FC06E7BFD82}"/>
              </a:ext>
            </a:extLst>
          </p:cNvPr>
          <p:cNvCxnSpPr>
            <a:stCxn id="4" idx="6"/>
            <a:endCxn id="8" idx="1"/>
          </p:cNvCxnSpPr>
          <p:nvPr/>
        </p:nvCxnSpPr>
        <p:spPr>
          <a:xfrm flipV="1">
            <a:off x="2546856" y="2002780"/>
            <a:ext cx="2455230" cy="1478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EC8CAD84-FBCD-4F12-9AF4-40281A0D0B41}"/>
              </a:ext>
            </a:extLst>
          </p:cNvPr>
          <p:cNvSpPr txBox="1"/>
          <p:nvPr/>
        </p:nvSpPr>
        <p:spPr>
          <a:xfrm rot="19715431">
            <a:off x="2765640" y="2399646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Apply for replica</a:t>
            </a:r>
            <a:endParaRPr lang="zh-CN" altLang="en-US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xmlns="" id="{E7B62465-6771-4334-B7D1-E8C3C26E73AF}"/>
              </a:ext>
            </a:extLst>
          </p:cNvPr>
          <p:cNvCxnSpPr>
            <a:cxnSpLocks/>
          </p:cNvCxnSpPr>
          <p:nvPr/>
        </p:nvCxnSpPr>
        <p:spPr>
          <a:xfrm flipH="1">
            <a:off x="2546856" y="2099007"/>
            <a:ext cx="2455230" cy="1478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xmlns="" id="{1C08438C-138B-4C0D-95EA-12FF04087FE5}"/>
              </a:ext>
            </a:extLst>
          </p:cNvPr>
          <p:cNvSpPr txBox="1"/>
          <p:nvPr/>
        </p:nvSpPr>
        <p:spPr>
          <a:xfrm rot="19715431">
            <a:off x="3199099" y="2796858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Replica1’s IP</a:t>
            </a:r>
            <a:endParaRPr lang="zh-CN" altLang="en-US" dirty="0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xmlns="" id="{D8DF4CDD-B02E-4255-8712-2998049FC202}"/>
              </a:ext>
            </a:extLst>
          </p:cNvPr>
          <p:cNvCxnSpPr>
            <a:stCxn id="4" idx="6"/>
            <a:endCxn id="9" idx="1"/>
          </p:cNvCxnSpPr>
          <p:nvPr/>
        </p:nvCxnSpPr>
        <p:spPr>
          <a:xfrm flipV="1">
            <a:off x="2546856" y="2841372"/>
            <a:ext cx="6503177" cy="639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xmlns="" id="{E7B47ECA-BDA6-41CF-9766-0D07C3631A77}"/>
              </a:ext>
            </a:extLst>
          </p:cNvPr>
          <p:cNvSpPr txBox="1"/>
          <p:nvPr/>
        </p:nvSpPr>
        <p:spPr>
          <a:xfrm rot="21252641">
            <a:off x="5080337" y="281700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Read/Write/Delete</a:t>
            </a:r>
            <a:endParaRPr lang="zh-CN" altLang="en-US" dirty="0"/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xmlns="" id="{BAF9CDE1-3484-42B5-930A-9D9294C8F4A3}"/>
              </a:ext>
            </a:extLst>
          </p:cNvPr>
          <p:cNvCxnSpPr/>
          <p:nvPr/>
        </p:nvCxnSpPr>
        <p:spPr>
          <a:xfrm flipH="1">
            <a:off x="2546856" y="2981524"/>
            <a:ext cx="6361532" cy="636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xmlns="" id="{D2E6D837-0AA1-4AF7-AF2F-F4FA1738731D}"/>
              </a:ext>
            </a:extLst>
          </p:cNvPr>
          <p:cNvSpPr txBox="1"/>
          <p:nvPr/>
        </p:nvSpPr>
        <p:spPr>
          <a:xfrm rot="21194966">
            <a:off x="5502431" y="3229056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Result</a:t>
            </a:r>
            <a:endParaRPr lang="zh-CN" altLang="en-US" dirty="0"/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xmlns="" id="{31A75D55-9875-479B-8208-E057C88FE98A}"/>
              </a:ext>
            </a:extLst>
          </p:cNvPr>
          <p:cNvGrpSpPr/>
          <p:nvPr/>
        </p:nvGrpSpPr>
        <p:grpSpPr>
          <a:xfrm>
            <a:off x="2579258" y="2002780"/>
            <a:ext cx="2422828" cy="2625679"/>
            <a:chOff x="2579258" y="3054121"/>
            <a:chExt cx="2455230" cy="1574338"/>
          </a:xfrm>
        </p:grpSpPr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xmlns="" id="{FE9261F0-46A2-485B-B7AD-07AA23AAEF0E}"/>
                </a:ext>
              </a:extLst>
            </p:cNvPr>
            <p:cNvCxnSpPr/>
            <p:nvPr/>
          </p:nvCxnSpPr>
          <p:spPr>
            <a:xfrm flipV="1">
              <a:off x="2579258" y="3054121"/>
              <a:ext cx="2455230" cy="14781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xmlns="" id="{E6F31011-3277-4626-882D-C35768A507E0}"/>
                </a:ext>
              </a:extLst>
            </p:cNvPr>
            <p:cNvSpPr txBox="1"/>
            <p:nvPr/>
          </p:nvSpPr>
          <p:spPr>
            <a:xfrm rot="18842785">
              <a:off x="3197470" y="3507040"/>
              <a:ext cx="1072903" cy="624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Apply for replica</a:t>
              </a:r>
              <a:endParaRPr lang="zh-CN" altLang="en-US" dirty="0"/>
            </a:p>
          </p:txBody>
        </p: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xmlns="" id="{96A907AF-0A1A-44D7-B4ED-4246AAAE5E9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79258" y="3150348"/>
              <a:ext cx="2455230" cy="14781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xmlns="" id="{F7D2FD16-EF41-4E05-BDEE-3EF483D42EA9}"/>
                </a:ext>
              </a:extLst>
            </p:cNvPr>
            <p:cNvSpPr txBox="1"/>
            <p:nvPr/>
          </p:nvSpPr>
          <p:spPr>
            <a:xfrm rot="18697309">
              <a:off x="3513018" y="3845729"/>
              <a:ext cx="843120" cy="3742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Replica2’s IP</a:t>
              </a:r>
              <a:endParaRPr lang="zh-CN" altLang="en-US" dirty="0"/>
            </a:p>
          </p:txBody>
        </p:sp>
      </p:grp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xmlns="" id="{139B5318-40EB-4971-A1BA-1177588A9C13}"/>
              </a:ext>
            </a:extLst>
          </p:cNvPr>
          <p:cNvCxnSpPr>
            <a:cxnSpLocks/>
          </p:cNvCxnSpPr>
          <p:nvPr/>
        </p:nvCxnSpPr>
        <p:spPr>
          <a:xfrm flipV="1">
            <a:off x="2579258" y="4101116"/>
            <a:ext cx="6503178" cy="395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xmlns="" id="{4A81C6E7-28E0-487E-BB8D-DE186E2BAED7}"/>
              </a:ext>
            </a:extLst>
          </p:cNvPr>
          <p:cNvSpPr txBox="1"/>
          <p:nvPr/>
        </p:nvSpPr>
        <p:spPr>
          <a:xfrm rot="21322709">
            <a:off x="5046064" y="3951228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Read/Write/Delete</a:t>
            </a:r>
            <a:endParaRPr lang="zh-CN" altLang="en-US" dirty="0"/>
          </a:p>
        </p:txBody>
      </p:sp>
      <p:grpSp>
        <p:nvGrpSpPr>
          <p:cNvPr id="44" name="组合 43">
            <a:extLst>
              <a:ext uri="{FF2B5EF4-FFF2-40B4-BE49-F238E27FC236}">
                <a16:creationId xmlns:a16="http://schemas.microsoft.com/office/drawing/2014/main" xmlns="" id="{BF693405-09A5-4FB3-A9D3-3DECF116FD02}"/>
              </a:ext>
            </a:extLst>
          </p:cNvPr>
          <p:cNvGrpSpPr/>
          <p:nvPr/>
        </p:nvGrpSpPr>
        <p:grpSpPr>
          <a:xfrm>
            <a:off x="2579259" y="4213907"/>
            <a:ext cx="6470774" cy="533180"/>
            <a:chOff x="2579259" y="4213907"/>
            <a:chExt cx="6470774" cy="533180"/>
          </a:xfrm>
        </p:grpSpPr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xmlns="" id="{D01B86C1-B21C-4A6D-892D-14D5AA6D5EA1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>
              <a:off x="2579259" y="4213907"/>
              <a:ext cx="6470774" cy="4199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xmlns="" id="{81AB51E0-19FE-456E-8BCB-25CA2EB73D4D}"/>
                </a:ext>
              </a:extLst>
            </p:cNvPr>
            <p:cNvSpPr txBox="1"/>
            <p:nvPr/>
          </p:nvSpPr>
          <p:spPr>
            <a:xfrm rot="21402591">
              <a:off x="5439554" y="4377755"/>
              <a:ext cx="7825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Result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86497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6" grpId="0"/>
      <p:bldP spid="6" grpId="1"/>
      <p:bldP spid="23" grpId="0"/>
      <p:bldP spid="23" grpId="1"/>
      <p:bldP spid="25" grpId="0"/>
      <p:bldP spid="28" grpId="0"/>
      <p:bldP spid="3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73EA15B-3F62-4641-9854-E959E6986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Communication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65CFE5C-ECEC-46E3-A473-BAF523A3F6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1988" y="1537986"/>
            <a:ext cx="4964220" cy="2377834"/>
          </a:xfrm>
        </p:spPr>
        <p:txBody>
          <a:bodyPr/>
          <a:lstStyle/>
          <a:p>
            <a:r>
              <a:rPr lang="en-US" altLang="zh-CN" dirty="0"/>
              <a:t>WHY?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Because is easier to communicate between OS and Languages with sockets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xmlns="" id="{39A05AE9-1C7F-4C17-9A5A-6CC9A219B52D}"/>
              </a:ext>
            </a:extLst>
          </p:cNvPr>
          <p:cNvGrpSpPr/>
          <p:nvPr/>
        </p:nvGrpSpPr>
        <p:grpSpPr>
          <a:xfrm>
            <a:off x="670792" y="3832695"/>
            <a:ext cx="1441466" cy="1218126"/>
            <a:chOff x="5931905" y="4181917"/>
            <a:chExt cx="1441466" cy="1218126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xmlns="" id="{AB46E39E-134C-497F-884B-8F5A1EBD3D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16154" y="4498274"/>
              <a:ext cx="557217" cy="709618"/>
            </a:xfrm>
            <a:prstGeom prst="rect">
              <a:avLst/>
            </a:prstGeom>
          </p:spPr>
        </p:pic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xmlns="" id="{6974C38F-91CA-4EF0-8491-9C5F200A6E1D}"/>
                </a:ext>
              </a:extLst>
            </p:cNvPr>
            <p:cNvGrpSpPr/>
            <p:nvPr/>
          </p:nvGrpSpPr>
          <p:grpSpPr>
            <a:xfrm>
              <a:off x="5931905" y="4181917"/>
              <a:ext cx="954620" cy="1218126"/>
              <a:chOff x="6268969" y="4140155"/>
              <a:chExt cx="954620" cy="1218126"/>
            </a:xfrm>
          </p:grpSpPr>
          <p:sp>
            <p:nvSpPr>
              <p:cNvPr id="7" name="Rectangle: Rounded Corners 4">
                <a:extLst>
                  <a:ext uri="{FF2B5EF4-FFF2-40B4-BE49-F238E27FC236}">
                    <a16:creationId xmlns:a16="http://schemas.microsoft.com/office/drawing/2014/main" xmlns="" id="{AA1E06E7-AB02-453C-B5EE-CEAEA0BE07BC}"/>
                  </a:ext>
                </a:extLst>
              </p:cNvPr>
              <p:cNvSpPr/>
              <p:nvPr/>
            </p:nvSpPr>
            <p:spPr>
              <a:xfrm>
                <a:off x="6352648" y="5166131"/>
                <a:ext cx="841052" cy="19215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Client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8" name="图片 7">
                <a:extLst>
                  <a:ext uri="{FF2B5EF4-FFF2-40B4-BE49-F238E27FC236}">
                    <a16:creationId xmlns:a16="http://schemas.microsoft.com/office/drawing/2014/main" xmlns="" id="{3648FCA8-FE75-470B-BF7F-E7FCFE55C4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68969" y="4140155"/>
                <a:ext cx="954620" cy="1018262"/>
              </a:xfrm>
              <a:prstGeom prst="rect">
                <a:avLst/>
              </a:prstGeom>
            </p:spPr>
          </p:pic>
        </p:grp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xmlns="" id="{BF71A0AA-2DBA-45E5-9CE0-574B7061E33C}"/>
              </a:ext>
            </a:extLst>
          </p:cNvPr>
          <p:cNvGrpSpPr/>
          <p:nvPr/>
        </p:nvGrpSpPr>
        <p:grpSpPr>
          <a:xfrm>
            <a:off x="4158959" y="4539545"/>
            <a:ext cx="1406080" cy="1079460"/>
            <a:chOff x="10139298" y="4320583"/>
            <a:chExt cx="1406080" cy="1079460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xmlns="" id="{DB7A8ADE-0484-4C49-AC20-BD1BB9986A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069125" y="4570537"/>
              <a:ext cx="476253" cy="733430"/>
            </a:xfrm>
            <a:prstGeom prst="rect">
              <a:avLst/>
            </a:prstGeom>
          </p:spPr>
        </p:pic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xmlns="" id="{98D7EC51-0D44-43DA-B79C-060D644B49F7}"/>
                </a:ext>
              </a:extLst>
            </p:cNvPr>
            <p:cNvGrpSpPr/>
            <p:nvPr/>
          </p:nvGrpSpPr>
          <p:grpSpPr>
            <a:xfrm>
              <a:off x="10139298" y="4320583"/>
              <a:ext cx="1025034" cy="1079460"/>
              <a:chOff x="10004663" y="4338831"/>
              <a:chExt cx="1025034" cy="1079460"/>
            </a:xfrm>
          </p:grpSpPr>
          <p:pic>
            <p:nvPicPr>
              <p:cNvPr id="12" name="图片 11">
                <a:extLst>
                  <a:ext uri="{FF2B5EF4-FFF2-40B4-BE49-F238E27FC236}">
                    <a16:creationId xmlns:a16="http://schemas.microsoft.com/office/drawing/2014/main" xmlns="" id="{10CC25EA-5628-47A8-A590-9706DD7B1C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093438" y="4338831"/>
                <a:ext cx="841052" cy="983384"/>
              </a:xfrm>
              <a:prstGeom prst="rect">
                <a:avLst/>
              </a:prstGeom>
            </p:spPr>
          </p:pic>
          <p:sp>
            <p:nvSpPr>
              <p:cNvPr id="13" name="Rectangle: Rounded Corners 4">
                <a:extLst>
                  <a:ext uri="{FF2B5EF4-FFF2-40B4-BE49-F238E27FC236}">
                    <a16:creationId xmlns:a16="http://schemas.microsoft.com/office/drawing/2014/main" xmlns="" id="{7C85FF81-4F8C-48CE-B71C-60DB86FCAC0C}"/>
                  </a:ext>
                </a:extLst>
              </p:cNvPr>
              <p:cNvSpPr/>
              <p:nvPr/>
            </p:nvSpPr>
            <p:spPr>
              <a:xfrm>
                <a:off x="10004663" y="5226140"/>
                <a:ext cx="1025034" cy="192151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Replica1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xmlns="" id="{6825FE38-F797-40EA-A16A-45CAE6A2CDAF}"/>
              </a:ext>
            </a:extLst>
          </p:cNvPr>
          <p:cNvGrpSpPr/>
          <p:nvPr/>
        </p:nvGrpSpPr>
        <p:grpSpPr>
          <a:xfrm>
            <a:off x="7606623" y="4616484"/>
            <a:ext cx="1406080" cy="1079460"/>
            <a:chOff x="10139298" y="4320583"/>
            <a:chExt cx="1406080" cy="1079460"/>
          </a:xfrm>
        </p:grpSpPr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xmlns="" id="{7B623AC0-C7AD-4ABB-8C68-29588ACBA10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069125" y="4570537"/>
              <a:ext cx="476253" cy="733430"/>
            </a:xfrm>
            <a:prstGeom prst="rect">
              <a:avLst/>
            </a:prstGeom>
          </p:spPr>
        </p:pic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xmlns="" id="{B38F209F-F58C-40FB-87B6-1F9189EE61D9}"/>
                </a:ext>
              </a:extLst>
            </p:cNvPr>
            <p:cNvGrpSpPr/>
            <p:nvPr/>
          </p:nvGrpSpPr>
          <p:grpSpPr>
            <a:xfrm>
              <a:off x="10139298" y="4320583"/>
              <a:ext cx="1089581" cy="1079460"/>
              <a:chOff x="10004663" y="4338831"/>
              <a:chExt cx="1089581" cy="1079460"/>
            </a:xfrm>
          </p:grpSpPr>
          <p:pic>
            <p:nvPicPr>
              <p:cNvPr id="17" name="图片 16">
                <a:extLst>
                  <a:ext uri="{FF2B5EF4-FFF2-40B4-BE49-F238E27FC236}">
                    <a16:creationId xmlns:a16="http://schemas.microsoft.com/office/drawing/2014/main" xmlns="" id="{48D8E931-0142-4E45-865B-0476B03ED4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093438" y="4338831"/>
                <a:ext cx="841052" cy="983384"/>
              </a:xfrm>
              <a:prstGeom prst="rect">
                <a:avLst/>
              </a:prstGeom>
            </p:spPr>
          </p:pic>
          <p:sp>
            <p:nvSpPr>
              <p:cNvPr id="18" name="Rectangle: Rounded Corners 4">
                <a:extLst>
                  <a:ext uri="{FF2B5EF4-FFF2-40B4-BE49-F238E27FC236}">
                    <a16:creationId xmlns:a16="http://schemas.microsoft.com/office/drawing/2014/main" xmlns="" id="{E7A79F2A-BE9D-4DB5-8D3B-2F420FCCC447}"/>
                  </a:ext>
                </a:extLst>
              </p:cNvPr>
              <p:cNvSpPr/>
              <p:nvPr/>
            </p:nvSpPr>
            <p:spPr>
              <a:xfrm>
                <a:off x="10004663" y="5226139"/>
                <a:ext cx="1089581" cy="192152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Replica2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xmlns="" id="{FE425325-D61F-4900-9EC6-15C8E7104EEF}"/>
              </a:ext>
            </a:extLst>
          </p:cNvPr>
          <p:cNvGrpSpPr/>
          <p:nvPr/>
        </p:nvGrpSpPr>
        <p:grpSpPr>
          <a:xfrm>
            <a:off x="2281425" y="1481728"/>
            <a:ext cx="1803790" cy="1245175"/>
            <a:chOff x="7837380" y="1263378"/>
            <a:chExt cx="1803790" cy="1245175"/>
          </a:xfrm>
        </p:grpSpPr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xmlns="" id="{700B2D65-9D1A-41AD-A44D-63B2060FDD33}"/>
                </a:ext>
              </a:extLst>
            </p:cNvPr>
            <p:cNvGrpSpPr/>
            <p:nvPr/>
          </p:nvGrpSpPr>
          <p:grpSpPr>
            <a:xfrm>
              <a:off x="7837380" y="1263378"/>
              <a:ext cx="1592721" cy="1245175"/>
              <a:chOff x="7674695" y="924181"/>
              <a:chExt cx="1592721" cy="1245175"/>
            </a:xfrm>
          </p:grpSpPr>
          <p:pic>
            <p:nvPicPr>
              <p:cNvPr id="34" name="图片 33">
                <a:extLst>
                  <a:ext uri="{FF2B5EF4-FFF2-40B4-BE49-F238E27FC236}">
                    <a16:creationId xmlns:a16="http://schemas.microsoft.com/office/drawing/2014/main" xmlns="" id="{5DCE30A1-2CBE-447B-B3D4-4CE9C4AD2B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973417" y="924181"/>
                <a:ext cx="995275" cy="1130995"/>
              </a:xfrm>
              <a:prstGeom prst="rect">
                <a:avLst/>
              </a:prstGeom>
            </p:spPr>
          </p:pic>
          <p:sp>
            <p:nvSpPr>
              <p:cNvPr id="35" name="Rectangle: Rounded Corners 4">
                <a:extLst>
                  <a:ext uri="{FF2B5EF4-FFF2-40B4-BE49-F238E27FC236}">
                    <a16:creationId xmlns:a16="http://schemas.microsoft.com/office/drawing/2014/main" xmlns="" id="{4023FE1B-6029-4ED5-9A52-B0CABF29C03F}"/>
                  </a:ext>
                </a:extLst>
              </p:cNvPr>
              <p:cNvSpPr/>
              <p:nvPr/>
            </p:nvSpPr>
            <p:spPr>
              <a:xfrm>
                <a:off x="7674695" y="1940996"/>
                <a:ext cx="1592721" cy="22836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Load Balancer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33" name="图片 32">
              <a:extLst>
                <a:ext uri="{FF2B5EF4-FFF2-40B4-BE49-F238E27FC236}">
                  <a16:creationId xmlns:a16="http://schemas.microsoft.com/office/drawing/2014/main" xmlns="" id="{A2A2BC1E-58FC-4334-80EC-DF3C16775ED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164917" y="1432583"/>
              <a:ext cx="476253" cy="733430"/>
            </a:xfrm>
            <a:prstGeom prst="rect">
              <a:avLst/>
            </a:prstGeom>
          </p:spPr>
        </p:pic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xmlns="" id="{759C68FE-19FB-4C20-A149-91A325043C57}"/>
              </a:ext>
            </a:extLst>
          </p:cNvPr>
          <p:cNvGrpSpPr/>
          <p:nvPr/>
        </p:nvGrpSpPr>
        <p:grpSpPr>
          <a:xfrm>
            <a:off x="3874146" y="2612723"/>
            <a:ext cx="1004377" cy="1926822"/>
            <a:chOff x="3874146" y="2612723"/>
            <a:chExt cx="1004377" cy="1926822"/>
          </a:xfrm>
        </p:grpSpPr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xmlns="" id="{44B4FAFE-8968-4AE7-BD73-D49A361B70E5}"/>
                </a:ext>
              </a:extLst>
            </p:cNvPr>
            <p:cNvCxnSpPr>
              <a:stCxn id="35" idx="3"/>
              <a:endCxn id="12" idx="0"/>
            </p:cNvCxnSpPr>
            <p:nvPr/>
          </p:nvCxnSpPr>
          <p:spPr>
            <a:xfrm>
              <a:off x="3874146" y="2612723"/>
              <a:ext cx="794114" cy="192682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xmlns="" id="{D3A4556E-5DEF-42D0-978A-B65BDA84AC06}"/>
                </a:ext>
              </a:extLst>
            </p:cNvPr>
            <p:cNvSpPr txBox="1"/>
            <p:nvPr/>
          </p:nvSpPr>
          <p:spPr>
            <a:xfrm>
              <a:off x="4302724" y="3298572"/>
              <a:ext cx="5757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RMI</a:t>
              </a:r>
              <a:endParaRPr lang="zh-CN" altLang="en-US" dirty="0"/>
            </a:p>
          </p:txBody>
        </p:sp>
      </p:grpSp>
      <p:grpSp>
        <p:nvGrpSpPr>
          <p:cNvPr id="51" name="组合 50">
            <a:extLst>
              <a:ext uri="{FF2B5EF4-FFF2-40B4-BE49-F238E27FC236}">
                <a16:creationId xmlns:a16="http://schemas.microsoft.com/office/drawing/2014/main" xmlns="" id="{038C896A-F766-4A6C-A5D0-3EDDBCAFA95B}"/>
              </a:ext>
            </a:extLst>
          </p:cNvPr>
          <p:cNvGrpSpPr/>
          <p:nvPr/>
        </p:nvGrpSpPr>
        <p:grpSpPr>
          <a:xfrm>
            <a:off x="5565039" y="4751466"/>
            <a:ext cx="2002603" cy="404748"/>
            <a:chOff x="5565039" y="4751466"/>
            <a:chExt cx="2002603" cy="404748"/>
          </a:xfrm>
        </p:grpSpPr>
        <p:cxnSp>
          <p:nvCxnSpPr>
            <p:cNvPr id="40" name="直接箭头连接符 39">
              <a:extLst>
                <a:ext uri="{FF2B5EF4-FFF2-40B4-BE49-F238E27FC236}">
                  <a16:creationId xmlns:a16="http://schemas.microsoft.com/office/drawing/2014/main" xmlns="" id="{DCB9AFA5-0F8E-4211-A4C2-95EF1CEC2575}"/>
                </a:ext>
              </a:extLst>
            </p:cNvPr>
            <p:cNvCxnSpPr>
              <a:stCxn id="10" idx="3"/>
            </p:cNvCxnSpPr>
            <p:nvPr/>
          </p:nvCxnSpPr>
          <p:spPr>
            <a:xfrm>
              <a:off x="5565039" y="5156214"/>
              <a:ext cx="2002603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xmlns="" id="{D2284164-D717-4627-A5BE-1050A58C4D34}"/>
                </a:ext>
              </a:extLst>
            </p:cNvPr>
            <p:cNvSpPr txBox="1"/>
            <p:nvPr/>
          </p:nvSpPr>
          <p:spPr>
            <a:xfrm>
              <a:off x="6339063" y="4751466"/>
              <a:ext cx="5757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RMI</a:t>
              </a:r>
              <a:endParaRPr lang="zh-CN" altLang="en-US" dirty="0"/>
            </a:p>
          </p:txBody>
        </p: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xmlns="" id="{A9CB2AC9-505C-478A-9DB7-87C438205F4D}"/>
              </a:ext>
            </a:extLst>
          </p:cNvPr>
          <p:cNvGrpSpPr/>
          <p:nvPr/>
        </p:nvGrpSpPr>
        <p:grpSpPr>
          <a:xfrm>
            <a:off x="93427" y="2612723"/>
            <a:ext cx="3252814" cy="1219972"/>
            <a:chOff x="93427" y="2612723"/>
            <a:chExt cx="3252814" cy="1219972"/>
          </a:xfrm>
        </p:grpSpPr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xmlns="" id="{C5752A15-12F9-4C79-B3A7-4F2B049DE906}"/>
                </a:ext>
              </a:extLst>
            </p:cNvPr>
            <p:cNvCxnSpPr>
              <a:stCxn id="8" idx="0"/>
              <a:endCxn id="35" idx="1"/>
            </p:cNvCxnSpPr>
            <p:nvPr/>
          </p:nvCxnSpPr>
          <p:spPr>
            <a:xfrm flipV="1">
              <a:off x="1148102" y="2612723"/>
              <a:ext cx="1133323" cy="121997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xmlns="" id="{A6A8441E-0FD4-407B-9D54-C8E78C7DD2B8}"/>
                </a:ext>
              </a:extLst>
            </p:cNvPr>
            <p:cNvSpPr txBox="1"/>
            <p:nvPr/>
          </p:nvSpPr>
          <p:spPr>
            <a:xfrm>
              <a:off x="93427" y="3055499"/>
              <a:ext cx="32528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Message Oriented Communication</a:t>
              </a:r>
              <a:endParaRPr lang="zh-CN" altLang="en-US" sz="1600" dirty="0"/>
            </a:p>
          </p:txBody>
        </p: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xmlns="" id="{5B9DE165-0D17-4B20-B9CE-C584F68E7458}"/>
              </a:ext>
            </a:extLst>
          </p:cNvPr>
          <p:cNvGrpSpPr/>
          <p:nvPr/>
        </p:nvGrpSpPr>
        <p:grpSpPr>
          <a:xfrm>
            <a:off x="1512871" y="4676339"/>
            <a:ext cx="3252814" cy="556814"/>
            <a:chOff x="1512871" y="4676339"/>
            <a:chExt cx="3252814" cy="556814"/>
          </a:xfrm>
        </p:grpSpPr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xmlns="" id="{ED16D4B1-C5C8-45E8-B4CF-0317AE48F452}"/>
                </a:ext>
              </a:extLst>
            </p:cNvPr>
            <p:cNvCxnSpPr>
              <a:stCxn id="7" idx="3"/>
            </p:cNvCxnSpPr>
            <p:nvPr/>
          </p:nvCxnSpPr>
          <p:spPr>
            <a:xfrm>
              <a:off x="1595523" y="4954746"/>
              <a:ext cx="2652211" cy="27840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xmlns="" id="{6A189654-7955-4CE6-BB8A-7A7753E95329}"/>
                </a:ext>
              </a:extLst>
            </p:cNvPr>
            <p:cNvSpPr txBox="1"/>
            <p:nvPr/>
          </p:nvSpPr>
          <p:spPr>
            <a:xfrm>
              <a:off x="1512871" y="4676339"/>
              <a:ext cx="32528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Message Oriented Communication</a:t>
              </a:r>
              <a:endParaRPr lang="zh-CN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494002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6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1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6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1685D6-E9CD-4F90-9A7D-6B7BF8485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Sync</a:t>
            </a:r>
            <a:endParaRPr lang="zh-CN" altLang="en-US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76609" y="3286563"/>
            <a:ext cx="1438781" cy="1261981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944" y="3118441"/>
            <a:ext cx="1438781" cy="1402202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60274" y="776063"/>
            <a:ext cx="1408298" cy="1268078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86268" y="4089999"/>
            <a:ext cx="1408298" cy="1268078"/>
          </a:xfrm>
          <a:prstGeom prst="rect">
            <a:avLst/>
          </a:prstGeom>
        </p:spPr>
      </p:pic>
      <p:cxnSp>
        <p:nvCxnSpPr>
          <p:cNvPr id="9" name="Connettore 2 8"/>
          <p:cNvCxnSpPr/>
          <p:nvPr/>
        </p:nvCxnSpPr>
        <p:spPr>
          <a:xfrm>
            <a:off x="2730321" y="3593206"/>
            <a:ext cx="24727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2 10"/>
          <p:cNvCxnSpPr/>
          <p:nvPr/>
        </p:nvCxnSpPr>
        <p:spPr>
          <a:xfrm flipH="1">
            <a:off x="2730321" y="4108361"/>
            <a:ext cx="24727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el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5751900"/>
              </p:ext>
            </p:extLst>
          </p:nvPr>
        </p:nvGraphicFramePr>
        <p:xfrm>
          <a:off x="5154410" y="4520643"/>
          <a:ext cx="1883178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1589"/>
                <a:gridCol w="941589"/>
              </a:tblGrid>
              <a:tr h="289959">
                <a:tc>
                  <a:txBody>
                    <a:bodyPr/>
                    <a:lstStyle/>
                    <a:p>
                      <a:r>
                        <a:rPr lang="it-IT" dirty="0" err="1" smtClean="0"/>
                        <a:t>Key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Value</a:t>
                      </a:r>
                      <a:endParaRPr lang="it-IT" dirty="0"/>
                    </a:p>
                  </a:txBody>
                  <a:tcPr/>
                </a:tc>
              </a:tr>
              <a:tr h="289959">
                <a:tc>
                  <a:txBody>
                    <a:bodyPr/>
                    <a:lstStyle/>
                    <a:p>
                      <a:r>
                        <a:rPr lang="it-IT" dirty="0" smtClean="0"/>
                        <a:t>First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54</a:t>
                      </a:r>
                      <a:endParaRPr lang="it-IT" dirty="0"/>
                    </a:p>
                  </a:txBody>
                  <a:tcPr/>
                </a:tc>
              </a:tr>
              <a:tr h="289959">
                <a:tc>
                  <a:txBody>
                    <a:bodyPr/>
                    <a:lstStyle/>
                    <a:p>
                      <a:r>
                        <a:rPr lang="it-IT" dirty="0" smtClean="0"/>
                        <a:t>Second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63</a:t>
                      </a:r>
                      <a:endParaRPr lang="it-IT" dirty="0"/>
                    </a:p>
                  </a:txBody>
                  <a:tcPr/>
                </a:tc>
              </a:tr>
              <a:tr h="289959">
                <a:tc>
                  <a:txBody>
                    <a:bodyPr/>
                    <a:lstStyle/>
                    <a:p>
                      <a:r>
                        <a:rPr lang="it-IT" dirty="0" smtClean="0"/>
                        <a:t>Third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97</a:t>
                      </a:r>
                      <a:endParaRPr lang="it-IT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el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8651698"/>
              </p:ext>
            </p:extLst>
          </p:nvPr>
        </p:nvGraphicFramePr>
        <p:xfrm>
          <a:off x="9460209" y="1929075"/>
          <a:ext cx="1883178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1589"/>
                <a:gridCol w="941589"/>
              </a:tblGrid>
              <a:tr h="289959">
                <a:tc>
                  <a:txBody>
                    <a:bodyPr/>
                    <a:lstStyle/>
                    <a:p>
                      <a:r>
                        <a:rPr lang="it-IT" dirty="0" err="1" smtClean="0"/>
                        <a:t>Key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Value</a:t>
                      </a:r>
                      <a:endParaRPr lang="it-IT" dirty="0"/>
                    </a:p>
                  </a:txBody>
                  <a:tcPr/>
                </a:tc>
              </a:tr>
              <a:tr h="289959">
                <a:tc>
                  <a:txBody>
                    <a:bodyPr/>
                    <a:lstStyle/>
                    <a:p>
                      <a:r>
                        <a:rPr lang="it-IT" dirty="0" smtClean="0"/>
                        <a:t>First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1044</a:t>
                      </a:r>
                      <a:endParaRPr lang="it-IT" dirty="0"/>
                    </a:p>
                  </a:txBody>
                  <a:tcPr/>
                </a:tc>
              </a:tr>
              <a:tr h="289959">
                <a:tc>
                  <a:txBody>
                    <a:bodyPr/>
                    <a:lstStyle/>
                    <a:p>
                      <a:r>
                        <a:rPr lang="it-IT" dirty="0" smtClean="0"/>
                        <a:t>Second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63</a:t>
                      </a:r>
                      <a:endParaRPr lang="it-IT" dirty="0"/>
                    </a:p>
                  </a:txBody>
                  <a:tcPr/>
                </a:tc>
              </a:tr>
              <a:tr h="289959">
                <a:tc>
                  <a:txBody>
                    <a:bodyPr/>
                    <a:lstStyle/>
                    <a:p>
                      <a:r>
                        <a:rPr lang="it-IT" dirty="0" smtClean="0"/>
                        <a:t>Third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97</a:t>
                      </a:r>
                      <a:endParaRPr lang="it-IT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Tabel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5456792"/>
              </p:ext>
            </p:extLst>
          </p:nvPr>
        </p:nvGraphicFramePr>
        <p:xfrm>
          <a:off x="9460209" y="5252163"/>
          <a:ext cx="1883178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1589"/>
                <a:gridCol w="941589"/>
              </a:tblGrid>
              <a:tr h="289959">
                <a:tc>
                  <a:txBody>
                    <a:bodyPr/>
                    <a:lstStyle/>
                    <a:p>
                      <a:r>
                        <a:rPr lang="it-IT" dirty="0" err="1" smtClean="0"/>
                        <a:t>Key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Value</a:t>
                      </a:r>
                      <a:endParaRPr lang="it-IT" dirty="0"/>
                    </a:p>
                  </a:txBody>
                  <a:tcPr/>
                </a:tc>
              </a:tr>
              <a:tr h="289959">
                <a:tc>
                  <a:txBody>
                    <a:bodyPr/>
                    <a:lstStyle/>
                    <a:p>
                      <a:r>
                        <a:rPr lang="it-IT" dirty="0" smtClean="0"/>
                        <a:t>First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54</a:t>
                      </a:r>
                      <a:endParaRPr lang="it-IT" dirty="0"/>
                    </a:p>
                  </a:txBody>
                  <a:tcPr/>
                </a:tc>
              </a:tr>
              <a:tr h="289959">
                <a:tc>
                  <a:txBody>
                    <a:bodyPr/>
                    <a:lstStyle/>
                    <a:p>
                      <a:r>
                        <a:rPr lang="it-IT" dirty="0" smtClean="0"/>
                        <a:t>Second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63</a:t>
                      </a:r>
                      <a:endParaRPr lang="it-IT" dirty="0"/>
                    </a:p>
                  </a:txBody>
                  <a:tcPr/>
                </a:tc>
              </a:tr>
              <a:tr h="289959">
                <a:tc>
                  <a:txBody>
                    <a:bodyPr/>
                    <a:lstStyle/>
                    <a:p>
                      <a:r>
                        <a:rPr lang="en-GB" noProof="0" dirty="0" smtClean="0"/>
                        <a:t>Fourth</a:t>
                      </a:r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2</a:t>
                      </a:r>
                      <a:endParaRPr lang="it-IT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CasellaDiTesto 14"/>
          <p:cNvSpPr txBox="1"/>
          <p:nvPr/>
        </p:nvSpPr>
        <p:spPr>
          <a:xfrm>
            <a:off x="3374265" y="3150963"/>
            <a:ext cx="1674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READ(First)</a:t>
            </a:r>
            <a:endParaRPr lang="it-IT" dirty="0"/>
          </a:p>
        </p:txBody>
      </p:sp>
      <p:sp>
        <p:nvSpPr>
          <p:cNvPr id="16" name="CasellaDiTesto 15"/>
          <p:cNvSpPr txBox="1"/>
          <p:nvPr/>
        </p:nvSpPr>
        <p:spPr>
          <a:xfrm>
            <a:off x="3705859" y="4179212"/>
            <a:ext cx="1011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54</a:t>
            </a:r>
            <a:endParaRPr lang="it-IT" dirty="0"/>
          </a:p>
        </p:txBody>
      </p:sp>
      <p:graphicFrame>
        <p:nvGraphicFramePr>
          <p:cNvPr id="17" name="Tabella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8071434"/>
              </p:ext>
            </p:extLst>
          </p:nvPr>
        </p:nvGraphicFramePr>
        <p:xfrm>
          <a:off x="5203065" y="2920245"/>
          <a:ext cx="170613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711"/>
                <a:gridCol w="568711"/>
                <a:gridCol w="568711"/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4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3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5</a:t>
                      </a:r>
                      <a:endParaRPr lang="it-IT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Tabella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6554840"/>
              </p:ext>
            </p:extLst>
          </p:nvPr>
        </p:nvGraphicFramePr>
        <p:xfrm>
          <a:off x="9488433" y="476025"/>
          <a:ext cx="170613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711"/>
                <a:gridCol w="568711"/>
                <a:gridCol w="568711"/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3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3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5</a:t>
                      </a:r>
                      <a:endParaRPr lang="it-IT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Tabella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4405828"/>
              </p:ext>
            </p:extLst>
          </p:nvPr>
        </p:nvGraphicFramePr>
        <p:xfrm>
          <a:off x="9488433" y="3860763"/>
          <a:ext cx="170613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711"/>
                <a:gridCol w="568711"/>
                <a:gridCol w="568711"/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4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3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6</a:t>
                      </a:r>
                      <a:endParaRPr lang="it-IT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CasellaDiTesto 19"/>
          <p:cNvSpPr txBox="1"/>
          <p:nvPr/>
        </p:nvSpPr>
        <p:spPr>
          <a:xfrm>
            <a:off x="993844" y="1605909"/>
            <a:ext cx="4382766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err="1"/>
              <a:t>When</a:t>
            </a:r>
            <a:r>
              <a:rPr lang="it-IT" sz="2000" dirty="0"/>
              <a:t> a client </a:t>
            </a:r>
            <a:r>
              <a:rPr lang="it-IT" sz="2000" dirty="0" err="1"/>
              <a:t>wants</a:t>
            </a:r>
            <a:r>
              <a:rPr lang="it-IT" sz="2000" dirty="0"/>
              <a:t> to </a:t>
            </a:r>
            <a:r>
              <a:rPr lang="it-IT" sz="2000" dirty="0" err="1"/>
              <a:t>read</a:t>
            </a:r>
            <a:r>
              <a:rPr lang="it-IT" sz="2000" dirty="0"/>
              <a:t>, the </a:t>
            </a:r>
            <a:r>
              <a:rPr lang="it-IT" sz="2000" dirty="0" err="1"/>
              <a:t>actual</a:t>
            </a:r>
            <a:r>
              <a:rPr lang="it-IT" sz="2000" dirty="0"/>
              <a:t> </a:t>
            </a:r>
            <a:r>
              <a:rPr lang="it-IT" sz="2000" dirty="0" err="1"/>
              <a:t>value</a:t>
            </a:r>
            <a:r>
              <a:rPr lang="it-IT" sz="2000" dirty="0"/>
              <a:t> in the </a:t>
            </a:r>
            <a:r>
              <a:rPr lang="it-IT" sz="2000" dirty="0" err="1"/>
              <a:t>hash</a:t>
            </a:r>
            <a:r>
              <a:rPr lang="it-IT" sz="2000" dirty="0"/>
              <a:t> </a:t>
            </a:r>
            <a:r>
              <a:rPr lang="it-IT" sz="2000" dirty="0" err="1"/>
              <a:t>table</a:t>
            </a:r>
            <a:r>
              <a:rPr lang="it-IT" sz="2000" dirty="0"/>
              <a:t> </a:t>
            </a:r>
            <a:r>
              <a:rPr lang="it-IT" sz="2000" dirty="0" err="1"/>
              <a:t>is</a:t>
            </a:r>
            <a:r>
              <a:rPr lang="it-IT" sz="2000" dirty="0"/>
              <a:t> </a:t>
            </a:r>
            <a:r>
              <a:rPr lang="it-IT" sz="2000" dirty="0" err="1"/>
              <a:t>returned</a:t>
            </a:r>
            <a:r>
              <a:rPr lang="it-IT" sz="2000" dirty="0"/>
              <a:t>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43172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1685D6-E9CD-4F90-9A7D-6B7BF8485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Sync</a:t>
            </a:r>
            <a:endParaRPr lang="zh-CN" altLang="en-US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76609" y="3286563"/>
            <a:ext cx="1438781" cy="1261981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944" y="3118441"/>
            <a:ext cx="1438781" cy="1402202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60274" y="776063"/>
            <a:ext cx="1408298" cy="1268078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86268" y="4089999"/>
            <a:ext cx="1408298" cy="1268078"/>
          </a:xfrm>
          <a:prstGeom prst="rect">
            <a:avLst/>
          </a:prstGeom>
        </p:spPr>
      </p:pic>
      <p:cxnSp>
        <p:nvCxnSpPr>
          <p:cNvPr id="9" name="Connettore 2 8"/>
          <p:cNvCxnSpPr/>
          <p:nvPr/>
        </p:nvCxnSpPr>
        <p:spPr>
          <a:xfrm>
            <a:off x="2730321" y="3593206"/>
            <a:ext cx="24727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2 10"/>
          <p:cNvCxnSpPr/>
          <p:nvPr/>
        </p:nvCxnSpPr>
        <p:spPr>
          <a:xfrm flipH="1">
            <a:off x="2730321" y="4108361"/>
            <a:ext cx="24727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el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3702483"/>
              </p:ext>
            </p:extLst>
          </p:nvPr>
        </p:nvGraphicFramePr>
        <p:xfrm>
          <a:off x="5154410" y="4520643"/>
          <a:ext cx="1883178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1589"/>
                <a:gridCol w="941589"/>
              </a:tblGrid>
              <a:tr h="289959">
                <a:tc>
                  <a:txBody>
                    <a:bodyPr/>
                    <a:lstStyle/>
                    <a:p>
                      <a:r>
                        <a:rPr lang="it-IT" dirty="0" err="1" smtClean="0"/>
                        <a:t>Key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Value</a:t>
                      </a:r>
                      <a:endParaRPr lang="it-IT" dirty="0"/>
                    </a:p>
                  </a:txBody>
                  <a:tcPr/>
                </a:tc>
              </a:tr>
              <a:tr h="289959">
                <a:tc>
                  <a:txBody>
                    <a:bodyPr/>
                    <a:lstStyle/>
                    <a:p>
                      <a:r>
                        <a:rPr lang="it-IT" dirty="0" smtClean="0"/>
                        <a:t>First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54</a:t>
                      </a:r>
                      <a:endParaRPr lang="it-IT" dirty="0"/>
                    </a:p>
                  </a:txBody>
                  <a:tcPr/>
                </a:tc>
              </a:tr>
              <a:tr h="289959">
                <a:tc>
                  <a:txBody>
                    <a:bodyPr/>
                    <a:lstStyle/>
                    <a:p>
                      <a:r>
                        <a:rPr lang="it-IT" dirty="0" smtClean="0"/>
                        <a:t>Second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63</a:t>
                      </a:r>
                      <a:endParaRPr lang="it-IT" dirty="0"/>
                    </a:p>
                  </a:txBody>
                  <a:tcPr/>
                </a:tc>
              </a:tr>
              <a:tr h="289959">
                <a:tc>
                  <a:txBody>
                    <a:bodyPr/>
                    <a:lstStyle/>
                    <a:p>
                      <a:r>
                        <a:rPr lang="it-IT" dirty="0" smtClean="0"/>
                        <a:t>Third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97</a:t>
                      </a:r>
                      <a:endParaRPr lang="it-IT" dirty="0"/>
                    </a:p>
                  </a:txBody>
                  <a:tcPr/>
                </a:tc>
              </a:tr>
              <a:tr h="289959">
                <a:tc>
                  <a:txBody>
                    <a:bodyPr/>
                    <a:lstStyle/>
                    <a:p>
                      <a:r>
                        <a:rPr lang="it-IT" dirty="0" err="1" smtClean="0"/>
                        <a:t>Fourth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2</a:t>
                      </a:r>
                      <a:endParaRPr lang="it-IT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el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8577869"/>
              </p:ext>
            </p:extLst>
          </p:nvPr>
        </p:nvGraphicFramePr>
        <p:xfrm>
          <a:off x="9460209" y="1929075"/>
          <a:ext cx="1883178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1589"/>
                <a:gridCol w="941589"/>
              </a:tblGrid>
              <a:tr h="289959">
                <a:tc>
                  <a:txBody>
                    <a:bodyPr/>
                    <a:lstStyle/>
                    <a:p>
                      <a:r>
                        <a:rPr lang="it-IT" dirty="0" err="1" smtClean="0"/>
                        <a:t>Key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Value</a:t>
                      </a:r>
                      <a:endParaRPr lang="it-IT" dirty="0"/>
                    </a:p>
                  </a:txBody>
                  <a:tcPr/>
                </a:tc>
              </a:tr>
              <a:tr h="289959">
                <a:tc>
                  <a:txBody>
                    <a:bodyPr/>
                    <a:lstStyle/>
                    <a:p>
                      <a:r>
                        <a:rPr lang="it-IT" dirty="0" smtClean="0"/>
                        <a:t>First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54</a:t>
                      </a:r>
                      <a:endParaRPr lang="it-IT" dirty="0"/>
                    </a:p>
                  </a:txBody>
                  <a:tcPr/>
                </a:tc>
              </a:tr>
              <a:tr h="289959">
                <a:tc>
                  <a:txBody>
                    <a:bodyPr/>
                    <a:lstStyle/>
                    <a:p>
                      <a:r>
                        <a:rPr lang="it-IT" dirty="0" smtClean="0"/>
                        <a:t>Second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63</a:t>
                      </a:r>
                      <a:endParaRPr lang="it-IT" dirty="0"/>
                    </a:p>
                  </a:txBody>
                  <a:tcPr/>
                </a:tc>
              </a:tr>
              <a:tr h="289959">
                <a:tc>
                  <a:txBody>
                    <a:bodyPr/>
                    <a:lstStyle/>
                    <a:p>
                      <a:r>
                        <a:rPr lang="it-IT" dirty="0" smtClean="0"/>
                        <a:t>Third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97</a:t>
                      </a:r>
                      <a:endParaRPr lang="it-IT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Tabel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5456792"/>
              </p:ext>
            </p:extLst>
          </p:nvPr>
        </p:nvGraphicFramePr>
        <p:xfrm>
          <a:off x="9460209" y="5252163"/>
          <a:ext cx="1883178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1589"/>
                <a:gridCol w="941589"/>
              </a:tblGrid>
              <a:tr h="289959">
                <a:tc>
                  <a:txBody>
                    <a:bodyPr/>
                    <a:lstStyle/>
                    <a:p>
                      <a:r>
                        <a:rPr lang="it-IT" dirty="0" err="1" smtClean="0"/>
                        <a:t>Key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Value</a:t>
                      </a:r>
                      <a:endParaRPr lang="it-IT" dirty="0"/>
                    </a:p>
                  </a:txBody>
                  <a:tcPr/>
                </a:tc>
              </a:tr>
              <a:tr h="289959">
                <a:tc>
                  <a:txBody>
                    <a:bodyPr/>
                    <a:lstStyle/>
                    <a:p>
                      <a:r>
                        <a:rPr lang="it-IT" dirty="0" smtClean="0"/>
                        <a:t>First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54</a:t>
                      </a:r>
                      <a:endParaRPr lang="it-IT" dirty="0"/>
                    </a:p>
                  </a:txBody>
                  <a:tcPr/>
                </a:tc>
              </a:tr>
              <a:tr h="289959">
                <a:tc>
                  <a:txBody>
                    <a:bodyPr/>
                    <a:lstStyle/>
                    <a:p>
                      <a:r>
                        <a:rPr lang="it-IT" dirty="0" smtClean="0"/>
                        <a:t>Second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63</a:t>
                      </a:r>
                      <a:endParaRPr lang="it-IT" dirty="0"/>
                    </a:p>
                  </a:txBody>
                  <a:tcPr/>
                </a:tc>
              </a:tr>
              <a:tr h="289959">
                <a:tc>
                  <a:txBody>
                    <a:bodyPr/>
                    <a:lstStyle/>
                    <a:p>
                      <a:r>
                        <a:rPr lang="en-GB" noProof="0" dirty="0" smtClean="0"/>
                        <a:t>Fourth</a:t>
                      </a:r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2</a:t>
                      </a:r>
                      <a:endParaRPr lang="it-IT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CasellaDiTesto 14"/>
          <p:cNvSpPr txBox="1"/>
          <p:nvPr/>
        </p:nvSpPr>
        <p:spPr>
          <a:xfrm>
            <a:off x="2778540" y="3150963"/>
            <a:ext cx="2010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WRITE(Second,90)</a:t>
            </a:r>
            <a:endParaRPr lang="it-IT" dirty="0"/>
          </a:p>
        </p:txBody>
      </p:sp>
      <p:sp>
        <p:nvSpPr>
          <p:cNvPr id="16" name="CasellaDiTesto 15"/>
          <p:cNvSpPr txBox="1"/>
          <p:nvPr/>
        </p:nvSpPr>
        <p:spPr>
          <a:xfrm>
            <a:off x="3534556" y="4179212"/>
            <a:ext cx="1011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True</a:t>
            </a:r>
            <a:endParaRPr lang="it-IT" dirty="0"/>
          </a:p>
        </p:txBody>
      </p:sp>
      <p:graphicFrame>
        <p:nvGraphicFramePr>
          <p:cNvPr id="17" name="Tabella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4653713"/>
              </p:ext>
            </p:extLst>
          </p:nvPr>
        </p:nvGraphicFramePr>
        <p:xfrm>
          <a:off x="5203065" y="2920245"/>
          <a:ext cx="170613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711"/>
                <a:gridCol w="568711"/>
                <a:gridCol w="568711"/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4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3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6</a:t>
                      </a:r>
                      <a:endParaRPr lang="it-IT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Tabella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2320704"/>
              </p:ext>
            </p:extLst>
          </p:nvPr>
        </p:nvGraphicFramePr>
        <p:xfrm>
          <a:off x="9488433" y="476025"/>
          <a:ext cx="170613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711"/>
                <a:gridCol w="568711"/>
                <a:gridCol w="568711"/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4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3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5</a:t>
                      </a:r>
                      <a:endParaRPr lang="it-IT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Tabella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7723883"/>
              </p:ext>
            </p:extLst>
          </p:nvPr>
        </p:nvGraphicFramePr>
        <p:xfrm>
          <a:off x="9488433" y="3860763"/>
          <a:ext cx="170613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711"/>
                <a:gridCol w="568711"/>
                <a:gridCol w="568711"/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4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3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7</a:t>
                      </a:r>
                      <a:endParaRPr lang="it-IT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CasellaDiTesto 19"/>
          <p:cNvSpPr txBox="1"/>
          <p:nvPr/>
        </p:nvSpPr>
        <p:spPr>
          <a:xfrm>
            <a:off x="360608" y="1405163"/>
            <a:ext cx="6362163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it-IT" sz="2000" dirty="0" err="1"/>
              <a:t>When</a:t>
            </a:r>
            <a:r>
              <a:rPr lang="it-IT" sz="2000" dirty="0"/>
              <a:t> a client </a:t>
            </a:r>
            <a:r>
              <a:rPr lang="it-IT" sz="2000" dirty="0" err="1"/>
              <a:t>wants</a:t>
            </a:r>
            <a:r>
              <a:rPr lang="it-IT" sz="2000" dirty="0"/>
              <a:t> to </a:t>
            </a:r>
            <a:r>
              <a:rPr lang="it-IT" sz="2000" dirty="0" err="1"/>
              <a:t>write</a:t>
            </a:r>
            <a:r>
              <a:rPr lang="it-IT" sz="2000" dirty="0"/>
              <a:t> (or delete): the </a:t>
            </a:r>
            <a:r>
              <a:rPr lang="it-IT" sz="2000" dirty="0" err="1"/>
              <a:t>repica</a:t>
            </a:r>
            <a:r>
              <a:rPr lang="it-IT" sz="2000" dirty="0"/>
              <a:t> </a:t>
            </a:r>
            <a:r>
              <a:rPr lang="it-IT" sz="2000" dirty="0" err="1"/>
              <a:t>accepts</a:t>
            </a:r>
            <a:r>
              <a:rPr lang="it-IT" sz="2000" dirty="0"/>
              <a:t> the </a:t>
            </a:r>
            <a:r>
              <a:rPr lang="it-IT" sz="2000" dirty="0" err="1"/>
              <a:t>write</a:t>
            </a:r>
            <a:r>
              <a:rPr lang="it-IT" sz="2000" dirty="0"/>
              <a:t> (delete</a:t>
            </a:r>
            <a:r>
              <a:rPr lang="it-IT" sz="2000" dirty="0"/>
              <a:t>), </a:t>
            </a:r>
            <a:r>
              <a:rPr lang="it-IT" sz="2000" dirty="0" err="1"/>
              <a:t>updates</a:t>
            </a:r>
            <a:r>
              <a:rPr lang="it-IT" sz="2000" dirty="0"/>
              <a:t> </a:t>
            </a:r>
            <a:r>
              <a:rPr lang="it-IT" sz="2000" dirty="0"/>
              <a:t>the </a:t>
            </a:r>
            <a:r>
              <a:rPr lang="it-IT" sz="2000" dirty="0" err="1"/>
              <a:t>hash</a:t>
            </a:r>
            <a:r>
              <a:rPr lang="it-IT" sz="2000" dirty="0"/>
              <a:t> </a:t>
            </a:r>
            <a:r>
              <a:rPr lang="it-IT" sz="2000" dirty="0" err="1"/>
              <a:t>table</a:t>
            </a:r>
            <a:r>
              <a:rPr lang="it-IT" sz="2000" dirty="0"/>
              <a:t>, </a:t>
            </a:r>
            <a:r>
              <a:rPr lang="it-IT" sz="2000" dirty="0" err="1"/>
              <a:t>increments</a:t>
            </a:r>
            <a:r>
              <a:rPr lang="it-IT" sz="2000" dirty="0"/>
              <a:t> </a:t>
            </a:r>
            <a:r>
              <a:rPr lang="it-IT" sz="2000" dirty="0" err="1"/>
              <a:t>its</a:t>
            </a:r>
            <a:r>
              <a:rPr lang="it-IT" sz="2000" dirty="0"/>
              <a:t> </a:t>
            </a:r>
            <a:r>
              <a:rPr lang="it-IT" sz="2000" dirty="0" err="1"/>
              <a:t>vector</a:t>
            </a:r>
            <a:r>
              <a:rPr lang="it-IT" sz="2000" dirty="0"/>
              <a:t> clock </a:t>
            </a:r>
            <a:r>
              <a:rPr lang="it-IT" sz="2000" dirty="0" err="1"/>
              <a:t>at</a:t>
            </a:r>
            <a:r>
              <a:rPr lang="it-IT" sz="2000" dirty="0"/>
              <a:t> </a:t>
            </a:r>
            <a:r>
              <a:rPr lang="it-IT" sz="2000" dirty="0" err="1"/>
              <a:t>its</a:t>
            </a:r>
            <a:r>
              <a:rPr lang="it-IT" sz="2000" dirty="0"/>
              <a:t> </a:t>
            </a:r>
            <a:r>
              <a:rPr lang="it-IT" sz="2000" dirty="0" err="1"/>
              <a:t>own</a:t>
            </a:r>
            <a:r>
              <a:rPr lang="it-IT" sz="2000" dirty="0"/>
              <a:t> </a:t>
            </a:r>
            <a:r>
              <a:rPr lang="it-IT" sz="2000" dirty="0"/>
              <a:t>position and </a:t>
            </a:r>
            <a:r>
              <a:rPr lang="it-IT" sz="2000" dirty="0" err="1"/>
              <a:t>then</a:t>
            </a:r>
            <a:r>
              <a:rPr lang="it-IT" sz="2000" dirty="0"/>
              <a:t> </a:t>
            </a:r>
            <a:r>
              <a:rPr lang="it-IT" sz="2000" dirty="0" err="1"/>
              <a:t>sends</a:t>
            </a:r>
            <a:r>
              <a:rPr lang="it-IT" sz="2000" dirty="0"/>
              <a:t> </a:t>
            </a:r>
            <a:r>
              <a:rPr lang="it-IT" sz="2000" dirty="0"/>
              <a:t>the </a:t>
            </a:r>
            <a:r>
              <a:rPr lang="it-IT" sz="2000" dirty="0" err="1"/>
              <a:t>write</a:t>
            </a:r>
            <a:r>
              <a:rPr lang="it-IT" sz="2000" dirty="0"/>
              <a:t> to </a:t>
            </a:r>
            <a:r>
              <a:rPr lang="it-IT" sz="2000" dirty="0" err="1"/>
              <a:t>all</a:t>
            </a:r>
            <a:r>
              <a:rPr lang="it-IT" sz="2000" dirty="0"/>
              <a:t> the </a:t>
            </a:r>
            <a:r>
              <a:rPr lang="it-IT" sz="2000" dirty="0" err="1"/>
              <a:t>other</a:t>
            </a:r>
            <a:r>
              <a:rPr lang="it-IT" sz="2000" dirty="0"/>
              <a:t> </a:t>
            </a:r>
            <a:r>
              <a:rPr lang="it-IT" sz="2000" dirty="0" err="1"/>
              <a:t>replicas</a:t>
            </a:r>
            <a:r>
              <a:rPr lang="it-IT" sz="2000" dirty="0"/>
              <a:t> with </a:t>
            </a:r>
            <a:r>
              <a:rPr lang="it-IT" sz="2000" dirty="0" err="1"/>
              <a:t>its</a:t>
            </a:r>
            <a:r>
              <a:rPr lang="it-IT" sz="2000" dirty="0"/>
              <a:t> </a:t>
            </a:r>
            <a:r>
              <a:rPr lang="it-IT" sz="2000" dirty="0" err="1"/>
              <a:t>updated</a:t>
            </a:r>
            <a:r>
              <a:rPr lang="it-IT" sz="2000" dirty="0"/>
              <a:t> </a:t>
            </a:r>
            <a:r>
              <a:rPr lang="it-IT" sz="2000" dirty="0" err="1"/>
              <a:t>vector</a:t>
            </a:r>
            <a:r>
              <a:rPr lang="it-IT" sz="2000" dirty="0"/>
              <a:t> clock.</a:t>
            </a:r>
          </a:p>
          <a:p>
            <a:endParaRPr lang="it-IT" dirty="0"/>
          </a:p>
        </p:txBody>
      </p:sp>
      <p:graphicFrame>
        <p:nvGraphicFramePr>
          <p:cNvPr id="21" name="Tabella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0350459"/>
              </p:ext>
            </p:extLst>
          </p:nvPr>
        </p:nvGraphicFramePr>
        <p:xfrm>
          <a:off x="5154410" y="4520642"/>
          <a:ext cx="1883178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1589"/>
                <a:gridCol w="941589"/>
              </a:tblGrid>
              <a:tr h="289959">
                <a:tc>
                  <a:txBody>
                    <a:bodyPr/>
                    <a:lstStyle/>
                    <a:p>
                      <a:r>
                        <a:rPr lang="it-IT" dirty="0" err="1" smtClean="0"/>
                        <a:t>Key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Value</a:t>
                      </a:r>
                      <a:endParaRPr lang="it-IT" dirty="0"/>
                    </a:p>
                  </a:txBody>
                  <a:tcPr/>
                </a:tc>
              </a:tr>
              <a:tr h="289959">
                <a:tc>
                  <a:txBody>
                    <a:bodyPr/>
                    <a:lstStyle/>
                    <a:p>
                      <a:r>
                        <a:rPr lang="it-IT" dirty="0" smtClean="0"/>
                        <a:t>First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54</a:t>
                      </a:r>
                      <a:endParaRPr lang="it-IT" dirty="0"/>
                    </a:p>
                  </a:txBody>
                  <a:tcPr/>
                </a:tc>
              </a:tr>
              <a:tr h="289959">
                <a:tc>
                  <a:txBody>
                    <a:bodyPr/>
                    <a:lstStyle/>
                    <a:p>
                      <a:r>
                        <a:rPr lang="it-IT" dirty="0" smtClean="0"/>
                        <a:t>Second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1" dirty="0" smtClean="0">
                          <a:solidFill>
                            <a:srgbClr val="FF0000"/>
                          </a:solidFill>
                        </a:rPr>
                        <a:t>90</a:t>
                      </a:r>
                      <a:endParaRPr lang="it-IT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289959">
                <a:tc>
                  <a:txBody>
                    <a:bodyPr/>
                    <a:lstStyle/>
                    <a:p>
                      <a:r>
                        <a:rPr lang="it-IT" dirty="0" smtClean="0"/>
                        <a:t>Third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97</a:t>
                      </a:r>
                      <a:endParaRPr lang="it-IT" dirty="0"/>
                    </a:p>
                  </a:txBody>
                  <a:tcPr/>
                </a:tc>
              </a:tr>
              <a:tr h="289959">
                <a:tc>
                  <a:txBody>
                    <a:bodyPr/>
                    <a:lstStyle/>
                    <a:p>
                      <a:r>
                        <a:rPr lang="it-IT" dirty="0" err="1" smtClean="0"/>
                        <a:t>Fourth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2</a:t>
                      </a:r>
                      <a:endParaRPr lang="it-IT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Tabella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9965681"/>
              </p:ext>
            </p:extLst>
          </p:nvPr>
        </p:nvGraphicFramePr>
        <p:xfrm>
          <a:off x="5196944" y="2879268"/>
          <a:ext cx="170613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711"/>
                <a:gridCol w="568711"/>
                <a:gridCol w="568711"/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it-IT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3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6</a:t>
                      </a:r>
                      <a:endParaRPr lang="it-IT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Connettore 2 7"/>
          <p:cNvCxnSpPr/>
          <p:nvPr/>
        </p:nvCxnSpPr>
        <p:spPr>
          <a:xfrm flipV="1">
            <a:off x="7237927" y="2228045"/>
            <a:ext cx="1970467" cy="1164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2 22"/>
          <p:cNvCxnSpPr/>
          <p:nvPr/>
        </p:nvCxnSpPr>
        <p:spPr>
          <a:xfrm>
            <a:off x="7139564" y="4327301"/>
            <a:ext cx="2134218" cy="425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sellaDiTesto 23"/>
          <p:cNvSpPr txBox="1"/>
          <p:nvPr/>
        </p:nvSpPr>
        <p:spPr>
          <a:xfrm rot="19733982">
            <a:off x="6713442" y="2194295"/>
            <a:ext cx="3477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WRITE(Second,90,[5,3,6],Replica1)</a:t>
            </a:r>
            <a:endParaRPr lang="it-IT" dirty="0"/>
          </a:p>
        </p:txBody>
      </p:sp>
      <p:sp>
        <p:nvSpPr>
          <p:cNvPr id="25" name="CasellaDiTesto 24"/>
          <p:cNvSpPr txBox="1"/>
          <p:nvPr/>
        </p:nvSpPr>
        <p:spPr>
          <a:xfrm rot="772322">
            <a:off x="6720210" y="4202296"/>
            <a:ext cx="3477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WRITE(Second,90,[5,3,6],Replica1)</a:t>
            </a:r>
            <a:endParaRPr lang="it-IT" dirty="0"/>
          </a:p>
        </p:txBody>
      </p:sp>
      <p:sp>
        <p:nvSpPr>
          <p:cNvPr id="26" name="Rettangolo 25"/>
          <p:cNvSpPr/>
          <p:nvPr/>
        </p:nvSpPr>
        <p:spPr>
          <a:xfrm>
            <a:off x="10612192" y="4995605"/>
            <a:ext cx="128788" cy="1301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CasellaDiTesto 26"/>
          <p:cNvSpPr txBox="1"/>
          <p:nvPr/>
        </p:nvSpPr>
        <p:spPr>
          <a:xfrm>
            <a:off x="10537384" y="4913609"/>
            <a:ext cx="2035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smtClean="0"/>
              <a:t>3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45884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24" grpId="0"/>
      <p:bldP spid="2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1685D6-E9CD-4F90-9A7D-6B7BF8485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Sync</a:t>
            </a:r>
            <a:endParaRPr lang="zh-CN" altLang="en-US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76609" y="3286563"/>
            <a:ext cx="1438781" cy="1261981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0274" y="776063"/>
            <a:ext cx="1408298" cy="1268078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6268" y="4089999"/>
            <a:ext cx="1408298" cy="1268078"/>
          </a:xfrm>
          <a:prstGeom prst="rect">
            <a:avLst/>
          </a:prstGeom>
        </p:spPr>
      </p:pic>
      <p:graphicFrame>
        <p:nvGraphicFramePr>
          <p:cNvPr id="12" name="Tabel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3702483"/>
              </p:ext>
            </p:extLst>
          </p:nvPr>
        </p:nvGraphicFramePr>
        <p:xfrm>
          <a:off x="5154410" y="4520643"/>
          <a:ext cx="1883178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1589"/>
                <a:gridCol w="941589"/>
              </a:tblGrid>
              <a:tr h="289959">
                <a:tc>
                  <a:txBody>
                    <a:bodyPr/>
                    <a:lstStyle/>
                    <a:p>
                      <a:r>
                        <a:rPr lang="it-IT" dirty="0" err="1" smtClean="0"/>
                        <a:t>Key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Value</a:t>
                      </a:r>
                      <a:endParaRPr lang="it-IT" dirty="0"/>
                    </a:p>
                  </a:txBody>
                  <a:tcPr/>
                </a:tc>
              </a:tr>
              <a:tr h="289959">
                <a:tc>
                  <a:txBody>
                    <a:bodyPr/>
                    <a:lstStyle/>
                    <a:p>
                      <a:r>
                        <a:rPr lang="it-IT" dirty="0" smtClean="0"/>
                        <a:t>First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54</a:t>
                      </a:r>
                      <a:endParaRPr lang="it-IT" dirty="0"/>
                    </a:p>
                  </a:txBody>
                  <a:tcPr/>
                </a:tc>
              </a:tr>
              <a:tr h="289959">
                <a:tc>
                  <a:txBody>
                    <a:bodyPr/>
                    <a:lstStyle/>
                    <a:p>
                      <a:r>
                        <a:rPr lang="it-IT" dirty="0" smtClean="0"/>
                        <a:t>Second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63</a:t>
                      </a:r>
                      <a:endParaRPr lang="it-IT" dirty="0"/>
                    </a:p>
                  </a:txBody>
                  <a:tcPr/>
                </a:tc>
              </a:tr>
              <a:tr h="289959">
                <a:tc>
                  <a:txBody>
                    <a:bodyPr/>
                    <a:lstStyle/>
                    <a:p>
                      <a:r>
                        <a:rPr lang="it-IT" dirty="0" smtClean="0"/>
                        <a:t>Third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97</a:t>
                      </a:r>
                      <a:endParaRPr lang="it-IT" dirty="0"/>
                    </a:p>
                  </a:txBody>
                  <a:tcPr/>
                </a:tc>
              </a:tr>
              <a:tr h="289959">
                <a:tc>
                  <a:txBody>
                    <a:bodyPr/>
                    <a:lstStyle/>
                    <a:p>
                      <a:r>
                        <a:rPr lang="it-IT" dirty="0" err="1" smtClean="0"/>
                        <a:t>Fourth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2</a:t>
                      </a:r>
                      <a:endParaRPr lang="it-IT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el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8577869"/>
              </p:ext>
            </p:extLst>
          </p:nvPr>
        </p:nvGraphicFramePr>
        <p:xfrm>
          <a:off x="9460209" y="1929075"/>
          <a:ext cx="1883178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1589"/>
                <a:gridCol w="941589"/>
              </a:tblGrid>
              <a:tr h="289959">
                <a:tc>
                  <a:txBody>
                    <a:bodyPr/>
                    <a:lstStyle/>
                    <a:p>
                      <a:r>
                        <a:rPr lang="it-IT" dirty="0" err="1" smtClean="0"/>
                        <a:t>Key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Value</a:t>
                      </a:r>
                      <a:endParaRPr lang="it-IT" dirty="0"/>
                    </a:p>
                  </a:txBody>
                  <a:tcPr/>
                </a:tc>
              </a:tr>
              <a:tr h="289959">
                <a:tc>
                  <a:txBody>
                    <a:bodyPr/>
                    <a:lstStyle/>
                    <a:p>
                      <a:r>
                        <a:rPr lang="it-IT" dirty="0" smtClean="0"/>
                        <a:t>First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54</a:t>
                      </a:r>
                      <a:endParaRPr lang="it-IT" dirty="0"/>
                    </a:p>
                  </a:txBody>
                  <a:tcPr/>
                </a:tc>
              </a:tr>
              <a:tr h="289959">
                <a:tc>
                  <a:txBody>
                    <a:bodyPr/>
                    <a:lstStyle/>
                    <a:p>
                      <a:r>
                        <a:rPr lang="it-IT" dirty="0" smtClean="0"/>
                        <a:t>Second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63</a:t>
                      </a:r>
                      <a:endParaRPr lang="it-IT" dirty="0"/>
                    </a:p>
                  </a:txBody>
                  <a:tcPr/>
                </a:tc>
              </a:tr>
              <a:tr h="289959">
                <a:tc>
                  <a:txBody>
                    <a:bodyPr/>
                    <a:lstStyle/>
                    <a:p>
                      <a:r>
                        <a:rPr lang="it-IT" dirty="0" smtClean="0"/>
                        <a:t>Third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97</a:t>
                      </a:r>
                      <a:endParaRPr lang="it-IT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Tabel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4890381"/>
              </p:ext>
            </p:extLst>
          </p:nvPr>
        </p:nvGraphicFramePr>
        <p:xfrm>
          <a:off x="9460209" y="5252163"/>
          <a:ext cx="1883178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1589"/>
                <a:gridCol w="941589"/>
              </a:tblGrid>
              <a:tr h="289959">
                <a:tc>
                  <a:txBody>
                    <a:bodyPr/>
                    <a:lstStyle/>
                    <a:p>
                      <a:r>
                        <a:rPr lang="it-IT" dirty="0" err="1" smtClean="0"/>
                        <a:t>Key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Value</a:t>
                      </a:r>
                      <a:endParaRPr lang="it-IT" dirty="0"/>
                    </a:p>
                  </a:txBody>
                  <a:tcPr/>
                </a:tc>
              </a:tr>
              <a:tr h="289959">
                <a:tc>
                  <a:txBody>
                    <a:bodyPr/>
                    <a:lstStyle/>
                    <a:p>
                      <a:r>
                        <a:rPr lang="it-IT" dirty="0" smtClean="0"/>
                        <a:t>First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54</a:t>
                      </a:r>
                      <a:endParaRPr lang="it-IT" dirty="0"/>
                    </a:p>
                  </a:txBody>
                  <a:tcPr/>
                </a:tc>
              </a:tr>
              <a:tr h="289959">
                <a:tc>
                  <a:txBody>
                    <a:bodyPr/>
                    <a:lstStyle/>
                    <a:p>
                      <a:r>
                        <a:rPr lang="it-IT" dirty="0" smtClean="0"/>
                        <a:t>Second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1" dirty="0" smtClean="0">
                          <a:solidFill>
                            <a:srgbClr val="FF0000"/>
                          </a:solidFill>
                        </a:rPr>
                        <a:t>90</a:t>
                      </a:r>
                      <a:endParaRPr lang="it-IT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289959">
                <a:tc>
                  <a:txBody>
                    <a:bodyPr/>
                    <a:lstStyle/>
                    <a:p>
                      <a:r>
                        <a:rPr lang="en-GB" noProof="0" dirty="0" smtClean="0"/>
                        <a:t>Fourth</a:t>
                      </a:r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2</a:t>
                      </a:r>
                      <a:endParaRPr lang="it-IT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" name="Tabella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8071434"/>
              </p:ext>
            </p:extLst>
          </p:nvPr>
        </p:nvGraphicFramePr>
        <p:xfrm>
          <a:off x="5203065" y="2920245"/>
          <a:ext cx="170613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711"/>
                <a:gridCol w="568711"/>
                <a:gridCol w="568711"/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4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3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5</a:t>
                      </a:r>
                      <a:endParaRPr lang="it-IT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Tabella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2320704"/>
              </p:ext>
            </p:extLst>
          </p:nvPr>
        </p:nvGraphicFramePr>
        <p:xfrm>
          <a:off x="9488433" y="476025"/>
          <a:ext cx="170613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711"/>
                <a:gridCol w="568711"/>
                <a:gridCol w="568711"/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4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3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5</a:t>
                      </a:r>
                      <a:endParaRPr lang="it-IT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Tabella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7603981"/>
              </p:ext>
            </p:extLst>
          </p:nvPr>
        </p:nvGraphicFramePr>
        <p:xfrm>
          <a:off x="9488433" y="3860763"/>
          <a:ext cx="170613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711"/>
                <a:gridCol w="568711"/>
                <a:gridCol w="568711"/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it-IT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3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7</a:t>
                      </a:r>
                      <a:endParaRPr lang="it-IT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CasellaDiTesto 19"/>
          <p:cNvSpPr txBox="1"/>
          <p:nvPr/>
        </p:nvSpPr>
        <p:spPr>
          <a:xfrm>
            <a:off x="195217" y="1686222"/>
            <a:ext cx="4736995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err="1"/>
              <a:t>When</a:t>
            </a:r>
            <a:r>
              <a:rPr lang="it-IT" sz="2000" dirty="0"/>
              <a:t> a replica A </a:t>
            </a:r>
            <a:r>
              <a:rPr lang="it-IT" sz="2000" dirty="0" err="1"/>
              <a:t>receives</a:t>
            </a:r>
            <a:r>
              <a:rPr lang="it-IT" sz="2000" dirty="0"/>
              <a:t> a </a:t>
            </a:r>
            <a:r>
              <a:rPr lang="it-IT" sz="2000" dirty="0" err="1"/>
              <a:t>write</a:t>
            </a:r>
            <a:r>
              <a:rPr lang="it-IT" sz="2000" dirty="0"/>
              <a:t> (delete) from </a:t>
            </a:r>
            <a:r>
              <a:rPr lang="it-IT" sz="2000" dirty="0" err="1"/>
              <a:t>another</a:t>
            </a:r>
            <a:r>
              <a:rPr lang="it-IT" sz="2000" dirty="0"/>
              <a:t> replica (</a:t>
            </a:r>
            <a:r>
              <a:rPr lang="it-IT" sz="2000" dirty="0"/>
              <a:t>B), the </a:t>
            </a:r>
            <a:r>
              <a:rPr lang="it-IT" sz="2000" dirty="0" err="1"/>
              <a:t>receiver</a:t>
            </a:r>
            <a:r>
              <a:rPr lang="it-IT" sz="2000" dirty="0"/>
              <a:t> </a:t>
            </a:r>
            <a:r>
              <a:rPr lang="it-IT" sz="2000" dirty="0" err="1"/>
              <a:t>checks</a:t>
            </a:r>
            <a:r>
              <a:rPr lang="it-IT" sz="2000" dirty="0"/>
              <a:t> </a:t>
            </a:r>
            <a:r>
              <a:rPr lang="it-IT" sz="2000" dirty="0" err="1"/>
              <a:t>that</a:t>
            </a:r>
            <a:endParaRPr lang="it-IT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2000" dirty="0" err="1"/>
              <a:t>Vb</a:t>
            </a:r>
            <a:r>
              <a:rPr lang="it-IT" sz="2000" dirty="0"/>
              <a:t>[j]=Va[j]+1 for j=</a:t>
            </a:r>
            <a:r>
              <a:rPr lang="it-IT" sz="2000" dirty="0" err="1"/>
              <a:t>B’s</a:t>
            </a:r>
            <a:r>
              <a:rPr lang="it-IT" sz="2000" dirty="0"/>
              <a:t> id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2000" dirty="0"/>
              <a:t>and </a:t>
            </a:r>
            <a:r>
              <a:rPr lang="it-IT" sz="2000" dirty="0" err="1"/>
              <a:t>that</a:t>
            </a:r>
            <a:r>
              <a:rPr lang="it-IT" sz="2000" dirty="0"/>
              <a:t> </a:t>
            </a:r>
            <a:r>
              <a:rPr lang="it-IT" sz="2000" dirty="0" err="1"/>
              <a:t>Vb</a:t>
            </a:r>
            <a:r>
              <a:rPr lang="it-IT" sz="2000" dirty="0"/>
              <a:t>[i]&lt;=Va[i] for i!=j </a:t>
            </a:r>
          </a:p>
          <a:p>
            <a:pPr lvl="1"/>
            <a:endParaRPr lang="it-IT" sz="2000" dirty="0"/>
          </a:p>
          <a:p>
            <a:pPr lvl="1"/>
            <a:r>
              <a:rPr lang="it-IT" sz="2000" dirty="0" err="1"/>
              <a:t>if</a:t>
            </a:r>
            <a:r>
              <a:rPr lang="it-IT" sz="2000" dirty="0"/>
              <a:t> </a:t>
            </a:r>
            <a:r>
              <a:rPr lang="it-IT" sz="2000" dirty="0"/>
              <a:t>the </a:t>
            </a:r>
            <a:r>
              <a:rPr lang="it-IT" sz="2000" dirty="0" err="1"/>
              <a:t>conditions</a:t>
            </a:r>
            <a:r>
              <a:rPr lang="it-IT" sz="2000" dirty="0"/>
              <a:t> are </a:t>
            </a:r>
            <a:r>
              <a:rPr lang="it-IT" sz="2000" dirty="0" err="1"/>
              <a:t>satisfied</a:t>
            </a:r>
            <a:r>
              <a:rPr lang="it-IT" sz="2000" dirty="0"/>
              <a:t>, so the </a:t>
            </a:r>
            <a:r>
              <a:rPr lang="it-IT" sz="2000" dirty="0" err="1"/>
              <a:t>write</a:t>
            </a:r>
            <a:r>
              <a:rPr lang="it-IT" sz="2000" dirty="0"/>
              <a:t> (delete) </a:t>
            </a:r>
            <a:r>
              <a:rPr lang="it-IT" sz="2000" dirty="0" err="1"/>
              <a:t>is</a:t>
            </a:r>
            <a:r>
              <a:rPr lang="it-IT" sz="2000" dirty="0"/>
              <a:t> </a:t>
            </a:r>
            <a:r>
              <a:rPr lang="it-IT" sz="2000" dirty="0" err="1"/>
              <a:t>performed</a:t>
            </a:r>
            <a:r>
              <a:rPr lang="it-IT" sz="2000" dirty="0"/>
              <a:t>; </a:t>
            </a:r>
          </a:p>
          <a:p>
            <a:pPr lvl="1"/>
            <a:endParaRPr lang="it-IT" sz="2000" dirty="0"/>
          </a:p>
          <a:p>
            <a:pPr lvl="1"/>
            <a:r>
              <a:rPr lang="it-IT" sz="2000" dirty="0" err="1"/>
              <a:t>otherwise</a:t>
            </a:r>
            <a:r>
              <a:rPr lang="it-IT" sz="2000" dirty="0"/>
              <a:t> </a:t>
            </a:r>
            <a:r>
              <a:rPr lang="it-IT" sz="2000" dirty="0"/>
              <a:t>the </a:t>
            </a:r>
            <a:r>
              <a:rPr lang="it-IT" sz="2000" dirty="0" err="1"/>
              <a:t>write</a:t>
            </a:r>
            <a:r>
              <a:rPr lang="it-IT" sz="2000" dirty="0"/>
              <a:t> (delete) </a:t>
            </a:r>
            <a:r>
              <a:rPr lang="it-IT" sz="2000" dirty="0" err="1"/>
              <a:t>is</a:t>
            </a:r>
            <a:r>
              <a:rPr lang="it-IT" sz="2000" dirty="0"/>
              <a:t> put in a list of </a:t>
            </a:r>
            <a:r>
              <a:rPr lang="it-IT" sz="2000" dirty="0" err="1"/>
              <a:t>waiting</a:t>
            </a:r>
            <a:r>
              <a:rPr lang="it-IT" sz="2000" dirty="0"/>
              <a:t> </a:t>
            </a:r>
            <a:r>
              <a:rPr lang="it-IT" sz="2000" dirty="0" err="1"/>
              <a:t>writes</a:t>
            </a:r>
            <a:r>
              <a:rPr lang="it-IT" sz="2000" dirty="0"/>
              <a:t>; </a:t>
            </a:r>
          </a:p>
          <a:p>
            <a:pPr lvl="1"/>
            <a:endParaRPr lang="it-IT" sz="2000" dirty="0"/>
          </a:p>
          <a:p>
            <a:pPr lvl="1"/>
            <a:r>
              <a:rPr lang="it-IT" sz="2000" dirty="0" err="1"/>
              <a:t>When</a:t>
            </a:r>
            <a:r>
              <a:rPr lang="it-IT" sz="2000" dirty="0"/>
              <a:t> </a:t>
            </a:r>
            <a:r>
              <a:rPr lang="it-IT" sz="2000" dirty="0"/>
              <a:t>a new </a:t>
            </a:r>
            <a:r>
              <a:rPr lang="it-IT" sz="2000" dirty="0" err="1"/>
              <a:t>write</a:t>
            </a:r>
            <a:r>
              <a:rPr lang="it-IT" sz="2000" dirty="0"/>
              <a:t> (delete) </a:t>
            </a:r>
            <a:r>
              <a:rPr lang="it-IT" sz="2000" dirty="0" err="1"/>
              <a:t>is</a:t>
            </a:r>
            <a:r>
              <a:rPr lang="it-IT" sz="2000" dirty="0"/>
              <a:t> </a:t>
            </a:r>
            <a:r>
              <a:rPr lang="it-IT" sz="2000" dirty="0" err="1"/>
              <a:t>performed</a:t>
            </a:r>
            <a:r>
              <a:rPr lang="it-IT" sz="2000" dirty="0"/>
              <a:t>, </a:t>
            </a:r>
            <a:r>
              <a:rPr lang="it-IT" sz="2000" dirty="0" err="1"/>
              <a:t>all</a:t>
            </a:r>
            <a:r>
              <a:rPr lang="it-IT" sz="2000" dirty="0"/>
              <a:t> the </a:t>
            </a:r>
            <a:r>
              <a:rPr lang="it-IT" sz="2000" dirty="0" err="1"/>
              <a:t>waiting</a:t>
            </a:r>
            <a:r>
              <a:rPr lang="it-IT" sz="2000" dirty="0"/>
              <a:t> </a:t>
            </a:r>
            <a:r>
              <a:rPr lang="it-IT" sz="2000" dirty="0" err="1"/>
              <a:t>writes</a:t>
            </a:r>
            <a:r>
              <a:rPr lang="it-IT" sz="2000" dirty="0"/>
              <a:t> are </a:t>
            </a:r>
            <a:r>
              <a:rPr lang="it-IT" sz="2000" dirty="0" err="1"/>
              <a:t>retried</a:t>
            </a:r>
            <a:r>
              <a:rPr lang="it-IT" sz="2000" dirty="0"/>
              <a:t>.</a:t>
            </a:r>
          </a:p>
          <a:p>
            <a:endParaRPr lang="it-IT" dirty="0"/>
          </a:p>
        </p:txBody>
      </p:sp>
      <p:graphicFrame>
        <p:nvGraphicFramePr>
          <p:cNvPr id="21" name="Tabella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5232651"/>
              </p:ext>
            </p:extLst>
          </p:nvPr>
        </p:nvGraphicFramePr>
        <p:xfrm>
          <a:off x="5154410" y="4520642"/>
          <a:ext cx="1883178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1589"/>
                <a:gridCol w="941589"/>
              </a:tblGrid>
              <a:tr h="289959">
                <a:tc>
                  <a:txBody>
                    <a:bodyPr/>
                    <a:lstStyle/>
                    <a:p>
                      <a:r>
                        <a:rPr lang="it-IT" dirty="0" err="1" smtClean="0"/>
                        <a:t>Key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Value</a:t>
                      </a:r>
                      <a:endParaRPr lang="it-IT" dirty="0"/>
                    </a:p>
                  </a:txBody>
                  <a:tcPr/>
                </a:tc>
              </a:tr>
              <a:tr h="289959">
                <a:tc>
                  <a:txBody>
                    <a:bodyPr/>
                    <a:lstStyle/>
                    <a:p>
                      <a:r>
                        <a:rPr lang="it-IT" dirty="0" smtClean="0"/>
                        <a:t>First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54</a:t>
                      </a:r>
                      <a:endParaRPr lang="it-IT" dirty="0"/>
                    </a:p>
                  </a:txBody>
                  <a:tcPr/>
                </a:tc>
              </a:tr>
              <a:tr h="289959">
                <a:tc>
                  <a:txBody>
                    <a:bodyPr/>
                    <a:lstStyle/>
                    <a:p>
                      <a:r>
                        <a:rPr lang="it-IT" dirty="0" smtClean="0"/>
                        <a:t>Second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 smtClean="0">
                          <a:solidFill>
                            <a:schemeClr val="tx1"/>
                          </a:solidFill>
                        </a:rPr>
                        <a:t>90</a:t>
                      </a:r>
                      <a:endParaRPr lang="it-IT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89959">
                <a:tc>
                  <a:txBody>
                    <a:bodyPr/>
                    <a:lstStyle/>
                    <a:p>
                      <a:r>
                        <a:rPr lang="it-IT" dirty="0" smtClean="0"/>
                        <a:t>Third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97</a:t>
                      </a:r>
                      <a:endParaRPr lang="it-IT" dirty="0"/>
                    </a:p>
                  </a:txBody>
                  <a:tcPr/>
                </a:tc>
              </a:tr>
              <a:tr h="289959">
                <a:tc>
                  <a:txBody>
                    <a:bodyPr/>
                    <a:lstStyle/>
                    <a:p>
                      <a:r>
                        <a:rPr lang="it-IT" dirty="0" err="1" smtClean="0"/>
                        <a:t>Fourth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2</a:t>
                      </a:r>
                      <a:endParaRPr lang="it-IT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Tabella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4161198"/>
              </p:ext>
            </p:extLst>
          </p:nvPr>
        </p:nvGraphicFramePr>
        <p:xfrm>
          <a:off x="5211232" y="2930412"/>
          <a:ext cx="170613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711"/>
                <a:gridCol w="568711"/>
                <a:gridCol w="568711"/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3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6</a:t>
                      </a:r>
                      <a:endParaRPr lang="it-IT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6" name="Rettangolo 25"/>
          <p:cNvSpPr/>
          <p:nvPr/>
        </p:nvSpPr>
        <p:spPr>
          <a:xfrm>
            <a:off x="10612192" y="4995605"/>
            <a:ext cx="128788" cy="1301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CasellaDiTesto 26"/>
          <p:cNvSpPr txBox="1"/>
          <p:nvPr/>
        </p:nvSpPr>
        <p:spPr>
          <a:xfrm>
            <a:off x="10537384" y="4913609"/>
            <a:ext cx="2035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smtClean="0"/>
              <a:t>3</a:t>
            </a:r>
            <a:endParaRPr lang="it-IT" dirty="0"/>
          </a:p>
        </p:txBody>
      </p:sp>
      <p:graphicFrame>
        <p:nvGraphicFramePr>
          <p:cNvPr id="3" name="Tabel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5740054"/>
              </p:ext>
            </p:extLst>
          </p:nvPr>
        </p:nvGraphicFramePr>
        <p:xfrm>
          <a:off x="5766873" y="1027906"/>
          <a:ext cx="354455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4552"/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WAITING WRITES (Replica2)</a:t>
                      </a:r>
                      <a:endParaRPr lang="it-I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b="1" i="0" dirty="0" smtClean="0">
                          <a:solidFill>
                            <a:srgbClr val="FF0000"/>
                          </a:solidFill>
                        </a:rPr>
                        <a:t>WRITE(Second,90,[5,3,6],Replica1)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4391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</TotalTime>
  <Words>689</Words>
  <Application>Microsoft Office PowerPoint</Application>
  <PresentationFormat>Widescreen</PresentationFormat>
  <Paragraphs>318</Paragraphs>
  <Slides>13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7" baseType="lpstr">
      <vt:lpstr>Arial</vt:lpstr>
      <vt:lpstr>等线</vt:lpstr>
      <vt:lpstr>等线 Light</vt:lpstr>
      <vt:lpstr>Office 主题​​</vt:lpstr>
      <vt:lpstr>Mnemosyne</vt:lpstr>
      <vt:lpstr>Runtime-Architecture Overview</vt:lpstr>
      <vt:lpstr>Naming Architecture</vt:lpstr>
      <vt:lpstr>Framework</vt:lpstr>
      <vt:lpstr>Framework</vt:lpstr>
      <vt:lpstr>Communication</vt:lpstr>
      <vt:lpstr>Sync</vt:lpstr>
      <vt:lpstr>Sync</vt:lpstr>
      <vt:lpstr>Sync</vt:lpstr>
      <vt:lpstr>Sync</vt:lpstr>
      <vt:lpstr>Failure Model</vt:lpstr>
      <vt:lpstr>Failure Model</vt:lpstr>
      <vt:lpstr>Thank you!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Framework</dc:title>
  <dc:creator>Lipei Liu</dc:creator>
  <cp:lastModifiedBy>Matteo Pozzoli</cp:lastModifiedBy>
  <cp:revision>32</cp:revision>
  <dcterms:created xsi:type="dcterms:W3CDTF">2020-01-19T21:08:50Z</dcterms:created>
  <dcterms:modified xsi:type="dcterms:W3CDTF">2020-01-23T08:49:31Z</dcterms:modified>
</cp:coreProperties>
</file>