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7" r:id="rId5"/>
    <p:sldId id="258" r:id="rId6"/>
    <p:sldId id="265" r:id="rId7"/>
    <p:sldId id="266" r:id="rId8"/>
    <p:sldId id="270" r:id="rId9"/>
    <p:sldId id="271" r:id="rId10"/>
    <p:sldId id="272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518960-22F7-4A2C-A3C9-2EB87F53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AEF0572-D428-4CA1-B516-DE6CBAF76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5E21551-EC2B-471F-979F-FCDD4F6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BB63AF-28CE-4358-AD7D-FDA954CF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74C0C3-D3D8-442F-AC99-49F204BF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44304E-39D9-42C2-BC88-A93EE89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2890671-FF07-4CEA-9A81-CDD7D1B4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8FBFBF2-2F93-4DB9-9747-553F2CC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1AA8A98-D9FF-47FE-B8EC-84A8A677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D74BD96-2736-43F3-A53F-122E54E0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0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063BF8F-732B-4D86-B823-0C942C5A6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771F02C-336B-4E30-9D77-4AE2E3A1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74B59C9-08CB-419E-8894-2467DE6E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C75C547-9F75-4431-9210-CB4DD3DC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3D99790-2285-4D41-8572-FBEFACCA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4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D122EA-C120-461E-89FE-72D3672B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574E711-C4C7-4044-907C-7ED89F67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1B6FAB0-9384-4959-9C30-96FE696E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CD12386-3E5A-420A-8043-B656FBBD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039434A-35B4-4FE1-B0E7-9CCFB795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2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67231F-FB75-4117-AF65-F6149CF2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A91E9D7-18D7-407D-AEF8-0E3FB5D05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C6FA7B6-0089-4587-8288-6E6A0F04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83B4AD8-0B0C-4FD3-ADAA-66490141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EF19C2-477B-44F1-B584-74675904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9ECFC9-72F6-416C-8D42-B17A27B8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D28654-C8E2-4B2A-B6FB-16A8FBA92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1A941A-1F4A-4D9C-BA09-46B07D99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184C8CE-0D43-41FE-82B5-7D4E19FD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CB439AD-1947-4FB3-9B30-F74D9972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05BE99D-5250-4788-BF29-5DAFAA3F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4120E3-F4D0-4890-9FA9-735436FE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F3638CA-A950-47D2-839A-869B64848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E2BBA9F-AF2D-4283-972F-A1CF27C8F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71B1BC2-D63B-447D-827D-6A267D387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42D8501-1F08-47D2-B46F-E078F1D0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85379C0-D75A-4449-B9E0-B5A05474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42D4B55-0F7D-4ECC-8A72-2EEDF3FB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44B9AB4-C7D3-4886-AB49-0108C1CC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9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9C9EF4-EA51-4E68-BF79-CD01F72B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3BEF1F4-F93D-439C-9602-ECE67D5A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A27CDA7-0994-4C4C-ADD5-04553C2B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4FAE66E-638F-4B40-9CDF-F1CF93F0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0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98EC6E7-D563-4236-9DCB-CDF1443B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5D432E6-0D54-4D64-B604-F04CD00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29CCA80-B839-4117-B964-E09AC367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2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EC8601-6245-48C4-A71F-71DD3CE1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3E92C57-9C30-4C1F-BF09-C9259AE3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6BA828E-F90A-43D8-99D6-B357D15BF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D56A965-2025-4F5F-B44D-9127611D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31A9D6E-ADA6-4A35-B584-F8092A94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21CEFA-D4D4-491B-A08E-2E91581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B8175F-4C9F-460F-80D7-F759771F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C3F7781-8694-4F24-A4AE-4D72BF6B1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AF5E6C1-52F2-4443-A65A-A7697580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DE3D46F-9FA8-44CD-A1E2-D846B76B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F05C0D5-3D6C-453A-BEDB-EEBB8C82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BDBFB8F-EAC0-42F2-8FAA-2C303C2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1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B2390FC-8A93-4E97-98F1-A2A552C0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0C4601C-0D95-4CC3-B70E-3095C2A2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3601B5E-F88F-4F0A-85CE-455069CBA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93A44D1-AE8C-4FB2-9BDA-37A64E55A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FF5F3C-8ACC-4B1C-8DDB-DFD14C663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8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02488F-3CCB-4207-A2A6-C46C7CC08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zh-CN" dirty="0"/>
              <a:t>Mnemosyne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B8A91A7-DF96-4101-B5E8-3D780D2EE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Implement a replicated key-value store that offers causal consistency.</a:t>
            </a:r>
          </a:p>
          <a:p>
            <a:endParaRPr lang="en-US" altLang="zh-CN" dirty="0"/>
          </a:p>
          <a:p>
            <a:r>
              <a:rPr lang="en-US" altLang="zh-CN" dirty="0"/>
              <a:t>Stefano </a:t>
            </a:r>
            <a:r>
              <a:rPr lang="en-US" altLang="zh-CN" dirty="0" err="1"/>
              <a:t>Fedeli</a:t>
            </a:r>
            <a:r>
              <a:rPr lang="en-US" altLang="zh-CN" dirty="0"/>
              <a:t> 944844</a:t>
            </a:r>
          </a:p>
          <a:p>
            <a:r>
              <a:rPr lang="en-US" altLang="zh-CN" dirty="0"/>
              <a:t>Andrea Pozzoli </a:t>
            </a:r>
            <a:r>
              <a:rPr lang="en-US" altLang="zh-CN" dirty="0" smtClean="0"/>
              <a:t>944031</a:t>
            </a:r>
            <a:endParaRPr lang="en-US" altLang="zh-CN" dirty="0"/>
          </a:p>
          <a:p>
            <a:r>
              <a:rPr lang="en-US" altLang="zh-CN" dirty="0"/>
              <a:t>Lipei Liu 931693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6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685D6-E9CD-4F90-9A7D-6B7BF84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069" y="1017596"/>
            <a:ext cx="1438781" cy="126198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274" y="776063"/>
            <a:ext cx="1408298" cy="126807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268" y="4089999"/>
            <a:ext cx="1408298" cy="1268078"/>
          </a:xfrm>
          <a:prstGeom prst="rect">
            <a:avLst/>
          </a:prstGeom>
        </p:spPr>
      </p:pic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4515"/>
              </p:ext>
            </p:extLst>
          </p:nvPr>
        </p:nvGraphicFramePr>
        <p:xfrm>
          <a:off x="5572870" y="2251676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77869"/>
              </p:ext>
            </p:extLst>
          </p:nvPr>
        </p:nvGraphicFramePr>
        <p:xfrm>
          <a:off x="9460209" y="1929075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96409"/>
              </p:ext>
            </p:extLst>
          </p:nvPr>
        </p:nvGraphicFramePr>
        <p:xfrm>
          <a:off x="9460209" y="5252163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Fourth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74266"/>
              </p:ext>
            </p:extLst>
          </p:nvPr>
        </p:nvGraphicFramePr>
        <p:xfrm>
          <a:off x="5621525" y="651278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20704"/>
              </p:ext>
            </p:extLst>
          </p:nvPr>
        </p:nvGraphicFramePr>
        <p:xfrm>
          <a:off x="9488433" y="47602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17981"/>
              </p:ext>
            </p:extLst>
          </p:nvPr>
        </p:nvGraphicFramePr>
        <p:xfrm>
          <a:off x="9488433" y="3860763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215765" y="1410102"/>
            <a:ext cx="473699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If</a:t>
            </a:r>
            <a:r>
              <a:rPr lang="it-IT" sz="2000" dirty="0"/>
              <a:t> the replica A </a:t>
            </a:r>
            <a:r>
              <a:rPr lang="it-IT" sz="2000" dirty="0" err="1"/>
              <a:t>can’t</a:t>
            </a:r>
            <a:r>
              <a:rPr lang="it-IT" sz="2000" dirty="0"/>
              <a:t> </a:t>
            </a:r>
            <a:r>
              <a:rPr lang="it-IT" sz="2000" dirty="0" err="1"/>
              <a:t>send</a:t>
            </a:r>
            <a:r>
              <a:rPr lang="it-IT" sz="2000" dirty="0"/>
              <a:t> the </a:t>
            </a:r>
            <a:r>
              <a:rPr lang="it-IT" sz="2000" dirty="0" err="1"/>
              <a:t>write</a:t>
            </a:r>
            <a:r>
              <a:rPr lang="it-IT" sz="2000" dirty="0"/>
              <a:t> (delete) to a replica B</a:t>
            </a:r>
          </a:p>
          <a:p>
            <a:pPr lvl="1"/>
            <a:r>
              <a:rPr lang="it-IT" sz="2000" dirty="0" err="1"/>
              <a:t>firstly</a:t>
            </a:r>
            <a:r>
              <a:rPr lang="it-IT" sz="2000" dirty="0"/>
              <a:t> A </a:t>
            </a:r>
            <a:r>
              <a:rPr lang="it-IT" sz="2000" dirty="0" err="1"/>
              <a:t>asks</a:t>
            </a:r>
            <a:r>
              <a:rPr lang="it-IT" sz="2000" dirty="0"/>
              <a:t> to the </a:t>
            </a:r>
            <a:r>
              <a:rPr lang="it-IT" sz="2000" dirty="0" err="1"/>
              <a:t>load</a:t>
            </a:r>
            <a:r>
              <a:rPr lang="it-IT" sz="2000" dirty="0"/>
              <a:t> </a:t>
            </a:r>
            <a:r>
              <a:rPr lang="it-IT" sz="2000" dirty="0" err="1"/>
              <a:t>balancer</a:t>
            </a:r>
            <a:r>
              <a:rPr lang="it-IT" sz="2000" dirty="0"/>
              <a:t> </a:t>
            </a:r>
            <a:r>
              <a:rPr lang="it-IT" sz="2000" dirty="0" err="1"/>
              <a:t>if</a:t>
            </a:r>
            <a:r>
              <a:rPr lang="it-IT" sz="2000" dirty="0"/>
              <a:t> B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alive</a:t>
            </a:r>
            <a:r>
              <a:rPr lang="it-IT" sz="2000" dirty="0"/>
              <a:t>;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if</a:t>
            </a:r>
            <a:r>
              <a:rPr lang="it-IT" sz="2000" dirty="0"/>
              <a:t> so, A </a:t>
            </a:r>
            <a:r>
              <a:rPr lang="it-IT" sz="2000" dirty="0" err="1"/>
              <a:t>retries</a:t>
            </a:r>
            <a:r>
              <a:rPr lang="it-IT" sz="2000" dirty="0"/>
              <a:t> to </a:t>
            </a:r>
            <a:r>
              <a:rPr lang="it-IT" sz="2000" dirty="0" err="1"/>
              <a:t>send</a:t>
            </a:r>
            <a:r>
              <a:rPr lang="it-IT" sz="2000" dirty="0"/>
              <a:t> the </a:t>
            </a:r>
            <a:r>
              <a:rPr lang="it-IT" sz="2000" dirty="0" err="1"/>
              <a:t>write</a:t>
            </a:r>
            <a:r>
              <a:rPr lang="it-IT" sz="2000" dirty="0"/>
              <a:t> (delete) to B</a:t>
            </a:r>
          </a:p>
          <a:p>
            <a:pPr lvl="1"/>
            <a:r>
              <a:rPr lang="it-IT" sz="2000" dirty="0" err="1"/>
              <a:t>otherwise</a:t>
            </a:r>
            <a:r>
              <a:rPr lang="it-IT" sz="2000" dirty="0"/>
              <a:t> sets B </a:t>
            </a:r>
            <a:r>
              <a:rPr lang="it-IT" sz="2000" dirty="0" err="1"/>
              <a:t>as</a:t>
            </a:r>
            <a:r>
              <a:rPr lang="it-IT" sz="2000" dirty="0"/>
              <a:t> dead;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after</a:t>
            </a:r>
            <a:r>
              <a:rPr lang="it-IT" sz="2000" dirty="0"/>
              <a:t> some </a:t>
            </a:r>
            <a:r>
              <a:rPr lang="it-IT" sz="2000" dirty="0" err="1"/>
              <a:t>times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B </a:t>
            </a:r>
            <a:r>
              <a:rPr lang="it-IT" sz="2000" dirty="0" err="1"/>
              <a:t>can’t</a:t>
            </a:r>
            <a:r>
              <a:rPr lang="it-IT" sz="2000" dirty="0"/>
              <a:t> </a:t>
            </a:r>
            <a:r>
              <a:rPr lang="it-IT" sz="2000" dirty="0" err="1"/>
              <a:t>receive</a:t>
            </a:r>
            <a:r>
              <a:rPr lang="it-IT" sz="2000" dirty="0"/>
              <a:t> the </a:t>
            </a:r>
            <a:r>
              <a:rPr lang="it-IT" sz="2000" dirty="0" err="1"/>
              <a:t>message</a:t>
            </a:r>
            <a:r>
              <a:rPr lang="it-IT" sz="2000" dirty="0"/>
              <a:t>, A </a:t>
            </a:r>
            <a:r>
              <a:rPr lang="it-IT" sz="2000" dirty="0" err="1"/>
              <a:t>puts</a:t>
            </a:r>
            <a:r>
              <a:rPr lang="it-IT" sz="2000" dirty="0"/>
              <a:t> the </a:t>
            </a:r>
            <a:r>
              <a:rPr lang="it-IT" sz="2000" dirty="0" err="1"/>
              <a:t>message</a:t>
            </a:r>
            <a:r>
              <a:rPr lang="it-IT" sz="2000" dirty="0"/>
              <a:t> in a list of </a:t>
            </a:r>
            <a:r>
              <a:rPr lang="it-IT" sz="2000" dirty="0" err="1"/>
              <a:t>pending</a:t>
            </a:r>
            <a:r>
              <a:rPr lang="it-IT" sz="2000" dirty="0"/>
              <a:t> </a:t>
            </a:r>
            <a:r>
              <a:rPr lang="it-IT" sz="2000" dirty="0" err="1"/>
              <a:t>sendings</a:t>
            </a:r>
            <a:r>
              <a:rPr lang="it-IT" sz="2000" dirty="0"/>
              <a:t>;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another</a:t>
            </a:r>
            <a:r>
              <a:rPr lang="it-IT" sz="2000" dirty="0"/>
              <a:t> </a:t>
            </a:r>
            <a:r>
              <a:rPr lang="it-IT" sz="2000" dirty="0" err="1"/>
              <a:t>write</a:t>
            </a:r>
            <a:r>
              <a:rPr lang="it-IT" sz="2000" dirty="0"/>
              <a:t> (delete)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, A </a:t>
            </a:r>
            <a:r>
              <a:rPr lang="it-IT" sz="2000" dirty="0" err="1"/>
              <a:t>tries</a:t>
            </a:r>
            <a:r>
              <a:rPr lang="it-IT" sz="2000" dirty="0"/>
              <a:t> to </a:t>
            </a:r>
            <a:r>
              <a:rPr lang="it-IT" sz="2000" dirty="0" err="1"/>
              <a:t>send</a:t>
            </a:r>
            <a:r>
              <a:rPr lang="it-IT" sz="2000" dirty="0"/>
              <a:t> </a:t>
            </a:r>
            <a:r>
              <a:rPr lang="it-IT" sz="2000" dirty="0" err="1"/>
              <a:t>also</a:t>
            </a:r>
            <a:r>
              <a:rPr lang="it-IT" sz="2000" dirty="0"/>
              <a:t> the </a:t>
            </a:r>
            <a:r>
              <a:rPr lang="it-IT" sz="2000" dirty="0" err="1"/>
              <a:t>pending</a:t>
            </a:r>
            <a:r>
              <a:rPr lang="it-IT" sz="2000" dirty="0"/>
              <a:t> </a:t>
            </a:r>
            <a:r>
              <a:rPr lang="it-IT" sz="2000" dirty="0" err="1"/>
              <a:t>sendings</a:t>
            </a:r>
            <a:r>
              <a:rPr lang="it-IT" sz="2000" dirty="0"/>
              <a:t>.</a:t>
            </a:r>
          </a:p>
          <a:p>
            <a:endParaRPr lang="it-IT" dirty="0"/>
          </a:p>
        </p:txBody>
      </p:sp>
      <p:graphicFrame>
        <p:nvGraphicFramePr>
          <p:cNvPr id="21" name="Tabel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68485"/>
              </p:ext>
            </p:extLst>
          </p:nvPr>
        </p:nvGraphicFramePr>
        <p:xfrm>
          <a:off x="5572870" y="2251675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514256"/>
              </p:ext>
            </p:extLst>
          </p:nvPr>
        </p:nvGraphicFramePr>
        <p:xfrm>
          <a:off x="5629692" y="66144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ttangolo 25"/>
          <p:cNvSpPr/>
          <p:nvPr/>
        </p:nvSpPr>
        <p:spPr>
          <a:xfrm>
            <a:off x="10612192" y="4995605"/>
            <a:ext cx="128788" cy="13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10537384" y="4913609"/>
            <a:ext cx="20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3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09204"/>
              </p:ext>
            </p:extLst>
          </p:nvPr>
        </p:nvGraphicFramePr>
        <p:xfrm>
          <a:off x="5572870" y="4808070"/>
          <a:ext cx="35117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78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PENDING SENDINGS (Replica3)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WRITE(Fourth,2,[4,3,6],</a:t>
                      </a:r>
                      <a:r>
                        <a:rPr lang="it-IT" dirty="0" smtClean="0"/>
                        <a:t>Rep_2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DELETE(Third,[4,3,7],</a:t>
                      </a:r>
                      <a:r>
                        <a:rPr lang="it-IT" dirty="0" smtClean="0"/>
                        <a:t>Rep_1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DELETE(Third,[4,3,7],</a:t>
                      </a:r>
                      <a:r>
                        <a:rPr lang="it-IT" dirty="0" smtClean="0"/>
                        <a:t>Rep_2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3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352DF4-EC84-48C6-A561-B7D6363C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Failure Model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0DE8CCD4-478D-4062-B201-522F18A9CE60}"/>
              </a:ext>
            </a:extLst>
          </p:cNvPr>
          <p:cNvGrpSpPr/>
          <p:nvPr/>
        </p:nvGrpSpPr>
        <p:grpSpPr>
          <a:xfrm>
            <a:off x="968236" y="4651987"/>
            <a:ext cx="1406080" cy="1079460"/>
            <a:chOff x="10139298" y="4320583"/>
            <a:chExt cx="1406080" cy="10794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FBD19BE7-5F06-41C9-BB71-A9F180CBB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19C91B31-53E0-4C9D-B92C-873A763E83C7}"/>
                </a:ext>
              </a:extLst>
            </p:cNvPr>
            <p:cNvGrpSpPr/>
            <p:nvPr/>
          </p:nvGrpSpPr>
          <p:grpSpPr>
            <a:xfrm>
              <a:off x="10139298" y="4320583"/>
              <a:ext cx="1025034" cy="1079460"/>
              <a:chOff x="10004663" y="4338831"/>
              <a:chExt cx="1025034" cy="107946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0ADC4034-5F52-4F8F-A4D3-D49FE1084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8" name="Rectangle: Rounded Corners 4">
                <a:extLst>
                  <a:ext uri="{FF2B5EF4-FFF2-40B4-BE49-F238E27FC236}">
                    <a16:creationId xmlns:a16="http://schemas.microsoft.com/office/drawing/2014/main" xmlns="" id="{567FB935-A675-48B9-8449-8B9F78D6EB45}"/>
                  </a:ext>
                </a:extLst>
              </p:cNvPr>
              <p:cNvSpPr/>
              <p:nvPr/>
            </p:nvSpPr>
            <p:spPr>
              <a:xfrm>
                <a:off x="10004663" y="5226140"/>
                <a:ext cx="1025034" cy="1921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F583D4F-636B-4FAC-9F90-5B1278A3BBBE}"/>
              </a:ext>
            </a:extLst>
          </p:cNvPr>
          <p:cNvGrpSpPr/>
          <p:nvPr/>
        </p:nvGrpSpPr>
        <p:grpSpPr>
          <a:xfrm>
            <a:off x="5582742" y="4651987"/>
            <a:ext cx="1406080" cy="1079460"/>
            <a:chOff x="10139298" y="4320583"/>
            <a:chExt cx="1406080" cy="107946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3E0BB479-578C-4608-B564-D125965E5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C81DAFB4-445E-4652-A4FB-029B1270BF57}"/>
                </a:ext>
              </a:extLst>
            </p:cNvPr>
            <p:cNvGrpSpPr/>
            <p:nvPr/>
          </p:nvGrpSpPr>
          <p:grpSpPr>
            <a:xfrm>
              <a:off x="10139298" y="4320583"/>
              <a:ext cx="1089581" cy="1079460"/>
              <a:chOff x="10004663" y="4338831"/>
              <a:chExt cx="1089581" cy="107946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xmlns="" id="{CC74FF21-4253-4AF5-8240-459DB0937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xmlns="" id="{2416D28F-0D1E-43F2-9FEF-25F3DFDBE6C3}"/>
                  </a:ext>
                </a:extLst>
              </p:cNvPr>
              <p:cNvSpPr/>
              <p:nvPr/>
            </p:nvSpPr>
            <p:spPr>
              <a:xfrm>
                <a:off x="10004663" y="5226139"/>
                <a:ext cx="1089581" cy="1921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21F39AAE-3ECB-4D15-8D74-56931026EB8F}"/>
              </a:ext>
            </a:extLst>
          </p:cNvPr>
          <p:cNvGrpSpPr/>
          <p:nvPr/>
        </p:nvGrpSpPr>
        <p:grpSpPr>
          <a:xfrm>
            <a:off x="2860499" y="1428552"/>
            <a:ext cx="1803790" cy="1245175"/>
            <a:chOff x="7837380" y="1263378"/>
            <a:chExt cx="1803790" cy="124517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FF06299D-FBA1-4E86-9F11-5DC40EC8C04D}"/>
                </a:ext>
              </a:extLst>
            </p:cNvPr>
            <p:cNvGrpSpPr/>
            <p:nvPr/>
          </p:nvGrpSpPr>
          <p:grpSpPr>
            <a:xfrm>
              <a:off x="7837380" y="1263378"/>
              <a:ext cx="1592721" cy="1245175"/>
              <a:chOff x="7674695" y="924181"/>
              <a:chExt cx="1592721" cy="1245175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xmlns="" id="{FA82BFAB-A65C-4411-BE93-B31DF7C60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417" y="924181"/>
                <a:ext cx="995275" cy="1130995"/>
              </a:xfrm>
              <a:prstGeom prst="rect">
                <a:avLst/>
              </a:prstGeom>
            </p:spPr>
          </p:pic>
          <p:sp>
            <p:nvSpPr>
              <p:cNvPr id="18" name="Rectangle: Rounded Corners 4">
                <a:extLst>
                  <a:ext uri="{FF2B5EF4-FFF2-40B4-BE49-F238E27FC236}">
                    <a16:creationId xmlns:a16="http://schemas.microsoft.com/office/drawing/2014/main" xmlns="" id="{6D5F6DEB-2CEF-40A0-B592-D84AE49245C7}"/>
                  </a:ext>
                </a:extLst>
              </p:cNvPr>
              <p:cNvSpPr/>
              <p:nvPr/>
            </p:nvSpPr>
            <p:spPr>
              <a:xfrm>
                <a:off x="7674695" y="1940996"/>
                <a:ext cx="1592721" cy="228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Load Balancer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27104788-2429-43A2-B65B-828072AE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4917" y="1432583"/>
              <a:ext cx="476253" cy="733430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47F59806-3D38-4E28-A1E7-B16E6C961F14}"/>
              </a:ext>
            </a:extLst>
          </p:cNvPr>
          <p:cNvGrpSpPr/>
          <p:nvPr/>
        </p:nvGrpSpPr>
        <p:grpSpPr>
          <a:xfrm>
            <a:off x="2393957" y="4751638"/>
            <a:ext cx="3297201" cy="688007"/>
            <a:chOff x="2374316" y="4774347"/>
            <a:chExt cx="3297201" cy="688007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C492A6FC-E8A6-433E-A2F1-87627AD53E4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2374316" y="5143679"/>
              <a:ext cx="329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77D3E5B2-7E35-46DE-81E0-8801B7ED9B22}"/>
                </a:ext>
              </a:extLst>
            </p:cNvPr>
            <p:cNvSpPr txBox="1"/>
            <p:nvPr/>
          </p:nvSpPr>
          <p:spPr>
            <a:xfrm>
              <a:off x="3159221" y="4774347"/>
              <a:ext cx="185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Sync information</a:t>
              </a:r>
              <a:endParaRPr lang="zh-CN" altLang="en-US" dirty="0"/>
            </a:p>
          </p:txBody>
        </p:sp>
        <p:sp>
          <p:nvSpPr>
            <p:cNvPr id="22" name="乘号 21">
              <a:extLst>
                <a:ext uri="{FF2B5EF4-FFF2-40B4-BE49-F238E27FC236}">
                  <a16:creationId xmlns:a16="http://schemas.microsoft.com/office/drawing/2014/main" xmlns="" id="{E283DC95-6F52-4C16-AB2E-5C73B481B7D2}"/>
                </a:ext>
              </a:extLst>
            </p:cNvPr>
            <p:cNvSpPr/>
            <p:nvPr/>
          </p:nvSpPr>
          <p:spPr>
            <a:xfrm>
              <a:off x="4878791" y="4825004"/>
              <a:ext cx="637350" cy="63735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7B89E25B-5D95-4623-9374-AAC49D3A0DE6}"/>
              </a:ext>
            </a:extLst>
          </p:cNvPr>
          <p:cNvGrpSpPr/>
          <p:nvPr/>
        </p:nvGrpSpPr>
        <p:grpSpPr>
          <a:xfrm>
            <a:off x="1050529" y="2559547"/>
            <a:ext cx="1809970" cy="2092440"/>
            <a:chOff x="1050529" y="2559547"/>
            <a:chExt cx="1809970" cy="2092440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99B62199-A4F5-4F22-9382-B0619948BCFB}"/>
                </a:ext>
              </a:extLst>
            </p:cNvPr>
            <p:cNvCxnSpPr>
              <a:stCxn id="7" idx="0"/>
              <a:endCxn id="18" idx="1"/>
            </p:cNvCxnSpPr>
            <p:nvPr/>
          </p:nvCxnSpPr>
          <p:spPr>
            <a:xfrm flipV="1">
              <a:off x="1477537" y="2559547"/>
              <a:ext cx="1382962" cy="2092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04514490-C496-4274-90CB-9A594666C929}"/>
                </a:ext>
              </a:extLst>
            </p:cNvPr>
            <p:cNvSpPr txBox="1"/>
            <p:nvPr/>
          </p:nvSpPr>
          <p:spPr>
            <a:xfrm rot="20210779">
              <a:off x="1050529" y="331134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Check Status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C52A5AE4-3C02-42EF-A955-69A6F35E6321}"/>
              </a:ext>
            </a:extLst>
          </p:cNvPr>
          <p:cNvGrpSpPr/>
          <p:nvPr/>
        </p:nvGrpSpPr>
        <p:grpSpPr>
          <a:xfrm>
            <a:off x="2047583" y="2673727"/>
            <a:ext cx="1368582" cy="2100620"/>
            <a:chOff x="2047583" y="2673727"/>
            <a:chExt cx="1368582" cy="2100620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6BE8D6D6-DA86-4874-8BA0-A4B08889D3AC}"/>
                </a:ext>
              </a:extLst>
            </p:cNvPr>
            <p:cNvCxnSpPr/>
            <p:nvPr/>
          </p:nvCxnSpPr>
          <p:spPr>
            <a:xfrm flipH="1">
              <a:off x="2047583" y="2673727"/>
              <a:ext cx="1335136" cy="2100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15A61D93-C7FF-421C-B67A-7C77FB59BAAE}"/>
                </a:ext>
              </a:extLst>
            </p:cNvPr>
            <p:cNvSpPr txBox="1"/>
            <p:nvPr/>
          </p:nvSpPr>
          <p:spPr>
            <a:xfrm>
              <a:off x="2755407" y="3633266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Alive</a:t>
              </a:r>
              <a:endParaRPr lang="zh-CN" altLang="en-US" dirty="0"/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18A70041-D4E5-400D-A786-9F1C6931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081" y="1566444"/>
            <a:ext cx="4204899" cy="2043307"/>
          </a:xfrm>
        </p:spPr>
        <p:txBody>
          <a:bodyPr>
            <a:normAutofit/>
          </a:bodyPr>
          <a:lstStyle/>
          <a:p>
            <a:r>
              <a:rPr lang="en-US" altLang="zh-CN" dirty="0"/>
              <a:t>Hypothesis: </a:t>
            </a:r>
          </a:p>
          <a:p>
            <a:pPr marL="0" indent="0">
              <a:buNone/>
            </a:pPr>
            <a:r>
              <a:rPr lang="en-US" altLang="zh-CN" dirty="0"/>
              <a:t>Process reliable, Internet failure model (channel crash, and partitioning)</a:t>
            </a:r>
          </a:p>
        </p:txBody>
      </p:sp>
    </p:spTree>
    <p:extLst>
      <p:ext uri="{BB962C8B-B14F-4D97-AF65-F5344CB8AC3E}">
        <p14:creationId xmlns:p14="http://schemas.microsoft.com/office/powerpoint/2010/main" val="84163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352DF4-EC84-48C6-A561-B7D6363C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Failure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C07F98-BC20-474D-8DB8-AD959C4BD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081" y="1566444"/>
            <a:ext cx="4204899" cy="2043307"/>
          </a:xfrm>
        </p:spPr>
        <p:txBody>
          <a:bodyPr>
            <a:normAutofit/>
          </a:bodyPr>
          <a:lstStyle/>
          <a:p>
            <a:r>
              <a:rPr lang="en-US" altLang="zh-CN" dirty="0"/>
              <a:t>Hypothesis: </a:t>
            </a:r>
          </a:p>
          <a:p>
            <a:pPr marL="0" indent="0">
              <a:buNone/>
            </a:pPr>
            <a:r>
              <a:rPr lang="en-US" altLang="zh-CN" dirty="0"/>
              <a:t>Process reliable, Internet failure model (channel crash, and partitioning)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0DE8CCD4-478D-4062-B201-522F18A9CE60}"/>
              </a:ext>
            </a:extLst>
          </p:cNvPr>
          <p:cNvGrpSpPr/>
          <p:nvPr/>
        </p:nvGrpSpPr>
        <p:grpSpPr>
          <a:xfrm>
            <a:off x="968236" y="4651987"/>
            <a:ext cx="1406080" cy="1079460"/>
            <a:chOff x="10139298" y="4320583"/>
            <a:chExt cx="1406080" cy="10794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FBD19BE7-5F06-41C9-BB71-A9F180CBB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19C91B31-53E0-4C9D-B92C-873A763E83C7}"/>
                </a:ext>
              </a:extLst>
            </p:cNvPr>
            <p:cNvGrpSpPr/>
            <p:nvPr/>
          </p:nvGrpSpPr>
          <p:grpSpPr>
            <a:xfrm>
              <a:off x="10139298" y="4320583"/>
              <a:ext cx="1025034" cy="1079460"/>
              <a:chOff x="10004663" y="4338831"/>
              <a:chExt cx="1025034" cy="107946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0ADC4034-5F52-4F8F-A4D3-D49FE1084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8" name="Rectangle: Rounded Corners 4">
                <a:extLst>
                  <a:ext uri="{FF2B5EF4-FFF2-40B4-BE49-F238E27FC236}">
                    <a16:creationId xmlns:a16="http://schemas.microsoft.com/office/drawing/2014/main" xmlns="" id="{567FB935-A675-48B9-8449-8B9F78D6EB45}"/>
                  </a:ext>
                </a:extLst>
              </p:cNvPr>
              <p:cNvSpPr/>
              <p:nvPr/>
            </p:nvSpPr>
            <p:spPr>
              <a:xfrm>
                <a:off x="10004663" y="5226140"/>
                <a:ext cx="1025034" cy="1921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F583D4F-636B-4FAC-9F90-5B1278A3BBBE}"/>
              </a:ext>
            </a:extLst>
          </p:cNvPr>
          <p:cNvGrpSpPr/>
          <p:nvPr/>
        </p:nvGrpSpPr>
        <p:grpSpPr>
          <a:xfrm>
            <a:off x="5582742" y="4651987"/>
            <a:ext cx="1406080" cy="1079460"/>
            <a:chOff x="10139298" y="4320583"/>
            <a:chExt cx="1406080" cy="107946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3E0BB479-578C-4608-B564-D125965E5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C81DAFB4-445E-4652-A4FB-029B1270BF57}"/>
                </a:ext>
              </a:extLst>
            </p:cNvPr>
            <p:cNvGrpSpPr/>
            <p:nvPr/>
          </p:nvGrpSpPr>
          <p:grpSpPr>
            <a:xfrm>
              <a:off x="10139298" y="4320583"/>
              <a:ext cx="1089581" cy="1079460"/>
              <a:chOff x="10004663" y="4338831"/>
              <a:chExt cx="1089581" cy="107946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xmlns="" id="{CC74FF21-4253-4AF5-8240-459DB0937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xmlns="" id="{2416D28F-0D1E-43F2-9FEF-25F3DFDBE6C3}"/>
                  </a:ext>
                </a:extLst>
              </p:cNvPr>
              <p:cNvSpPr/>
              <p:nvPr/>
            </p:nvSpPr>
            <p:spPr>
              <a:xfrm>
                <a:off x="10004663" y="5226139"/>
                <a:ext cx="1089581" cy="1921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21F39AAE-3ECB-4D15-8D74-56931026EB8F}"/>
              </a:ext>
            </a:extLst>
          </p:cNvPr>
          <p:cNvGrpSpPr/>
          <p:nvPr/>
        </p:nvGrpSpPr>
        <p:grpSpPr>
          <a:xfrm>
            <a:off x="2860499" y="1428552"/>
            <a:ext cx="1803790" cy="1245175"/>
            <a:chOff x="7837380" y="1263378"/>
            <a:chExt cx="1803790" cy="124517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FF06299D-FBA1-4E86-9F11-5DC40EC8C04D}"/>
                </a:ext>
              </a:extLst>
            </p:cNvPr>
            <p:cNvGrpSpPr/>
            <p:nvPr/>
          </p:nvGrpSpPr>
          <p:grpSpPr>
            <a:xfrm>
              <a:off x="7837380" y="1263378"/>
              <a:ext cx="1592721" cy="1245175"/>
              <a:chOff x="7674695" y="924181"/>
              <a:chExt cx="1592721" cy="1245175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xmlns="" id="{FA82BFAB-A65C-4411-BE93-B31DF7C60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417" y="924181"/>
                <a:ext cx="995275" cy="1130995"/>
              </a:xfrm>
              <a:prstGeom prst="rect">
                <a:avLst/>
              </a:prstGeom>
            </p:spPr>
          </p:pic>
          <p:sp>
            <p:nvSpPr>
              <p:cNvPr id="18" name="Rectangle: Rounded Corners 4">
                <a:extLst>
                  <a:ext uri="{FF2B5EF4-FFF2-40B4-BE49-F238E27FC236}">
                    <a16:creationId xmlns:a16="http://schemas.microsoft.com/office/drawing/2014/main" xmlns="" id="{6D5F6DEB-2CEF-40A0-B592-D84AE49245C7}"/>
                  </a:ext>
                </a:extLst>
              </p:cNvPr>
              <p:cNvSpPr/>
              <p:nvPr/>
            </p:nvSpPr>
            <p:spPr>
              <a:xfrm>
                <a:off x="7674695" y="1940996"/>
                <a:ext cx="1592721" cy="228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Load Balancer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27104788-2429-43A2-B65B-828072AE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4917" y="1432583"/>
              <a:ext cx="476253" cy="73343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7B89E25B-5D95-4623-9374-AAC49D3A0DE6}"/>
              </a:ext>
            </a:extLst>
          </p:cNvPr>
          <p:cNvGrpSpPr/>
          <p:nvPr/>
        </p:nvGrpSpPr>
        <p:grpSpPr>
          <a:xfrm>
            <a:off x="1050529" y="2559547"/>
            <a:ext cx="1809970" cy="2092440"/>
            <a:chOff x="1050529" y="2559547"/>
            <a:chExt cx="1809970" cy="2092440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99B62199-A4F5-4F22-9382-B0619948BCFB}"/>
                </a:ext>
              </a:extLst>
            </p:cNvPr>
            <p:cNvCxnSpPr>
              <a:stCxn id="7" idx="0"/>
              <a:endCxn id="18" idx="1"/>
            </p:cNvCxnSpPr>
            <p:nvPr/>
          </p:nvCxnSpPr>
          <p:spPr>
            <a:xfrm flipV="1">
              <a:off x="1477537" y="2559547"/>
              <a:ext cx="1382962" cy="2092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04514490-C496-4274-90CB-9A594666C929}"/>
                </a:ext>
              </a:extLst>
            </p:cNvPr>
            <p:cNvSpPr txBox="1"/>
            <p:nvPr/>
          </p:nvSpPr>
          <p:spPr>
            <a:xfrm rot="20210779">
              <a:off x="1050529" y="331134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Check Status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C52A5AE4-3C02-42EF-A955-69A6F35E6321}"/>
              </a:ext>
            </a:extLst>
          </p:cNvPr>
          <p:cNvGrpSpPr/>
          <p:nvPr/>
        </p:nvGrpSpPr>
        <p:grpSpPr>
          <a:xfrm>
            <a:off x="2047583" y="2673727"/>
            <a:ext cx="1368582" cy="2100620"/>
            <a:chOff x="2047583" y="2673727"/>
            <a:chExt cx="1368582" cy="2100620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6BE8D6D6-DA86-4874-8BA0-A4B08889D3AC}"/>
                </a:ext>
              </a:extLst>
            </p:cNvPr>
            <p:cNvCxnSpPr/>
            <p:nvPr/>
          </p:nvCxnSpPr>
          <p:spPr>
            <a:xfrm flipH="1">
              <a:off x="2047583" y="2673727"/>
              <a:ext cx="1335136" cy="2100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15A61D93-C7FF-421C-B67A-7C77FB59BAAE}"/>
                </a:ext>
              </a:extLst>
            </p:cNvPr>
            <p:cNvSpPr txBox="1"/>
            <p:nvPr/>
          </p:nvSpPr>
          <p:spPr>
            <a:xfrm>
              <a:off x="2755407" y="3633266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Alive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A824A937-ABB8-4E07-89BE-FA88B8156EC1}"/>
              </a:ext>
            </a:extLst>
          </p:cNvPr>
          <p:cNvGrpSpPr/>
          <p:nvPr/>
        </p:nvGrpSpPr>
        <p:grpSpPr>
          <a:xfrm>
            <a:off x="2484658" y="4764053"/>
            <a:ext cx="3142472" cy="369332"/>
            <a:chOff x="2440270" y="5204858"/>
            <a:chExt cx="3142472" cy="369332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xmlns="" id="{F83FD67D-5DF5-46BA-AD5D-49D6292A0D5E}"/>
                </a:ext>
              </a:extLst>
            </p:cNvPr>
            <p:cNvCxnSpPr/>
            <p:nvPr/>
          </p:nvCxnSpPr>
          <p:spPr>
            <a:xfrm>
              <a:off x="2440270" y="5539295"/>
              <a:ext cx="31424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8CB87B4-ABB1-43B1-A30D-67D913696BDB}"/>
                </a:ext>
              </a:extLst>
            </p:cNvPr>
            <p:cNvSpPr txBox="1"/>
            <p:nvPr/>
          </p:nvSpPr>
          <p:spPr>
            <a:xfrm>
              <a:off x="2650571" y="5204858"/>
              <a:ext cx="2930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Next time: Sync information</a:t>
              </a:r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EB4D577E-689F-4BF8-B789-38637B282BC7}"/>
              </a:ext>
            </a:extLst>
          </p:cNvPr>
          <p:cNvGrpSpPr/>
          <p:nvPr/>
        </p:nvGrpSpPr>
        <p:grpSpPr>
          <a:xfrm>
            <a:off x="2048600" y="2708487"/>
            <a:ext cx="2866096" cy="2171860"/>
            <a:chOff x="2694959" y="2776859"/>
            <a:chExt cx="2866096" cy="2171860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xmlns="" id="{472C1F42-6F43-4F1C-9442-5A0288A746E5}"/>
                </a:ext>
              </a:extLst>
            </p:cNvPr>
            <p:cNvCxnSpPr>
              <a:endCxn id="34" idx="1"/>
            </p:cNvCxnSpPr>
            <p:nvPr/>
          </p:nvCxnSpPr>
          <p:spPr>
            <a:xfrm flipH="1">
              <a:off x="2694959" y="2776859"/>
              <a:ext cx="1310450" cy="217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930ED290-B02D-44BE-A7B3-A02E2B826BA0}"/>
                </a:ext>
              </a:extLst>
            </p:cNvPr>
            <p:cNvSpPr txBox="1"/>
            <p:nvPr/>
          </p:nvSpPr>
          <p:spPr>
            <a:xfrm>
              <a:off x="3345384" y="3678123"/>
              <a:ext cx="2215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Has been shut down</a:t>
              </a:r>
              <a:endParaRPr lang="zh-CN" altLang="en-US" dirty="0"/>
            </a:p>
          </p:txBody>
        </p:sp>
      </p:grpSp>
      <p:sp>
        <p:nvSpPr>
          <p:cNvPr id="40" name="乘号 39">
            <a:extLst>
              <a:ext uri="{FF2B5EF4-FFF2-40B4-BE49-F238E27FC236}">
                <a16:creationId xmlns:a16="http://schemas.microsoft.com/office/drawing/2014/main" xmlns="" id="{AB220478-3063-4BC8-8242-41D5ED274060}"/>
              </a:ext>
            </a:extLst>
          </p:cNvPr>
          <p:cNvSpPr/>
          <p:nvPr/>
        </p:nvSpPr>
        <p:spPr>
          <a:xfrm>
            <a:off x="5447988" y="4465413"/>
            <a:ext cx="1310450" cy="16548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3A8D76-36B1-42F3-8415-1DEC606F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1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B5D611-DCC1-4991-BD1B-CEC04C6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Runtime-Architecture Overview</a:t>
            </a:r>
            <a:endParaRPr lang="zh-CN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0CDA50BD-F2A8-4D90-A8C0-B311C16A16F6}"/>
              </a:ext>
            </a:extLst>
          </p:cNvPr>
          <p:cNvSpPr/>
          <p:nvPr/>
        </p:nvSpPr>
        <p:spPr>
          <a:xfrm>
            <a:off x="247067" y="2154589"/>
            <a:ext cx="2561348" cy="287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Centered</a:t>
            </a:r>
            <a:endParaRPr lang="zh-CN" altLang="en-US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xmlns="" id="{4CED530E-5E7C-4269-A9EC-6EB80EC8A50E}"/>
              </a:ext>
            </a:extLst>
          </p:cNvPr>
          <p:cNvSpPr/>
          <p:nvPr/>
        </p:nvSpPr>
        <p:spPr>
          <a:xfrm>
            <a:off x="3128175" y="3276506"/>
            <a:ext cx="1166841" cy="49226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556E69CD-AB2A-45F2-B906-AF2D8F145086}"/>
              </a:ext>
            </a:extLst>
          </p:cNvPr>
          <p:cNvGrpSpPr/>
          <p:nvPr/>
        </p:nvGrpSpPr>
        <p:grpSpPr>
          <a:xfrm>
            <a:off x="4379653" y="4304407"/>
            <a:ext cx="1441466" cy="1218126"/>
            <a:chOff x="5931905" y="4181917"/>
            <a:chExt cx="1441466" cy="1218126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xmlns="" id="{A9444895-68F0-491C-BE74-67D410B5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6154" y="4498274"/>
              <a:ext cx="557217" cy="709618"/>
            </a:xfrm>
            <a:prstGeom prst="rect">
              <a:avLst/>
            </a:prstGeom>
          </p:spPr>
        </p:pic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B60317A7-BC34-4450-AB81-8D7B4F393EFC}"/>
                </a:ext>
              </a:extLst>
            </p:cNvPr>
            <p:cNvGrpSpPr/>
            <p:nvPr/>
          </p:nvGrpSpPr>
          <p:grpSpPr>
            <a:xfrm>
              <a:off x="5931905" y="4181917"/>
              <a:ext cx="954620" cy="1218126"/>
              <a:chOff x="6268969" y="4140155"/>
              <a:chExt cx="954620" cy="1218126"/>
            </a:xfrm>
          </p:grpSpPr>
          <p:sp>
            <p:nvSpPr>
              <p:cNvPr id="16" name="Rectangle: Rounded Corners 4">
                <a:extLst>
                  <a:ext uri="{FF2B5EF4-FFF2-40B4-BE49-F238E27FC236}">
                    <a16:creationId xmlns:a16="http://schemas.microsoft.com/office/drawing/2014/main" xmlns="" id="{65C058D9-6780-4EF8-8623-638C2D1D6732}"/>
                  </a:ext>
                </a:extLst>
              </p:cNvPr>
              <p:cNvSpPr/>
              <p:nvPr/>
            </p:nvSpPr>
            <p:spPr>
              <a:xfrm>
                <a:off x="6352648" y="5166131"/>
                <a:ext cx="841052" cy="1921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Client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xmlns="" id="{B984FA7F-D2A7-4451-975A-72E1D8359C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8969" y="4140155"/>
                <a:ext cx="954620" cy="1018262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C7C31395-A4DF-48CC-AEFA-E8456640B316}"/>
              </a:ext>
            </a:extLst>
          </p:cNvPr>
          <p:cNvGrpSpPr/>
          <p:nvPr/>
        </p:nvGrpSpPr>
        <p:grpSpPr>
          <a:xfrm>
            <a:off x="6965621" y="1332822"/>
            <a:ext cx="1803790" cy="1245175"/>
            <a:chOff x="7837380" y="1263378"/>
            <a:chExt cx="1803790" cy="124517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170AB1EF-4B70-4FDE-A359-FD36E9BA823B}"/>
                </a:ext>
              </a:extLst>
            </p:cNvPr>
            <p:cNvGrpSpPr/>
            <p:nvPr/>
          </p:nvGrpSpPr>
          <p:grpSpPr>
            <a:xfrm>
              <a:off x="7837380" y="1263378"/>
              <a:ext cx="1592721" cy="1245175"/>
              <a:chOff x="7674695" y="924181"/>
              <a:chExt cx="1592721" cy="1245175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xmlns="" id="{F2481C7B-D7A8-4AFD-A49B-A5A5F0032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417" y="924181"/>
                <a:ext cx="995275" cy="1130995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="" id="{5EA8837B-6C9C-4630-A480-324DEBD0E071}"/>
                  </a:ext>
                </a:extLst>
              </p:cNvPr>
              <p:cNvSpPr/>
              <p:nvPr/>
            </p:nvSpPr>
            <p:spPr>
              <a:xfrm>
                <a:off x="7674695" y="1940996"/>
                <a:ext cx="1592721" cy="228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Load Balancer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xmlns="" id="{BFE6AD31-8E7C-4118-A726-4F29C06DE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64917" y="1432583"/>
              <a:ext cx="476253" cy="73343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F222B089-556C-478A-B6E4-9BB70A8E4675}"/>
              </a:ext>
            </a:extLst>
          </p:cNvPr>
          <p:cNvGrpSpPr/>
          <p:nvPr/>
        </p:nvGrpSpPr>
        <p:grpSpPr>
          <a:xfrm>
            <a:off x="8344015" y="4200725"/>
            <a:ext cx="1406080" cy="1079460"/>
            <a:chOff x="10139298" y="4320583"/>
            <a:chExt cx="1406080" cy="107946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B4AF38F7-5178-4D2B-B09F-082CDD5D4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3856DBB-A58E-4D32-8782-191C07977592}"/>
                </a:ext>
              </a:extLst>
            </p:cNvPr>
            <p:cNvGrpSpPr/>
            <p:nvPr/>
          </p:nvGrpSpPr>
          <p:grpSpPr>
            <a:xfrm>
              <a:off x="10139298" y="4320583"/>
              <a:ext cx="1025034" cy="1079460"/>
              <a:chOff x="10004663" y="4338831"/>
              <a:chExt cx="1025034" cy="1079460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xmlns="" id="{F5F08D8B-076F-4BA3-B141-4E5AB40C7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xmlns="" id="{7C927C59-A304-475C-89A2-A44CD43E90E7}"/>
                  </a:ext>
                </a:extLst>
              </p:cNvPr>
              <p:cNvSpPr/>
              <p:nvPr/>
            </p:nvSpPr>
            <p:spPr>
              <a:xfrm>
                <a:off x="10004663" y="5226140"/>
                <a:ext cx="1025034" cy="1921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B91F8192-5036-47FC-BCED-CD7888556A3A}"/>
              </a:ext>
            </a:extLst>
          </p:cNvPr>
          <p:cNvGrpSpPr/>
          <p:nvPr/>
        </p:nvGrpSpPr>
        <p:grpSpPr>
          <a:xfrm>
            <a:off x="10650760" y="5710475"/>
            <a:ext cx="1406080" cy="1079460"/>
            <a:chOff x="10139298" y="4320583"/>
            <a:chExt cx="1406080" cy="1079460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xmlns="" id="{F1126F75-BD63-43CA-BD7C-1F925F3A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61A030C4-75EC-461D-93F4-AC027607270E}"/>
                </a:ext>
              </a:extLst>
            </p:cNvPr>
            <p:cNvGrpSpPr/>
            <p:nvPr/>
          </p:nvGrpSpPr>
          <p:grpSpPr>
            <a:xfrm>
              <a:off x="10139298" y="4320583"/>
              <a:ext cx="1089581" cy="1079460"/>
              <a:chOff x="10004663" y="4338831"/>
              <a:chExt cx="1089581" cy="1079460"/>
            </a:xfrm>
          </p:grpSpPr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xmlns="" id="{8A8F73DB-E83D-4AF0-8DD5-1973B28B8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39" name="Rectangle: Rounded Corners 4">
                <a:extLst>
                  <a:ext uri="{FF2B5EF4-FFF2-40B4-BE49-F238E27FC236}">
                    <a16:creationId xmlns:a16="http://schemas.microsoft.com/office/drawing/2014/main" xmlns="" id="{E5DE63FD-8903-4668-907B-C66AC965CD05}"/>
                  </a:ext>
                </a:extLst>
              </p:cNvPr>
              <p:cNvSpPr/>
              <p:nvPr/>
            </p:nvSpPr>
            <p:spPr>
              <a:xfrm>
                <a:off x="10004663" y="5226139"/>
                <a:ext cx="1089581" cy="1921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xmlns="" id="{708924E4-CB95-44FA-A57E-F2EF31210503}"/>
              </a:ext>
            </a:extLst>
          </p:cNvPr>
          <p:cNvGrpSpPr/>
          <p:nvPr/>
        </p:nvGrpSpPr>
        <p:grpSpPr>
          <a:xfrm>
            <a:off x="7551300" y="2577997"/>
            <a:ext cx="1830950" cy="1622728"/>
            <a:chOff x="7551300" y="2577997"/>
            <a:chExt cx="1830950" cy="162272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1A01D2A0-60F4-4ECE-8CB1-575D65871C53}"/>
                </a:ext>
              </a:extLst>
            </p:cNvPr>
            <p:cNvSpPr txBox="1"/>
            <p:nvPr/>
          </p:nvSpPr>
          <p:spPr>
            <a:xfrm>
              <a:off x="7551300" y="312276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Object-Oriented</a:t>
              </a:r>
              <a:endParaRPr lang="zh-CN" altLang="en-US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xmlns="" id="{7FC2BA1E-3134-46E4-B914-7A19EA680F80}"/>
                </a:ext>
              </a:extLst>
            </p:cNvPr>
            <p:cNvCxnSpPr>
              <a:stCxn id="5" idx="2"/>
              <a:endCxn id="19" idx="0"/>
            </p:cNvCxnSpPr>
            <p:nvPr/>
          </p:nvCxnSpPr>
          <p:spPr>
            <a:xfrm>
              <a:off x="7761982" y="2577997"/>
              <a:ext cx="1091334" cy="16227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D14380A5-04F8-411B-A87E-775AAF0F6474}"/>
              </a:ext>
            </a:extLst>
          </p:cNvPr>
          <p:cNvGrpSpPr/>
          <p:nvPr/>
        </p:nvGrpSpPr>
        <p:grpSpPr>
          <a:xfrm>
            <a:off x="9511968" y="5032424"/>
            <a:ext cx="1468672" cy="1169743"/>
            <a:chOff x="9511968" y="5032424"/>
            <a:chExt cx="1468672" cy="1169743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xmlns="" id="{A6C6EE77-CA20-43AC-A3DC-FFAF06F868FE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9550911" y="5032424"/>
              <a:ext cx="1188624" cy="11697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xmlns="" id="{94814716-C2D8-4C9C-8C30-5ACEA89E818D}"/>
                </a:ext>
              </a:extLst>
            </p:cNvPr>
            <p:cNvSpPr txBox="1"/>
            <p:nvPr/>
          </p:nvSpPr>
          <p:spPr>
            <a:xfrm>
              <a:off x="9511968" y="5513686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Object-Oriented</a:t>
              </a:r>
              <a:endParaRPr lang="zh-CN" altLang="en-US" sz="1400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xmlns="" id="{3F037C4E-B6D2-45D8-A693-BA4DFE7B2CB9}"/>
              </a:ext>
            </a:extLst>
          </p:cNvPr>
          <p:cNvGrpSpPr/>
          <p:nvPr/>
        </p:nvGrpSpPr>
        <p:grpSpPr>
          <a:xfrm>
            <a:off x="5116152" y="2577997"/>
            <a:ext cx="1890143" cy="1718804"/>
            <a:chOff x="5116152" y="2577997"/>
            <a:chExt cx="1890143" cy="1718804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xmlns="" id="{F8D21B5C-0B30-4F3C-A8D6-5ADDEB739079}"/>
                </a:ext>
              </a:extLst>
            </p:cNvPr>
            <p:cNvCxnSpPr/>
            <p:nvPr/>
          </p:nvCxnSpPr>
          <p:spPr>
            <a:xfrm flipV="1">
              <a:off x="5116152" y="2577997"/>
              <a:ext cx="1890143" cy="17188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FA77F146-7C4D-4FF3-944B-2D635AA70EC3}"/>
                </a:ext>
              </a:extLst>
            </p:cNvPr>
            <p:cNvSpPr txBox="1"/>
            <p:nvPr/>
          </p:nvSpPr>
          <p:spPr>
            <a:xfrm>
              <a:off x="5263902" y="3204695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Client-Server</a:t>
              </a:r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643A0CA-0832-42B1-B0EA-E420E84B493A}"/>
              </a:ext>
            </a:extLst>
          </p:cNvPr>
          <p:cNvGrpSpPr/>
          <p:nvPr/>
        </p:nvGrpSpPr>
        <p:grpSpPr>
          <a:xfrm>
            <a:off x="5821119" y="4459713"/>
            <a:ext cx="2611671" cy="515860"/>
            <a:chOff x="5821119" y="4459713"/>
            <a:chExt cx="2611671" cy="515860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74E43E88-974A-423A-BE82-2910F0386BB1}"/>
                </a:ext>
              </a:extLst>
            </p:cNvPr>
            <p:cNvSpPr txBox="1"/>
            <p:nvPr/>
          </p:nvSpPr>
          <p:spPr>
            <a:xfrm rot="21157097">
              <a:off x="6358269" y="4459713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Client-Server</a:t>
              </a:r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xmlns="" id="{7700EA49-68E1-4110-A27E-69FED16BBB65}"/>
                </a:ext>
              </a:extLst>
            </p:cNvPr>
            <p:cNvCxnSpPr>
              <a:stCxn id="28" idx="3"/>
              <a:endCxn id="19" idx="1"/>
            </p:cNvCxnSpPr>
            <p:nvPr/>
          </p:nvCxnSpPr>
          <p:spPr>
            <a:xfrm flipV="1">
              <a:off x="5821119" y="4692417"/>
              <a:ext cx="2611671" cy="2831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2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6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6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5340F-E3A6-4B11-B35C-277F05A4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17424C-1240-4290-BD39-44C937F7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5605"/>
          </a:xfrm>
        </p:spPr>
        <p:txBody>
          <a:bodyPr/>
          <a:lstStyle/>
          <a:p>
            <a:r>
              <a:rPr lang="en-US" altLang="zh-CN" dirty="0"/>
              <a:t>Flat Simple Naming stored on </a:t>
            </a:r>
            <a:r>
              <a:rPr lang="en-US" altLang="zh-CN" dirty="0" err="1"/>
              <a:t>LoadBalancer</a:t>
            </a:r>
            <a:r>
              <a:rPr lang="en-US" altLang="zh-CN" dirty="0"/>
              <a:t> with a </a:t>
            </a:r>
            <a:r>
              <a:rPr lang="en-US" altLang="zh-CN" dirty="0" err="1"/>
              <a:t>hashmap</a:t>
            </a:r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EE79EEEA-B687-46ED-A4A3-2DF06A6626AF}"/>
              </a:ext>
            </a:extLst>
          </p:cNvPr>
          <p:cNvGrpSpPr/>
          <p:nvPr/>
        </p:nvGrpSpPr>
        <p:grpSpPr>
          <a:xfrm>
            <a:off x="3630088" y="2893637"/>
            <a:ext cx="929827" cy="1079460"/>
            <a:chOff x="10004663" y="4338831"/>
            <a:chExt cx="929827" cy="107946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892A760B-69B9-4E41-AFF7-24D4E1F07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3438" y="4338831"/>
              <a:ext cx="841052" cy="983384"/>
            </a:xfrm>
            <a:prstGeom prst="rect">
              <a:avLst/>
            </a:prstGeom>
          </p:spPr>
        </p:pic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xmlns="" id="{640F0575-7B43-417D-ABA1-44EC16921819}"/>
                </a:ext>
              </a:extLst>
            </p:cNvPr>
            <p:cNvSpPr/>
            <p:nvPr/>
          </p:nvSpPr>
          <p:spPr>
            <a:xfrm>
              <a:off x="10004663" y="5209380"/>
              <a:ext cx="929827" cy="2089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Replica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C77E2508-3A4F-471D-A662-2C0BA8E9F975}"/>
              </a:ext>
            </a:extLst>
          </p:cNvPr>
          <p:cNvGrpSpPr/>
          <p:nvPr/>
        </p:nvGrpSpPr>
        <p:grpSpPr>
          <a:xfrm>
            <a:off x="6522346" y="2762741"/>
            <a:ext cx="1592721" cy="1245175"/>
            <a:chOff x="7674695" y="924181"/>
            <a:chExt cx="1592721" cy="124517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FEA804A7-8631-4125-B7A0-5531336B0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3417" y="924181"/>
              <a:ext cx="995275" cy="1130995"/>
            </a:xfrm>
            <a:prstGeom prst="rect">
              <a:avLst/>
            </a:prstGeom>
          </p:spPr>
        </p:pic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xmlns="" id="{22C147D2-3F6A-4D29-9095-99A632DF8EE9}"/>
                </a:ext>
              </a:extLst>
            </p:cNvPr>
            <p:cNvSpPr/>
            <p:nvPr/>
          </p:nvSpPr>
          <p:spPr>
            <a:xfrm>
              <a:off x="7674695" y="1940996"/>
              <a:ext cx="1592721" cy="2283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Load Balancer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8B059CA2-E73A-444B-975A-6196B4A316D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559915" y="3385329"/>
            <a:ext cx="1856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5E558D8-119E-4702-ACE5-31211B38A5BC}"/>
              </a:ext>
            </a:extLst>
          </p:cNvPr>
          <p:cNvSpPr txBox="1"/>
          <p:nvPr/>
        </p:nvSpPr>
        <p:spPr>
          <a:xfrm>
            <a:off x="4941826" y="301599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ID(Rep_0)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BEA814E4-B3A9-48DA-9CFC-E2DF64B3BD29}"/>
              </a:ext>
            </a:extLst>
          </p:cNvPr>
          <p:cNvGrpSpPr/>
          <p:nvPr/>
        </p:nvGrpSpPr>
        <p:grpSpPr>
          <a:xfrm>
            <a:off x="4559915" y="3685649"/>
            <a:ext cx="1804858" cy="462630"/>
            <a:chOff x="4559915" y="3685649"/>
            <a:chExt cx="1804858" cy="462630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695DF6D0-EC1F-4AC3-83D1-C969D570B23C}"/>
                </a:ext>
              </a:extLst>
            </p:cNvPr>
            <p:cNvCxnSpPr/>
            <p:nvPr/>
          </p:nvCxnSpPr>
          <p:spPr>
            <a:xfrm flipH="1">
              <a:off x="4559915" y="3685649"/>
              <a:ext cx="1804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BD252E12-5344-4B51-921F-BACDAC525C92}"/>
                </a:ext>
              </a:extLst>
            </p:cNvPr>
            <p:cNvSpPr txBox="1"/>
            <p:nvPr/>
          </p:nvSpPr>
          <p:spPr>
            <a:xfrm>
              <a:off x="4947259" y="3778947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&lt;IP, port&gt;</a:t>
              </a:r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AC3DB0E4-19B4-47BE-B2D6-5B69426385CF}"/>
              </a:ext>
            </a:extLst>
          </p:cNvPr>
          <p:cNvGrpSpPr/>
          <p:nvPr/>
        </p:nvGrpSpPr>
        <p:grpSpPr>
          <a:xfrm>
            <a:off x="3623063" y="5079049"/>
            <a:ext cx="1032651" cy="1281394"/>
            <a:chOff x="3409890" y="5527834"/>
            <a:chExt cx="1032651" cy="1281394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xmlns="" id="{686DABC3-303D-41B3-B95E-681984F54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2403" y="5527834"/>
              <a:ext cx="647626" cy="829417"/>
            </a:xfrm>
            <a:prstGeom prst="rect">
              <a:avLst/>
            </a:prstGeom>
          </p:spPr>
        </p:pic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xmlns="" id="{F5639175-7BEE-4E86-BC93-0A03CB6FEAF2}"/>
                </a:ext>
              </a:extLst>
            </p:cNvPr>
            <p:cNvSpPr/>
            <p:nvPr/>
          </p:nvSpPr>
          <p:spPr>
            <a:xfrm>
              <a:off x="3409890" y="6263176"/>
              <a:ext cx="1032651" cy="5460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RMI Registry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A59A8DB-1CA3-4780-97F7-F21A3BC26B2B}"/>
              </a:ext>
            </a:extLst>
          </p:cNvPr>
          <p:cNvGrpSpPr/>
          <p:nvPr/>
        </p:nvGrpSpPr>
        <p:grpSpPr>
          <a:xfrm>
            <a:off x="4319558" y="4007916"/>
            <a:ext cx="982961" cy="1001650"/>
            <a:chOff x="4319558" y="4007916"/>
            <a:chExt cx="982961" cy="1001650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xmlns="" id="{373F6EB9-8E8D-42FA-B0B4-074A32932A9E}"/>
                </a:ext>
              </a:extLst>
            </p:cNvPr>
            <p:cNvCxnSpPr/>
            <p:nvPr/>
          </p:nvCxnSpPr>
          <p:spPr>
            <a:xfrm>
              <a:off x="4319558" y="4007916"/>
              <a:ext cx="0" cy="100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57279DD3-2427-429D-B8CF-291375491163}"/>
                </a:ext>
              </a:extLst>
            </p:cNvPr>
            <p:cNvSpPr txBox="1"/>
            <p:nvPr/>
          </p:nvSpPr>
          <p:spPr>
            <a:xfrm>
              <a:off x="4319558" y="4422270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Request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9CDC2155-A327-4816-891B-CB11273357D8}"/>
              </a:ext>
            </a:extLst>
          </p:cNvPr>
          <p:cNvGrpSpPr/>
          <p:nvPr/>
        </p:nvGrpSpPr>
        <p:grpSpPr>
          <a:xfrm>
            <a:off x="2975281" y="4007916"/>
            <a:ext cx="912321" cy="1001650"/>
            <a:chOff x="2975281" y="4007916"/>
            <a:chExt cx="912321" cy="1001650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210A8645-EA1B-438A-B0AB-3AC3A6BA8FF0}"/>
                </a:ext>
              </a:extLst>
            </p:cNvPr>
            <p:cNvCxnSpPr/>
            <p:nvPr/>
          </p:nvCxnSpPr>
          <p:spPr>
            <a:xfrm flipV="1">
              <a:off x="3887602" y="4007916"/>
              <a:ext cx="0" cy="100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6A66E86C-8850-47B3-8EC2-C6818EED3F87}"/>
                </a:ext>
              </a:extLst>
            </p:cNvPr>
            <p:cNvSpPr txBox="1"/>
            <p:nvPr/>
          </p:nvSpPr>
          <p:spPr>
            <a:xfrm>
              <a:off x="2975281" y="4422270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Object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898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9616AF-4165-40D0-B22A-798B169A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39" y="166760"/>
            <a:ext cx="10515600" cy="1325563"/>
          </a:xfrm>
        </p:spPr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E9AF04E-F108-4A1F-AFD4-E5E6A8099F04}"/>
              </a:ext>
            </a:extLst>
          </p:cNvPr>
          <p:cNvSpPr/>
          <p:nvPr/>
        </p:nvSpPr>
        <p:spPr>
          <a:xfrm>
            <a:off x="5002086" y="1690688"/>
            <a:ext cx="1228550" cy="624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Load</a:t>
            </a:r>
          </a:p>
          <a:p>
            <a:pPr algn="ctr"/>
            <a:r>
              <a:rPr lang="en-US" altLang="zh-CN" dirty="0">
                <a:solidFill>
                  <a:srgbClr val="FFFF00"/>
                </a:solidFill>
              </a:rPr>
              <a:t>Balancer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xmlns="" id="{13BF8F21-F234-43EC-A590-3C2977A17624}"/>
              </a:ext>
            </a:extLst>
          </p:cNvPr>
          <p:cNvSpPr/>
          <p:nvPr/>
        </p:nvSpPr>
        <p:spPr>
          <a:xfrm>
            <a:off x="8678385" y="2468319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xmlns="" id="{9400817A-4A16-42E2-8A21-29BA4D233DCC}"/>
              </a:ext>
            </a:extLst>
          </p:cNvPr>
          <p:cNvSpPr/>
          <p:nvPr/>
        </p:nvSpPr>
        <p:spPr>
          <a:xfrm>
            <a:off x="8678385" y="3840854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CDE3A6C9-71F4-415F-A3ED-0A4823D964FA}"/>
              </a:ext>
            </a:extLst>
          </p:cNvPr>
          <p:cNvSpPr/>
          <p:nvPr/>
        </p:nvSpPr>
        <p:spPr>
          <a:xfrm>
            <a:off x="8678385" y="5213389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16AC8CD-4CDB-4385-B9F9-03A6BE8F02CD}"/>
              </a:ext>
            </a:extLst>
          </p:cNvPr>
          <p:cNvSpPr txBox="1"/>
          <p:nvPr/>
        </p:nvSpPr>
        <p:spPr>
          <a:xfrm>
            <a:off x="4470855" y="1222174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LB’s IP is known to all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5C1FCE4E-8F38-491D-86CA-AE856349AE6E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6230636" y="2002780"/>
            <a:ext cx="2819397" cy="83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97747368-8D5C-41A5-BB89-F1185001CEB8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 flipV="1">
            <a:off x="6230636" y="2002780"/>
            <a:ext cx="2819397" cy="221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37CB763D-02E8-4332-A089-A2C9691FD5F5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 flipV="1">
            <a:off x="6230636" y="2002780"/>
            <a:ext cx="2819397" cy="358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8EF016-CDEB-447F-9BE3-3990C5FC9D2E}"/>
              </a:ext>
            </a:extLst>
          </p:cNvPr>
          <p:cNvSpPr txBox="1"/>
          <p:nvPr/>
        </p:nvSpPr>
        <p:spPr>
          <a:xfrm rot="963065">
            <a:off x="7393502" y="217906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replica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4BC90C0F-341A-446D-B967-94B645B0D88A}"/>
              </a:ext>
            </a:extLst>
          </p:cNvPr>
          <p:cNvSpPr txBox="1"/>
          <p:nvPr/>
        </p:nvSpPr>
        <p:spPr>
          <a:xfrm rot="2370359">
            <a:off x="7238543" y="290467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replica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149DBD60-9A6B-43FC-BF08-0DD5910A0A48}"/>
              </a:ext>
            </a:extLst>
          </p:cNvPr>
          <p:cNvSpPr txBox="1"/>
          <p:nvPr/>
        </p:nvSpPr>
        <p:spPr>
          <a:xfrm rot="3030613">
            <a:off x="6966110" y="333804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replica</a:t>
            </a:r>
            <a:endParaRPr lang="zh-CN" altLang="en-US" dirty="0"/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xmlns="" id="{72E6B159-0A98-4D9C-9A8D-694DA150B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11740"/>
              </p:ext>
            </p:extLst>
          </p:nvPr>
        </p:nvGraphicFramePr>
        <p:xfrm>
          <a:off x="3763321" y="517208"/>
          <a:ext cx="36054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22">
                  <a:extLst>
                    <a:ext uri="{9D8B030D-6E8A-4147-A177-3AD203B41FA5}">
                      <a16:colId xmlns:a16="http://schemas.microsoft.com/office/drawing/2014/main" xmlns="" val="3014211366"/>
                    </a:ext>
                  </a:extLst>
                </a:gridCol>
                <a:gridCol w="1015376">
                  <a:extLst>
                    <a:ext uri="{9D8B030D-6E8A-4147-A177-3AD203B41FA5}">
                      <a16:colId xmlns:a16="http://schemas.microsoft.com/office/drawing/2014/main" xmlns="" val="1610830613"/>
                    </a:ext>
                  </a:extLst>
                </a:gridCol>
                <a:gridCol w="1604408">
                  <a:extLst>
                    <a:ext uri="{9D8B030D-6E8A-4147-A177-3AD203B41FA5}">
                      <a16:colId xmlns:a16="http://schemas.microsoft.com/office/drawing/2014/main" xmlns="" val="244548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replica1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IP1:port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633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replica2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IP2:Port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980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replica3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IP3:port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314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9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/>
      <p:bldP spid="12" grpId="1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4D8A3EB0-8052-4E1A-8020-C9F7822C5C75}"/>
              </a:ext>
            </a:extLst>
          </p:cNvPr>
          <p:cNvGrpSpPr/>
          <p:nvPr/>
        </p:nvGrpSpPr>
        <p:grpSpPr>
          <a:xfrm>
            <a:off x="8504481" y="1954200"/>
            <a:ext cx="1969045" cy="4396112"/>
            <a:chOff x="8504481" y="1954200"/>
            <a:chExt cx="1969045" cy="4396112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B3D9126A-1035-4828-A29C-964515E5CE2A}"/>
                </a:ext>
              </a:extLst>
            </p:cNvPr>
            <p:cNvSpPr/>
            <p:nvPr/>
          </p:nvSpPr>
          <p:spPr>
            <a:xfrm>
              <a:off x="8504481" y="1954200"/>
              <a:ext cx="1969045" cy="43961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0F8CE7C6-4D92-4F58-9F4A-0039A6CE452E}"/>
                </a:ext>
              </a:extLst>
            </p:cNvPr>
            <p:cNvSpPr txBox="1"/>
            <p:nvPr/>
          </p:nvSpPr>
          <p:spPr>
            <a:xfrm>
              <a:off x="9125168" y="1970438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Sync</a:t>
              </a:r>
              <a:endParaRPr lang="zh-CN" alt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9616AF-4165-40D0-B22A-798B169A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39" y="166760"/>
            <a:ext cx="10515600" cy="1325563"/>
          </a:xfrm>
        </p:spPr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F0DF40D4-E105-4704-9286-6C40DDF2B84D}"/>
              </a:ext>
            </a:extLst>
          </p:cNvPr>
          <p:cNvSpPr/>
          <p:nvPr/>
        </p:nvSpPr>
        <p:spPr>
          <a:xfrm>
            <a:off x="1318306" y="3214424"/>
            <a:ext cx="1228550" cy="5329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6DB5ADBF-CB8C-45A4-859A-6D665AC1A1C8}"/>
              </a:ext>
            </a:extLst>
          </p:cNvPr>
          <p:cNvSpPr/>
          <p:nvPr/>
        </p:nvSpPr>
        <p:spPr>
          <a:xfrm>
            <a:off x="1318306" y="4371541"/>
            <a:ext cx="1228550" cy="5329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E9AF04E-F108-4A1F-AFD4-E5E6A8099F04}"/>
              </a:ext>
            </a:extLst>
          </p:cNvPr>
          <p:cNvSpPr/>
          <p:nvPr/>
        </p:nvSpPr>
        <p:spPr>
          <a:xfrm>
            <a:off x="5002086" y="1690688"/>
            <a:ext cx="1228550" cy="624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Load</a:t>
            </a:r>
          </a:p>
          <a:p>
            <a:pPr algn="ctr"/>
            <a:r>
              <a:rPr lang="en-US" altLang="zh-CN" dirty="0">
                <a:solidFill>
                  <a:srgbClr val="FFFF00"/>
                </a:solidFill>
              </a:rPr>
              <a:t>Balancer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xmlns="" id="{13BF8F21-F234-43EC-A590-3C2977A17624}"/>
              </a:ext>
            </a:extLst>
          </p:cNvPr>
          <p:cNvSpPr/>
          <p:nvPr/>
        </p:nvSpPr>
        <p:spPr>
          <a:xfrm>
            <a:off x="8678385" y="2468319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xmlns="" id="{9400817A-4A16-42E2-8A21-29BA4D233DCC}"/>
              </a:ext>
            </a:extLst>
          </p:cNvPr>
          <p:cNvSpPr/>
          <p:nvPr/>
        </p:nvSpPr>
        <p:spPr>
          <a:xfrm>
            <a:off x="8678385" y="3840854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CDE3A6C9-71F4-415F-A3ED-0A4823D964FA}"/>
              </a:ext>
            </a:extLst>
          </p:cNvPr>
          <p:cNvSpPr/>
          <p:nvPr/>
        </p:nvSpPr>
        <p:spPr>
          <a:xfrm>
            <a:off x="8678385" y="5213389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xmlns="" id="{72E6B159-0A98-4D9C-9A8D-694DA150B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06455"/>
              </p:ext>
            </p:extLst>
          </p:nvPr>
        </p:nvGraphicFramePr>
        <p:xfrm>
          <a:off x="4067270" y="478986"/>
          <a:ext cx="32188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xmlns="" val="3014211366"/>
                    </a:ext>
                  </a:extLst>
                </a:gridCol>
                <a:gridCol w="608539">
                  <a:extLst>
                    <a:ext uri="{9D8B030D-6E8A-4147-A177-3AD203B41FA5}">
                      <a16:colId xmlns:a16="http://schemas.microsoft.com/office/drawing/2014/main" xmlns="" val="1610830613"/>
                    </a:ext>
                  </a:extLst>
                </a:gridCol>
                <a:gridCol w="1598797">
                  <a:extLst>
                    <a:ext uri="{9D8B030D-6E8A-4147-A177-3AD203B41FA5}">
                      <a16:colId xmlns:a16="http://schemas.microsoft.com/office/drawing/2014/main" xmlns="" val="244548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replica1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IP1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633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replica2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980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replica3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314324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3731503B-46AD-4CB5-B81D-0FC06E7BFD82}"/>
              </a:ext>
            </a:extLst>
          </p:cNvPr>
          <p:cNvCxnSpPr>
            <a:stCxn id="4" idx="6"/>
            <a:endCxn id="8" idx="1"/>
          </p:cNvCxnSpPr>
          <p:nvPr/>
        </p:nvCxnSpPr>
        <p:spPr>
          <a:xfrm flipV="1">
            <a:off x="2546856" y="2002780"/>
            <a:ext cx="2455230" cy="147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C8CAD84-FBCD-4F12-9AF4-40281A0D0B41}"/>
              </a:ext>
            </a:extLst>
          </p:cNvPr>
          <p:cNvSpPr txBox="1"/>
          <p:nvPr/>
        </p:nvSpPr>
        <p:spPr>
          <a:xfrm rot="19715431">
            <a:off x="2765640" y="239964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Apply for replica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E7B62465-6771-4334-B7D1-E8C3C26E73AF}"/>
              </a:ext>
            </a:extLst>
          </p:cNvPr>
          <p:cNvCxnSpPr>
            <a:cxnSpLocks/>
          </p:cNvCxnSpPr>
          <p:nvPr/>
        </p:nvCxnSpPr>
        <p:spPr>
          <a:xfrm flipH="1">
            <a:off x="2546856" y="2099007"/>
            <a:ext cx="2455230" cy="147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1C08438C-138B-4C0D-95EA-12FF04087FE5}"/>
              </a:ext>
            </a:extLst>
          </p:cNvPr>
          <p:cNvSpPr txBox="1"/>
          <p:nvPr/>
        </p:nvSpPr>
        <p:spPr>
          <a:xfrm rot="19715431">
            <a:off x="3199099" y="279685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Replica1’s IP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D8DF4CDD-B02E-4255-8712-2998049FC202}"/>
              </a:ext>
            </a:extLst>
          </p:cNvPr>
          <p:cNvCxnSpPr>
            <a:stCxn id="4" idx="6"/>
            <a:endCxn id="9" idx="1"/>
          </p:cNvCxnSpPr>
          <p:nvPr/>
        </p:nvCxnSpPr>
        <p:spPr>
          <a:xfrm flipV="1">
            <a:off x="2546856" y="2841372"/>
            <a:ext cx="6503177" cy="63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E7B47ECA-BDA6-41CF-9766-0D07C3631A77}"/>
              </a:ext>
            </a:extLst>
          </p:cNvPr>
          <p:cNvSpPr txBox="1"/>
          <p:nvPr/>
        </p:nvSpPr>
        <p:spPr>
          <a:xfrm rot="21252641">
            <a:off x="5080337" y="2817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Read/Write/Delete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BAF9CDE1-3484-42B5-930A-9D9294C8F4A3}"/>
              </a:ext>
            </a:extLst>
          </p:cNvPr>
          <p:cNvCxnSpPr/>
          <p:nvPr/>
        </p:nvCxnSpPr>
        <p:spPr>
          <a:xfrm flipH="1">
            <a:off x="2546856" y="2981524"/>
            <a:ext cx="6361532" cy="63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D2E6D837-0AA1-4AF7-AF2F-F4FA1738731D}"/>
              </a:ext>
            </a:extLst>
          </p:cNvPr>
          <p:cNvSpPr txBox="1"/>
          <p:nvPr/>
        </p:nvSpPr>
        <p:spPr>
          <a:xfrm rot="21194966">
            <a:off x="5502431" y="322905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31A75D55-9875-479B-8208-E057C88FE98A}"/>
              </a:ext>
            </a:extLst>
          </p:cNvPr>
          <p:cNvGrpSpPr/>
          <p:nvPr/>
        </p:nvGrpSpPr>
        <p:grpSpPr>
          <a:xfrm>
            <a:off x="2579258" y="2002780"/>
            <a:ext cx="2422828" cy="2625679"/>
            <a:chOff x="2579258" y="3054121"/>
            <a:chExt cx="2455230" cy="157433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FE9261F0-46A2-485B-B7AD-07AA23AAEF0E}"/>
                </a:ext>
              </a:extLst>
            </p:cNvPr>
            <p:cNvCxnSpPr/>
            <p:nvPr/>
          </p:nvCxnSpPr>
          <p:spPr>
            <a:xfrm flipV="1">
              <a:off x="2579258" y="3054121"/>
              <a:ext cx="2455230" cy="147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E6F31011-3277-4626-882D-C35768A507E0}"/>
                </a:ext>
              </a:extLst>
            </p:cNvPr>
            <p:cNvSpPr txBox="1"/>
            <p:nvPr/>
          </p:nvSpPr>
          <p:spPr>
            <a:xfrm rot="18842785">
              <a:off x="3197470" y="3507040"/>
              <a:ext cx="1072903" cy="624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Apply for replica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xmlns="" id="{96A907AF-0A1A-44D7-B4ED-4246AAAE5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9258" y="3150348"/>
              <a:ext cx="2455230" cy="147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F7D2FD16-EF41-4E05-BDEE-3EF483D42EA9}"/>
                </a:ext>
              </a:extLst>
            </p:cNvPr>
            <p:cNvSpPr txBox="1"/>
            <p:nvPr/>
          </p:nvSpPr>
          <p:spPr>
            <a:xfrm rot="18697309">
              <a:off x="3513018" y="3845729"/>
              <a:ext cx="843120" cy="374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Replica2’s IP</a:t>
              </a:r>
              <a:endParaRPr lang="zh-CN" altLang="en-US" dirty="0"/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139B5318-40EB-4971-A1BA-1177588A9C13}"/>
              </a:ext>
            </a:extLst>
          </p:cNvPr>
          <p:cNvCxnSpPr>
            <a:cxnSpLocks/>
          </p:cNvCxnSpPr>
          <p:nvPr/>
        </p:nvCxnSpPr>
        <p:spPr>
          <a:xfrm flipV="1">
            <a:off x="2579258" y="4101116"/>
            <a:ext cx="6503178" cy="39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4A81C6E7-28E0-487E-BB8D-DE186E2BAED7}"/>
              </a:ext>
            </a:extLst>
          </p:cNvPr>
          <p:cNvSpPr txBox="1"/>
          <p:nvPr/>
        </p:nvSpPr>
        <p:spPr>
          <a:xfrm rot="21322709">
            <a:off x="5046064" y="39512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Read/Write/Delete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BF693405-09A5-4FB3-A9D3-3DECF116FD02}"/>
              </a:ext>
            </a:extLst>
          </p:cNvPr>
          <p:cNvGrpSpPr/>
          <p:nvPr/>
        </p:nvGrpSpPr>
        <p:grpSpPr>
          <a:xfrm>
            <a:off x="2579259" y="4213907"/>
            <a:ext cx="6470774" cy="533180"/>
            <a:chOff x="2579259" y="4213907"/>
            <a:chExt cx="6470774" cy="533180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xmlns="" id="{D01B86C1-B21C-4A6D-892D-14D5AA6D5EA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579259" y="4213907"/>
              <a:ext cx="6470774" cy="419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81AB51E0-19FE-456E-8BCB-25CA2EB73D4D}"/>
                </a:ext>
              </a:extLst>
            </p:cNvPr>
            <p:cNvSpPr txBox="1"/>
            <p:nvPr/>
          </p:nvSpPr>
          <p:spPr>
            <a:xfrm rot="21402591">
              <a:off x="5439554" y="4377755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Result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64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/>
      <p:bldP spid="6" grpId="1"/>
      <p:bldP spid="23" grpId="0"/>
      <p:bldP spid="23" grpId="1"/>
      <p:bldP spid="25" grpId="0"/>
      <p:bldP spid="28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EA15B-3F62-4641-9854-E959E698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Communication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5CFE5C-ECEC-46E3-A473-BAF523A3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988" y="1537986"/>
            <a:ext cx="4964220" cy="2377834"/>
          </a:xfrm>
        </p:spPr>
        <p:txBody>
          <a:bodyPr/>
          <a:lstStyle/>
          <a:p>
            <a:r>
              <a:rPr lang="en-US" altLang="zh-CN" dirty="0"/>
              <a:t>WHY?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Because is easier to communicate between OS and Languages with sockets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39A05AE9-1C7F-4C17-9A5A-6CC9A219B52D}"/>
              </a:ext>
            </a:extLst>
          </p:cNvPr>
          <p:cNvGrpSpPr/>
          <p:nvPr/>
        </p:nvGrpSpPr>
        <p:grpSpPr>
          <a:xfrm>
            <a:off x="670792" y="3832695"/>
            <a:ext cx="1441466" cy="1218126"/>
            <a:chOff x="5931905" y="4181917"/>
            <a:chExt cx="1441466" cy="121812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AB46E39E-134C-497F-884B-8F5A1EBD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6154" y="4498274"/>
              <a:ext cx="557217" cy="709618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6974C38F-91CA-4EF0-8491-9C5F200A6E1D}"/>
                </a:ext>
              </a:extLst>
            </p:cNvPr>
            <p:cNvGrpSpPr/>
            <p:nvPr/>
          </p:nvGrpSpPr>
          <p:grpSpPr>
            <a:xfrm>
              <a:off x="5931905" y="4181917"/>
              <a:ext cx="954620" cy="1218126"/>
              <a:chOff x="6268969" y="4140155"/>
              <a:chExt cx="954620" cy="1218126"/>
            </a:xfrm>
          </p:grpSpPr>
          <p:sp>
            <p:nvSpPr>
              <p:cNvPr id="7" name="Rectangle: Rounded Corners 4">
                <a:extLst>
                  <a:ext uri="{FF2B5EF4-FFF2-40B4-BE49-F238E27FC236}">
                    <a16:creationId xmlns:a16="http://schemas.microsoft.com/office/drawing/2014/main" xmlns="" id="{AA1E06E7-AB02-453C-B5EE-CEAEA0BE07BC}"/>
                  </a:ext>
                </a:extLst>
              </p:cNvPr>
              <p:cNvSpPr/>
              <p:nvPr/>
            </p:nvSpPr>
            <p:spPr>
              <a:xfrm>
                <a:off x="6352648" y="5166131"/>
                <a:ext cx="841052" cy="1921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Client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3648FCA8-FE75-470B-BF7F-E7FCFE55C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8969" y="4140155"/>
                <a:ext cx="954620" cy="1018262"/>
              </a:xfrm>
              <a:prstGeom prst="rect">
                <a:avLst/>
              </a:prstGeom>
            </p:spPr>
          </p:pic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F71A0AA-2DBA-45E5-9CE0-574B7061E33C}"/>
              </a:ext>
            </a:extLst>
          </p:cNvPr>
          <p:cNvGrpSpPr/>
          <p:nvPr/>
        </p:nvGrpSpPr>
        <p:grpSpPr>
          <a:xfrm>
            <a:off x="4158959" y="4539545"/>
            <a:ext cx="1406080" cy="1079460"/>
            <a:chOff x="10139298" y="4320583"/>
            <a:chExt cx="1406080" cy="107946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DB7A8ADE-0484-4C49-AC20-BD1BB9986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98D7EC51-0D44-43DA-B79C-060D644B49F7}"/>
                </a:ext>
              </a:extLst>
            </p:cNvPr>
            <p:cNvGrpSpPr/>
            <p:nvPr/>
          </p:nvGrpSpPr>
          <p:grpSpPr>
            <a:xfrm>
              <a:off x="10139298" y="4320583"/>
              <a:ext cx="1025034" cy="1079460"/>
              <a:chOff x="10004663" y="4338831"/>
              <a:chExt cx="1025034" cy="107946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xmlns="" id="{10CC25EA-5628-47A8-A590-9706DD7B1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xmlns="" id="{7C85FF81-4F8C-48CE-B71C-60DB86FCAC0C}"/>
                  </a:ext>
                </a:extLst>
              </p:cNvPr>
              <p:cNvSpPr/>
              <p:nvPr/>
            </p:nvSpPr>
            <p:spPr>
              <a:xfrm>
                <a:off x="10004663" y="5226140"/>
                <a:ext cx="1025034" cy="1921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6825FE38-F797-40EA-A16A-45CAE6A2CDAF}"/>
              </a:ext>
            </a:extLst>
          </p:cNvPr>
          <p:cNvGrpSpPr/>
          <p:nvPr/>
        </p:nvGrpSpPr>
        <p:grpSpPr>
          <a:xfrm>
            <a:off x="7606623" y="4616484"/>
            <a:ext cx="1406080" cy="1079460"/>
            <a:chOff x="10139298" y="4320583"/>
            <a:chExt cx="1406080" cy="107946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7B623AC0-C7AD-4ABB-8C68-29588ACBA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B38F209F-F58C-40FB-87B6-1F9189EE61D9}"/>
                </a:ext>
              </a:extLst>
            </p:cNvPr>
            <p:cNvGrpSpPr/>
            <p:nvPr/>
          </p:nvGrpSpPr>
          <p:grpSpPr>
            <a:xfrm>
              <a:off x="10139298" y="4320583"/>
              <a:ext cx="1089581" cy="1079460"/>
              <a:chOff x="10004663" y="4338831"/>
              <a:chExt cx="1089581" cy="1079460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xmlns="" id="{48D8E931-0142-4E45-865B-0476B03ED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8" name="Rectangle: Rounded Corners 4">
                <a:extLst>
                  <a:ext uri="{FF2B5EF4-FFF2-40B4-BE49-F238E27FC236}">
                    <a16:creationId xmlns:a16="http://schemas.microsoft.com/office/drawing/2014/main" xmlns="" id="{E7A79F2A-BE9D-4DB5-8D3B-2F420FCCC447}"/>
                  </a:ext>
                </a:extLst>
              </p:cNvPr>
              <p:cNvSpPr/>
              <p:nvPr/>
            </p:nvSpPr>
            <p:spPr>
              <a:xfrm>
                <a:off x="10004663" y="5226139"/>
                <a:ext cx="1089581" cy="1921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FE425325-D61F-4900-9EC6-15C8E7104EEF}"/>
              </a:ext>
            </a:extLst>
          </p:cNvPr>
          <p:cNvGrpSpPr/>
          <p:nvPr/>
        </p:nvGrpSpPr>
        <p:grpSpPr>
          <a:xfrm>
            <a:off x="2281425" y="1481728"/>
            <a:ext cx="1803790" cy="1245175"/>
            <a:chOff x="7837380" y="1263378"/>
            <a:chExt cx="1803790" cy="1245175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xmlns="" id="{700B2D65-9D1A-41AD-A44D-63B2060FDD33}"/>
                </a:ext>
              </a:extLst>
            </p:cNvPr>
            <p:cNvGrpSpPr/>
            <p:nvPr/>
          </p:nvGrpSpPr>
          <p:grpSpPr>
            <a:xfrm>
              <a:off x="7837380" y="1263378"/>
              <a:ext cx="1592721" cy="1245175"/>
              <a:chOff x="7674695" y="924181"/>
              <a:chExt cx="1592721" cy="1245175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xmlns="" id="{5DCE30A1-2CBE-447B-B3D4-4CE9C4AD2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73417" y="924181"/>
                <a:ext cx="995275" cy="1130995"/>
              </a:xfrm>
              <a:prstGeom prst="rect">
                <a:avLst/>
              </a:prstGeom>
            </p:spPr>
          </p:pic>
          <p:sp>
            <p:nvSpPr>
              <p:cNvPr id="35" name="Rectangle: Rounded Corners 4">
                <a:extLst>
                  <a:ext uri="{FF2B5EF4-FFF2-40B4-BE49-F238E27FC236}">
                    <a16:creationId xmlns:a16="http://schemas.microsoft.com/office/drawing/2014/main" xmlns="" id="{4023FE1B-6029-4ED5-9A52-B0CABF29C03F}"/>
                  </a:ext>
                </a:extLst>
              </p:cNvPr>
              <p:cNvSpPr/>
              <p:nvPr/>
            </p:nvSpPr>
            <p:spPr>
              <a:xfrm>
                <a:off x="7674695" y="1940996"/>
                <a:ext cx="1592721" cy="228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Load Balancer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A2A2BC1E-58FC-4334-80EC-DF3C1677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4917" y="1432583"/>
              <a:ext cx="476253" cy="733430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xmlns="" id="{759C68FE-19FB-4C20-A149-91A325043C57}"/>
              </a:ext>
            </a:extLst>
          </p:cNvPr>
          <p:cNvGrpSpPr/>
          <p:nvPr/>
        </p:nvGrpSpPr>
        <p:grpSpPr>
          <a:xfrm>
            <a:off x="3874146" y="2612723"/>
            <a:ext cx="1004377" cy="1926822"/>
            <a:chOff x="3874146" y="2612723"/>
            <a:chExt cx="1004377" cy="1926822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xmlns="" id="{44B4FAFE-8968-4AE7-BD73-D49A361B70E5}"/>
                </a:ext>
              </a:extLst>
            </p:cNvPr>
            <p:cNvCxnSpPr>
              <a:stCxn id="35" idx="3"/>
              <a:endCxn id="12" idx="0"/>
            </p:cNvCxnSpPr>
            <p:nvPr/>
          </p:nvCxnSpPr>
          <p:spPr>
            <a:xfrm>
              <a:off x="3874146" y="2612723"/>
              <a:ext cx="794114" cy="19268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D3A4556E-5DEF-42D0-978A-B65BDA84AC06}"/>
                </a:ext>
              </a:extLst>
            </p:cNvPr>
            <p:cNvSpPr txBox="1"/>
            <p:nvPr/>
          </p:nvSpPr>
          <p:spPr>
            <a:xfrm>
              <a:off x="4302724" y="329857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RMI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038C896A-F766-4A6C-A5D0-3EDDBCAFA95B}"/>
              </a:ext>
            </a:extLst>
          </p:cNvPr>
          <p:cNvGrpSpPr/>
          <p:nvPr/>
        </p:nvGrpSpPr>
        <p:grpSpPr>
          <a:xfrm>
            <a:off x="5565039" y="4751466"/>
            <a:ext cx="2002603" cy="404748"/>
            <a:chOff x="5565039" y="4751466"/>
            <a:chExt cx="2002603" cy="40474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xmlns="" id="{DCB9AFA5-0F8E-4211-A4C2-95EF1CEC2575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5565039" y="5156214"/>
              <a:ext cx="20026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D2284164-D717-4627-A5BE-1050A58C4D34}"/>
                </a:ext>
              </a:extLst>
            </p:cNvPr>
            <p:cNvSpPr txBox="1"/>
            <p:nvPr/>
          </p:nvSpPr>
          <p:spPr>
            <a:xfrm>
              <a:off x="6339063" y="4751466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RMI</a:t>
              </a:r>
              <a:endParaRPr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A9CB2AC9-505C-478A-9DB7-87C438205F4D}"/>
              </a:ext>
            </a:extLst>
          </p:cNvPr>
          <p:cNvGrpSpPr/>
          <p:nvPr/>
        </p:nvGrpSpPr>
        <p:grpSpPr>
          <a:xfrm>
            <a:off x="93427" y="2612723"/>
            <a:ext cx="3252814" cy="1219972"/>
            <a:chOff x="93427" y="2612723"/>
            <a:chExt cx="3252814" cy="121997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xmlns="" id="{C5752A15-12F9-4C79-B3A7-4F2B049DE906}"/>
                </a:ext>
              </a:extLst>
            </p:cNvPr>
            <p:cNvCxnSpPr>
              <a:stCxn id="8" idx="0"/>
              <a:endCxn id="35" idx="1"/>
            </p:cNvCxnSpPr>
            <p:nvPr/>
          </p:nvCxnSpPr>
          <p:spPr>
            <a:xfrm flipV="1">
              <a:off x="1148102" y="2612723"/>
              <a:ext cx="1133323" cy="12199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xmlns="" id="{A6A8441E-0FD4-407B-9D54-C8E78C7DD2B8}"/>
                </a:ext>
              </a:extLst>
            </p:cNvPr>
            <p:cNvSpPr txBox="1"/>
            <p:nvPr/>
          </p:nvSpPr>
          <p:spPr>
            <a:xfrm>
              <a:off x="93427" y="3055499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Message Oriented Communication</a:t>
              </a:r>
              <a:endParaRPr lang="zh-CN" altLang="en-US" sz="16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5B9DE165-0D17-4B20-B9CE-C584F68E7458}"/>
              </a:ext>
            </a:extLst>
          </p:cNvPr>
          <p:cNvGrpSpPr/>
          <p:nvPr/>
        </p:nvGrpSpPr>
        <p:grpSpPr>
          <a:xfrm>
            <a:off x="1512871" y="4676339"/>
            <a:ext cx="3252814" cy="556814"/>
            <a:chOff x="1512871" y="4676339"/>
            <a:chExt cx="3252814" cy="556814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xmlns="" id="{ED16D4B1-C5C8-45E8-B4CF-0317AE48F452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1595523" y="4954746"/>
              <a:ext cx="2652211" cy="2784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6A189654-7955-4CE6-BB8A-7A7753E95329}"/>
                </a:ext>
              </a:extLst>
            </p:cNvPr>
            <p:cNvSpPr txBox="1"/>
            <p:nvPr/>
          </p:nvSpPr>
          <p:spPr>
            <a:xfrm>
              <a:off x="1512871" y="4676339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Message Oriented Communication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400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1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6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685D6-E9CD-4F90-9A7D-6B7BF84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609" y="3286563"/>
            <a:ext cx="1438781" cy="126198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44" y="3118441"/>
            <a:ext cx="1438781" cy="140220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274" y="776063"/>
            <a:ext cx="1408298" cy="126807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268" y="4089999"/>
            <a:ext cx="1408298" cy="1268078"/>
          </a:xfrm>
          <a:prstGeom prst="rect">
            <a:avLst/>
          </a:prstGeom>
        </p:spPr>
      </p:pic>
      <p:cxnSp>
        <p:nvCxnSpPr>
          <p:cNvPr id="9" name="Connettore 2 8"/>
          <p:cNvCxnSpPr/>
          <p:nvPr/>
        </p:nvCxnSpPr>
        <p:spPr>
          <a:xfrm>
            <a:off x="2730321" y="3593206"/>
            <a:ext cx="247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2730321" y="4108361"/>
            <a:ext cx="247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29128"/>
              </p:ext>
            </p:extLst>
          </p:nvPr>
        </p:nvGraphicFramePr>
        <p:xfrm>
          <a:off x="5154410" y="4520643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95209"/>
              </p:ext>
            </p:extLst>
          </p:nvPr>
        </p:nvGraphicFramePr>
        <p:xfrm>
          <a:off x="9460209" y="1929075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56792"/>
              </p:ext>
            </p:extLst>
          </p:nvPr>
        </p:nvGraphicFramePr>
        <p:xfrm>
          <a:off x="9460209" y="5252163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Fourth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3374265" y="3150963"/>
            <a:ext cx="16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READ(First)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705859" y="4179212"/>
            <a:ext cx="10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54</a:t>
            </a:r>
            <a:endParaRPr lang="it-IT" dirty="0"/>
          </a:p>
        </p:txBody>
      </p:sp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54339"/>
              </p:ext>
            </p:extLst>
          </p:nvPr>
        </p:nvGraphicFramePr>
        <p:xfrm>
          <a:off x="5203065" y="292024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04434"/>
              </p:ext>
            </p:extLst>
          </p:nvPr>
        </p:nvGraphicFramePr>
        <p:xfrm>
          <a:off x="9488433" y="47602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01451"/>
              </p:ext>
            </p:extLst>
          </p:nvPr>
        </p:nvGraphicFramePr>
        <p:xfrm>
          <a:off x="9488433" y="3860763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993844" y="1605909"/>
            <a:ext cx="43827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When</a:t>
            </a:r>
            <a:r>
              <a:rPr lang="it-IT" sz="2000" dirty="0"/>
              <a:t> a client </a:t>
            </a:r>
            <a:r>
              <a:rPr lang="it-IT" sz="2000" dirty="0" err="1"/>
              <a:t>wants</a:t>
            </a:r>
            <a:r>
              <a:rPr lang="it-IT" sz="2000" dirty="0"/>
              <a:t> to </a:t>
            </a:r>
            <a:r>
              <a:rPr lang="it-IT" sz="2000" dirty="0" err="1"/>
              <a:t>read</a:t>
            </a:r>
            <a:r>
              <a:rPr lang="it-IT" sz="2000" dirty="0"/>
              <a:t>, the </a:t>
            </a:r>
            <a:r>
              <a:rPr lang="it-IT" sz="2000" dirty="0" err="1"/>
              <a:t>actual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 in the </a:t>
            </a:r>
            <a:r>
              <a:rPr lang="it-IT" sz="2000" dirty="0" err="1"/>
              <a:t>hash</a:t>
            </a:r>
            <a:r>
              <a:rPr lang="it-IT" sz="2000" dirty="0"/>
              <a:t>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returned</a:t>
            </a:r>
            <a:r>
              <a:rPr lang="it-IT" sz="2000" dirty="0"/>
              <a:t>.</a:t>
            </a:r>
          </a:p>
          <a:p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10612192" y="4995605"/>
            <a:ext cx="128788" cy="13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10537384" y="4913609"/>
            <a:ext cx="20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1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685D6-E9CD-4F90-9A7D-6B7BF84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609" y="3286563"/>
            <a:ext cx="1438781" cy="126198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44" y="3118441"/>
            <a:ext cx="1438781" cy="140220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274" y="776063"/>
            <a:ext cx="1408298" cy="126807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268" y="4089999"/>
            <a:ext cx="1408298" cy="1268078"/>
          </a:xfrm>
          <a:prstGeom prst="rect">
            <a:avLst/>
          </a:prstGeom>
        </p:spPr>
      </p:pic>
      <p:cxnSp>
        <p:nvCxnSpPr>
          <p:cNvPr id="9" name="Connettore 2 8"/>
          <p:cNvCxnSpPr/>
          <p:nvPr/>
        </p:nvCxnSpPr>
        <p:spPr>
          <a:xfrm>
            <a:off x="2730321" y="3593206"/>
            <a:ext cx="247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2730321" y="4108361"/>
            <a:ext cx="247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02483"/>
              </p:ext>
            </p:extLst>
          </p:nvPr>
        </p:nvGraphicFramePr>
        <p:xfrm>
          <a:off x="5154410" y="4520643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77869"/>
              </p:ext>
            </p:extLst>
          </p:nvPr>
        </p:nvGraphicFramePr>
        <p:xfrm>
          <a:off x="9460209" y="1929075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56792"/>
              </p:ext>
            </p:extLst>
          </p:nvPr>
        </p:nvGraphicFramePr>
        <p:xfrm>
          <a:off x="9460209" y="5252163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Fourth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2778540" y="3150963"/>
            <a:ext cx="201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WRITE(Second,90)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534556" y="4179212"/>
            <a:ext cx="10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True</a:t>
            </a:r>
            <a:endParaRPr lang="it-IT" dirty="0"/>
          </a:p>
        </p:txBody>
      </p:sp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53713"/>
              </p:ext>
            </p:extLst>
          </p:nvPr>
        </p:nvGraphicFramePr>
        <p:xfrm>
          <a:off x="5203065" y="292024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20704"/>
              </p:ext>
            </p:extLst>
          </p:nvPr>
        </p:nvGraphicFramePr>
        <p:xfrm>
          <a:off x="9488433" y="47602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23883"/>
              </p:ext>
            </p:extLst>
          </p:nvPr>
        </p:nvGraphicFramePr>
        <p:xfrm>
          <a:off x="9488433" y="3860763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360608" y="1405163"/>
            <a:ext cx="63621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sz="2000" dirty="0" err="1"/>
              <a:t>When</a:t>
            </a:r>
            <a:r>
              <a:rPr lang="it-IT" sz="2000" dirty="0"/>
              <a:t> a client </a:t>
            </a:r>
            <a:r>
              <a:rPr lang="it-IT" sz="2000" dirty="0" err="1"/>
              <a:t>wants</a:t>
            </a:r>
            <a:r>
              <a:rPr lang="it-IT" sz="2000" dirty="0"/>
              <a:t> to </a:t>
            </a:r>
            <a:r>
              <a:rPr lang="it-IT" sz="2000" dirty="0" err="1"/>
              <a:t>write</a:t>
            </a:r>
            <a:r>
              <a:rPr lang="it-IT" sz="2000" dirty="0"/>
              <a:t> (or delete): the </a:t>
            </a:r>
            <a:r>
              <a:rPr lang="it-IT" sz="2000" dirty="0" err="1"/>
              <a:t>repica</a:t>
            </a:r>
            <a:r>
              <a:rPr lang="it-IT" sz="2000" dirty="0"/>
              <a:t> </a:t>
            </a:r>
            <a:r>
              <a:rPr lang="it-IT" sz="2000" dirty="0" err="1"/>
              <a:t>accepts</a:t>
            </a:r>
            <a:r>
              <a:rPr lang="it-IT" sz="2000" dirty="0"/>
              <a:t> the </a:t>
            </a:r>
            <a:r>
              <a:rPr lang="it-IT" sz="2000" dirty="0" err="1"/>
              <a:t>write</a:t>
            </a:r>
            <a:r>
              <a:rPr lang="it-IT" sz="2000" dirty="0"/>
              <a:t> (delete), </a:t>
            </a:r>
            <a:r>
              <a:rPr lang="it-IT" sz="2000" dirty="0" err="1"/>
              <a:t>updates</a:t>
            </a:r>
            <a:r>
              <a:rPr lang="it-IT" sz="2000" dirty="0"/>
              <a:t> the </a:t>
            </a:r>
            <a:r>
              <a:rPr lang="it-IT" sz="2000" dirty="0" err="1"/>
              <a:t>hash</a:t>
            </a:r>
            <a:r>
              <a:rPr lang="it-IT" sz="2000" dirty="0"/>
              <a:t> </a:t>
            </a:r>
            <a:r>
              <a:rPr lang="it-IT" sz="2000" dirty="0" err="1"/>
              <a:t>table</a:t>
            </a:r>
            <a:r>
              <a:rPr lang="it-IT" sz="2000" dirty="0"/>
              <a:t>, </a:t>
            </a:r>
            <a:r>
              <a:rPr lang="it-IT" sz="2000" dirty="0" err="1"/>
              <a:t>increments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clock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own</a:t>
            </a:r>
            <a:r>
              <a:rPr lang="it-IT" sz="2000" dirty="0"/>
              <a:t> position and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sends</a:t>
            </a:r>
            <a:r>
              <a:rPr lang="it-IT" sz="2000" dirty="0"/>
              <a:t> the </a:t>
            </a:r>
            <a:r>
              <a:rPr lang="it-IT" sz="2000" dirty="0" err="1"/>
              <a:t>write</a:t>
            </a:r>
            <a:r>
              <a:rPr lang="it-IT" sz="2000" dirty="0"/>
              <a:t> to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replicas</a:t>
            </a:r>
            <a:r>
              <a:rPr lang="it-IT" sz="2000" dirty="0"/>
              <a:t> with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updated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clock.</a:t>
            </a:r>
          </a:p>
          <a:p>
            <a:endParaRPr lang="it-IT" dirty="0"/>
          </a:p>
        </p:txBody>
      </p:sp>
      <p:graphicFrame>
        <p:nvGraphicFramePr>
          <p:cNvPr id="21" name="Tabel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50459"/>
              </p:ext>
            </p:extLst>
          </p:nvPr>
        </p:nvGraphicFramePr>
        <p:xfrm>
          <a:off x="5154410" y="4520642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it-I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65681"/>
              </p:ext>
            </p:extLst>
          </p:nvPr>
        </p:nvGraphicFramePr>
        <p:xfrm>
          <a:off x="5196944" y="2879268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nettore 2 7"/>
          <p:cNvCxnSpPr/>
          <p:nvPr/>
        </p:nvCxnSpPr>
        <p:spPr>
          <a:xfrm flipV="1">
            <a:off x="7237927" y="2228045"/>
            <a:ext cx="1970467" cy="116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7139564" y="4327301"/>
            <a:ext cx="2134218" cy="42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 rot="19733982">
            <a:off x="6713442" y="2194295"/>
            <a:ext cx="347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WRITE(Second,90,[5,3,6],</a:t>
            </a:r>
            <a:r>
              <a:rPr lang="it-IT" dirty="0" smtClean="0"/>
              <a:t>Rep_1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 rot="772322">
            <a:off x="6720210" y="4202296"/>
            <a:ext cx="347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WRITE(Second,90,[5,3,6],</a:t>
            </a:r>
            <a:r>
              <a:rPr lang="it-IT" dirty="0" smtClean="0"/>
              <a:t>Rep_1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10612192" y="4995605"/>
            <a:ext cx="128788" cy="13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10537384" y="4913609"/>
            <a:ext cx="20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588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685D6-E9CD-4F90-9A7D-6B7BF84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609" y="3286563"/>
            <a:ext cx="1438781" cy="126198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274" y="776063"/>
            <a:ext cx="1408298" cy="126807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268" y="4089999"/>
            <a:ext cx="1408298" cy="1268078"/>
          </a:xfrm>
          <a:prstGeom prst="rect">
            <a:avLst/>
          </a:prstGeom>
        </p:spPr>
      </p:pic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02483"/>
              </p:ext>
            </p:extLst>
          </p:nvPr>
        </p:nvGraphicFramePr>
        <p:xfrm>
          <a:off x="5154410" y="4520643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77869"/>
              </p:ext>
            </p:extLst>
          </p:nvPr>
        </p:nvGraphicFramePr>
        <p:xfrm>
          <a:off x="9460209" y="1929075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90381"/>
              </p:ext>
            </p:extLst>
          </p:nvPr>
        </p:nvGraphicFramePr>
        <p:xfrm>
          <a:off x="9460209" y="5252163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it-I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Fourth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71434"/>
              </p:ext>
            </p:extLst>
          </p:nvPr>
        </p:nvGraphicFramePr>
        <p:xfrm>
          <a:off x="5203065" y="292024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20704"/>
              </p:ext>
            </p:extLst>
          </p:nvPr>
        </p:nvGraphicFramePr>
        <p:xfrm>
          <a:off x="9488433" y="47602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03981"/>
              </p:ext>
            </p:extLst>
          </p:nvPr>
        </p:nvGraphicFramePr>
        <p:xfrm>
          <a:off x="9488433" y="3860763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195217" y="1686222"/>
            <a:ext cx="473699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When</a:t>
            </a:r>
            <a:r>
              <a:rPr lang="it-IT" sz="2000" dirty="0"/>
              <a:t> a replica A </a:t>
            </a:r>
            <a:r>
              <a:rPr lang="it-IT" sz="2000" dirty="0" err="1"/>
              <a:t>receives</a:t>
            </a:r>
            <a:r>
              <a:rPr lang="it-IT" sz="2000" dirty="0"/>
              <a:t> a </a:t>
            </a:r>
            <a:r>
              <a:rPr lang="it-IT" sz="2000" dirty="0" err="1"/>
              <a:t>write</a:t>
            </a:r>
            <a:r>
              <a:rPr lang="it-IT" sz="2000" dirty="0"/>
              <a:t> (delete) from </a:t>
            </a:r>
            <a:r>
              <a:rPr lang="it-IT" sz="2000" dirty="0" err="1"/>
              <a:t>another</a:t>
            </a:r>
            <a:r>
              <a:rPr lang="it-IT" sz="2000" dirty="0"/>
              <a:t> replica (B), the </a:t>
            </a:r>
            <a:r>
              <a:rPr lang="it-IT" sz="2000" dirty="0" err="1"/>
              <a:t>receiver</a:t>
            </a:r>
            <a:r>
              <a:rPr lang="it-IT" sz="2000" dirty="0"/>
              <a:t> </a:t>
            </a:r>
            <a:r>
              <a:rPr lang="it-IT" sz="2000" dirty="0" err="1"/>
              <a:t>checks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endParaRPr lang="it-I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Vb</a:t>
            </a:r>
            <a:r>
              <a:rPr lang="it-IT" sz="2000" dirty="0"/>
              <a:t>[j]=Va[j]+1 for j=</a:t>
            </a:r>
            <a:r>
              <a:rPr lang="it-IT" sz="2000" dirty="0" err="1"/>
              <a:t>B’s</a:t>
            </a:r>
            <a:r>
              <a:rPr lang="it-IT" sz="2000" dirty="0"/>
              <a:t>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and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Vb</a:t>
            </a:r>
            <a:r>
              <a:rPr lang="it-IT" sz="2000" dirty="0"/>
              <a:t>[i]&lt;=Va[i] for i!=j 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if</a:t>
            </a:r>
            <a:r>
              <a:rPr lang="it-IT" sz="2000" dirty="0"/>
              <a:t> the </a:t>
            </a:r>
            <a:r>
              <a:rPr lang="it-IT" sz="2000" dirty="0" err="1"/>
              <a:t>conditions</a:t>
            </a:r>
            <a:r>
              <a:rPr lang="it-IT" sz="2000" dirty="0"/>
              <a:t> are </a:t>
            </a:r>
            <a:r>
              <a:rPr lang="it-IT" sz="2000" dirty="0" err="1"/>
              <a:t>satisfied</a:t>
            </a:r>
            <a:r>
              <a:rPr lang="it-IT" sz="2000" dirty="0"/>
              <a:t>, so the </a:t>
            </a:r>
            <a:r>
              <a:rPr lang="it-IT" sz="2000" dirty="0" err="1"/>
              <a:t>write</a:t>
            </a:r>
            <a:r>
              <a:rPr lang="it-IT" sz="2000" dirty="0"/>
              <a:t> (delete)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; 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otherwise</a:t>
            </a:r>
            <a:r>
              <a:rPr lang="it-IT" sz="2000" dirty="0"/>
              <a:t> the </a:t>
            </a:r>
            <a:r>
              <a:rPr lang="it-IT" sz="2000" dirty="0" err="1"/>
              <a:t>write</a:t>
            </a:r>
            <a:r>
              <a:rPr lang="it-IT" sz="2000" dirty="0"/>
              <a:t> (delete) </a:t>
            </a:r>
            <a:r>
              <a:rPr lang="it-IT" sz="2000" dirty="0" err="1"/>
              <a:t>is</a:t>
            </a:r>
            <a:r>
              <a:rPr lang="it-IT" sz="2000" dirty="0"/>
              <a:t> put in a list of </a:t>
            </a:r>
            <a:r>
              <a:rPr lang="it-IT" sz="2000" dirty="0" err="1"/>
              <a:t>waiting</a:t>
            </a:r>
            <a:r>
              <a:rPr lang="it-IT" sz="2000" dirty="0"/>
              <a:t> </a:t>
            </a:r>
            <a:r>
              <a:rPr lang="it-IT" sz="2000" dirty="0" err="1"/>
              <a:t>writes</a:t>
            </a:r>
            <a:r>
              <a:rPr lang="it-IT" sz="2000" dirty="0"/>
              <a:t>; 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When</a:t>
            </a:r>
            <a:r>
              <a:rPr lang="it-IT" sz="2000" dirty="0"/>
              <a:t> a new </a:t>
            </a:r>
            <a:r>
              <a:rPr lang="it-IT" sz="2000" dirty="0" err="1"/>
              <a:t>write</a:t>
            </a:r>
            <a:r>
              <a:rPr lang="it-IT" sz="2000" dirty="0"/>
              <a:t> (delete)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,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waiting</a:t>
            </a:r>
            <a:r>
              <a:rPr lang="it-IT" sz="2000" dirty="0"/>
              <a:t> </a:t>
            </a:r>
            <a:r>
              <a:rPr lang="it-IT" sz="2000" dirty="0" err="1"/>
              <a:t>writes</a:t>
            </a:r>
            <a:r>
              <a:rPr lang="it-IT" sz="2000" dirty="0"/>
              <a:t> are </a:t>
            </a:r>
            <a:r>
              <a:rPr lang="it-IT" sz="2000" dirty="0" err="1"/>
              <a:t>retried</a:t>
            </a:r>
            <a:r>
              <a:rPr lang="it-IT" sz="2000" dirty="0"/>
              <a:t>.</a:t>
            </a:r>
          </a:p>
          <a:p>
            <a:endParaRPr lang="it-IT" dirty="0"/>
          </a:p>
        </p:txBody>
      </p:sp>
      <p:graphicFrame>
        <p:nvGraphicFramePr>
          <p:cNvPr id="21" name="Tabel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32651"/>
              </p:ext>
            </p:extLst>
          </p:nvPr>
        </p:nvGraphicFramePr>
        <p:xfrm>
          <a:off x="5154410" y="4520642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61198"/>
              </p:ext>
            </p:extLst>
          </p:nvPr>
        </p:nvGraphicFramePr>
        <p:xfrm>
          <a:off x="5211232" y="2930412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ttangolo 25"/>
          <p:cNvSpPr/>
          <p:nvPr/>
        </p:nvSpPr>
        <p:spPr>
          <a:xfrm>
            <a:off x="10612192" y="4995605"/>
            <a:ext cx="128788" cy="13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10537384" y="4913609"/>
            <a:ext cx="20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3</a:t>
            </a:r>
            <a:endParaRPr lang="it-IT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32336"/>
              </p:ext>
            </p:extLst>
          </p:nvPr>
        </p:nvGraphicFramePr>
        <p:xfrm>
          <a:off x="5766873" y="1027906"/>
          <a:ext cx="35445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552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WAITING WRITES (Replica2)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i="0" dirty="0" smtClean="0">
                          <a:solidFill>
                            <a:srgbClr val="FF0000"/>
                          </a:solidFill>
                        </a:rPr>
                        <a:t>WRITE(Second,90,[5,3,6],</a:t>
                      </a:r>
                      <a:r>
                        <a:rPr lang="it-IT" b="1" i="0" dirty="0" smtClean="0">
                          <a:solidFill>
                            <a:srgbClr val="FF0000"/>
                          </a:solidFill>
                        </a:rPr>
                        <a:t>Rep_1</a:t>
                      </a:r>
                      <a:r>
                        <a:rPr lang="it-IT" b="1" i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3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692</Words>
  <Application>Microsoft Office PowerPoint</Application>
  <PresentationFormat>Widescreen</PresentationFormat>
  <Paragraphs>321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等线</vt:lpstr>
      <vt:lpstr>等线 Light</vt:lpstr>
      <vt:lpstr>Office 主题​​</vt:lpstr>
      <vt:lpstr>Mnemosyne</vt:lpstr>
      <vt:lpstr>Runtime-Architecture Overview</vt:lpstr>
      <vt:lpstr>Naming Architecture</vt:lpstr>
      <vt:lpstr>Framework</vt:lpstr>
      <vt:lpstr>Framework</vt:lpstr>
      <vt:lpstr>Communication</vt:lpstr>
      <vt:lpstr>Sync</vt:lpstr>
      <vt:lpstr>Sync</vt:lpstr>
      <vt:lpstr>Sync</vt:lpstr>
      <vt:lpstr>Sync</vt:lpstr>
      <vt:lpstr>Failure Model</vt:lpstr>
      <vt:lpstr>Failure Model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Lipei Liu</dc:creator>
  <cp:lastModifiedBy>Matteo Pozzoli</cp:lastModifiedBy>
  <cp:revision>38</cp:revision>
  <dcterms:created xsi:type="dcterms:W3CDTF">2020-01-19T21:08:50Z</dcterms:created>
  <dcterms:modified xsi:type="dcterms:W3CDTF">2020-01-23T09:58:57Z</dcterms:modified>
</cp:coreProperties>
</file>