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López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 Juan López</a:t>
            </a:r>
          </a:p>
        </p:txBody>
      </p:sp>
      <p:sp>
        <p:nvSpPr>
          <p:cNvPr id="94" name="“Escribir una cita aquí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“Escribir una cita aquí” </a:t>
            </a:r>
          </a:p>
        </p:txBody>
      </p:sp>
      <p:sp>
        <p:nvSpPr>
          <p:cNvPr id="9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n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o del título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22" name="Nivel de texto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n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o del título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40" name="Nivel de texto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7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7" name="Nivel de texto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n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n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E6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246x0w.jpg" descr="246x0w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16865" y="638594"/>
            <a:ext cx="1300004" cy="1300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1200x630wa.png" descr="1200x630w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1516" y="568589"/>
            <a:ext cx="1395997" cy="1440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1200x630wa-2.png" descr="1200x630wa-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24570" y="598440"/>
            <a:ext cx="1395997" cy="13803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Sin título.png" descr="Sin título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07623" y="538166"/>
            <a:ext cx="1674189" cy="15008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1200x630wa-3.png" descr="1200x630wa-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051922" y="598268"/>
            <a:ext cx="1395997" cy="1380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61Fkb1F2vOL.png" descr="61Fkb1F2vOL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182972" y="598440"/>
            <a:ext cx="1380312" cy="1380312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Ofrecen el contenido multimedia"/>
          <p:cNvSpPr/>
          <p:nvPr/>
        </p:nvSpPr>
        <p:spPr>
          <a:xfrm>
            <a:off x="400298" y="2876480"/>
            <a:ext cx="5644540" cy="825640"/>
          </a:xfrm>
          <a:prstGeom prst="roundRect">
            <a:avLst>
              <a:gd name="adj" fmla="val 23073"/>
            </a:avLst>
          </a:prstGeom>
          <a:solidFill>
            <a:srgbClr val="BCF6AF">
              <a:alpha val="77869"/>
            </a:srgbClr>
          </a:solidFill>
          <a:ln w="12700">
            <a:solidFill>
              <a:schemeClr val="accent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Ofrecen el contenido multimedia</a:t>
            </a:r>
          </a:p>
        </p:txBody>
      </p:sp>
      <p:sp>
        <p:nvSpPr>
          <p:cNvPr id="126" name="Seguimiento automático del progreso"/>
          <p:cNvSpPr/>
          <p:nvPr/>
        </p:nvSpPr>
        <p:spPr>
          <a:xfrm>
            <a:off x="400298" y="4085207"/>
            <a:ext cx="5644540" cy="988092"/>
          </a:xfrm>
          <a:prstGeom prst="roundRect">
            <a:avLst>
              <a:gd name="adj" fmla="val 19280"/>
            </a:avLst>
          </a:prstGeom>
          <a:solidFill>
            <a:srgbClr val="BCF6AF">
              <a:alpha val="77869"/>
            </a:srgbClr>
          </a:solidFill>
          <a:ln w="12700">
            <a:solidFill>
              <a:schemeClr val="accent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Seguimiento automático del progreso</a:t>
            </a:r>
          </a:p>
        </p:txBody>
      </p:sp>
      <p:sp>
        <p:nvSpPr>
          <p:cNvPr id="127" name="Seguimiento manual del progreso y del contenido externo"/>
          <p:cNvSpPr/>
          <p:nvPr/>
        </p:nvSpPr>
        <p:spPr>
          <a:xfrm>
            <a:off x="400298" y="5456386"/>
            <a:ext cx="5644540" cy="988092"/>
          </a:xfrm>
          <a:prstGeom prst="roundRect">
            <a:avLst>
              <a:gd name="adj" fmla="val 19280"/>
            </a:avLst>
          </a:prstGeom>
          <a:solidFill>
            <a:srgbClr val="F69D84">
              <a:alpha val="77869"/>
            </a:srgbClr>
          </a:solidFill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Seguimiento manual del progreso y del contenido externo</a:t>
            </a:r>
          </a:p>
        </p:txBody>
      </p:sp>
      <p:sp>
        <p:nvSpPr>
          <p:cNvPr id="128" name="Factor social"/>
          <p:cNvSpPr/>
          <p:nvPr/>
        </p:nvSpPr>
        <p:spPr>
          <a:xfrm>
            <a:off x="400298" y="6827565"/>
            <a:ext cx="5644540" cy="988092"/>
          </a:xfrm>
          <a:prstGeom prst="roundRect">
            <a:avLst>
              <a:gd name="adj" fmla="val 19280"/>
            </a:avLst>
          </a:prstGeom>
          <a:solidFill>
            <a:srgbClr val="F69D84">
              <a:alpha val="77869"/>
            </a:srgbClr>
          </a:solidFill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Factor social</a:t>
            </a:r>
          </a:p>
        </p:txBody>
      </p:sp>
      <p:sp>
        <p:nvSpPr>
          <p:cNvPr id="129" name="Componente social atractiva"/>
          <p:cNvSpPr/>
          <p:nvPr/>
        </p:nvSpPr>
        <p:spPr>
          <a:xfrm>
            <a:off x="6927650" y="2876480"/>
            <a:ext cx="5644541" cy="825640"/>
          </a:xfrm>
          <a:prstGeom prst="roundRect">
            <a:avLst>
              <a:gd name="adj" fmla="val 23073"/>
            </a:avLst>
          </a:prstGeom>
          <a:solidFill>
            <a:srgbClr val="BCF6AF">
              <a:alpha val="77869"/>
            </a:srgbClr>
          </a:solidFill>
          <a:ln w="12700">
            <a:solidFill>
              <a:schemeClr val="accent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Componente social atractiva</a:t>
            </a:r>
          </a:p>
        </p:txBody>
      </p:sp>
      <p:sp>
        <p:nvSpPr>
          <p:cNvPr id="130" name="Sin enlaces directos al contenido"/>
          <p:cNvSpPr/>
          <p:nvPr/>
        </p:nvSpPr>
        <p:spPr>
          <a:xfrm>
            <a:off x="6927650" y="5456386"/>
            <a:ext cx="5644541" cy="988092"/>
          </a:xfrm>
          <a:prstGeom prst="roundRect">
            <a:avLst>
              <a:gd name="adj" fmla="val 19280"/>
            </a:avLst>
          </a:prstGeom>
          <a:solidFill>
            <a:srgbClr val="F69D84">
              <a:alpha val="77869"/>
            </a:srgbClr>
          </a:solidFill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Sin enlaces directos al contenido</a:t>
            </a:r>
          </a:p>
        </p:txBody>
      </p:sp>
      <p:sp>
        <p:nvSpPr>
          <p:cNvPr id="131" name="Seguimiento manual del progreso y recomendaciones personalizadas"/>
          <p:cNvSpPr/>
          <p:nvPr/>
        </p:nvSpPr>
        <p:spPr>
          <a:xfrm>
            <a:off x="6927650" y="4085207"/>
            <a:ext cx="5644541" cy="988092"/>
          </a:xfrm>
          <a:prstGeom prst="roundRect">
            <a:avLst>
              <a:gd name="adj" fmla="val 19280"/>
            </a:avLst>
          </a:prstGeom>
          <a:solidFill>
            <a:srgbClr val="BCF6AF">
              <a:alpha val="77869"/>
            </a:srgbClr>
          </a:solidFill>
          <a:ln w="12700">
            <a:solidFill>
              <a:schemeClr val="accent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Seguimiento manual del progreso y recomendaciones personalizadas</a:t>
            </a:r>
          </a:p>
        </p:txBody>
      </p:sp>
      <p:sp>
        <p:nvSpPr>
          <p:cNvPr id="132" name="Centradas en un único tipo de contenido"/>
          <p:cNvSpPr/>
          <p:nvPr/>
        </p:nvSpPr>
        <p:spPr>
          <a:xfrm>
            <a:off x="6927650" y="6827565"/>
            <a:ext cx="5644541" cy="988092"/>
          </a:xfrm>
          <a:prstGeom prst="roundRect">
            <a:avLst>
              <a:gd name="adj" fmla="val 19280"/>
            </a:avLst>
          </a:prstGeom>
          <a:solidFill>
            <a:srgbClr val="F69D84">
              <a:alpha val="77869"/>
            </a:srgbClr>
          </a:solidFill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Centradas en un único tipo de contenido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6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6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1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1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1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2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6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2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6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2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6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Subtype="2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6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3"/>
      <p:bldP build="whole" bldLvl="1" animBg="1" rev="0" advAuto="0" spid="123" grpId="9"/>
      <p:bldP build="whole" bldLvl="1" animBg="1" rev="0" advAuto="0" spid="121" grpId="2"/>
      <p:bldP build="whole" bldLvl="1" animBg="1" rev="0" advAuto="0" spid="126" grpId="5"/>
      <p:bldP build="whole" bldLvl="1" animBg="1" rev="0" advAuto="0" spid="127" grpId="6"/>
      <p:bldP build="whole" bldLvl="1" animBg="1" rev="0" advAuto="0" spid="124" grpId="10"/>
      <p:bldP build="whole" bldLvl="1" animBg="1" rev="0" advAuto="0" spid="119" grpId="8"/>
      <p:bldP build="whole" bldLvl="1" animBg="1" rev="0" advAuto="0" spid="128" grpId="7"/>
      <p:bldP build="whole" bldLvl="1" animBg="1" rev="0" advAuto="0" spid="120" grpId="1"/>
      <p:bldP build="whole" bldLvl="1" animBg="1" rev="0" advAuto="0" spid="130" grpId="13"/>
      <p:bldP build="whole" bldLvl="1" animBg="1" rev="0" advAuto="0" spid="132" grpId="14"/>
      <p:bldP build="whole" bldLvl="1" animBg="1" rev="0" advAuto="0" spid="129" grpId="11"/>
      <p:bldP build="whole" bldLvl="1" animBg="1" rev="0" advAuto="0" spid="131" grpId="12"/>
      <p:bldP build="whole" bldLvl="1" animBg="1" rev="0" advAuto="0" spid="125" grpId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E6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28875" y="1346448"/>
            <a:ext cx="2747050" cy="2843627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Unifica series, películas y libros"/>
          <p:cNvSpPr/>
          <p:nvPr/>
        </p:nvSpPr>
        <p:spPr>
          <a:xfrm>
            <a:off x="3680130" y="4494508"/>
            <a:ext cx="5644540" cy="988092"/>
          </a:xfrm>
          <a:prstGeom prst="roundRect">
            <a:avLst>
              <a:gd name="adj" fmla="val 19280"/>
            </a:avLst>
          </a:prstGeom>
          <a:solidFill>
            <a:srgbClr val="BCF6AF">
              <a:alpha val="77869"/>
            </a:srgbClr>
          </a:solidFill>
          <a:ln w="12700">
            <a:solidFill>
              <a:schemeClr val="accent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Unifica series, películas y libros</a:t>
            </a:r>
          </a:p>
        </p:txBody>
      </p:sp>
      <p:sp>
        <p:nvSpPr>
          <p:cNvPr id="136" name="Integración con los servicios de streaming"/>
          <p:cNvSpPr/>
          <p:nvPr/>
        </p:nvSpPr>
        <p:spPr>
          <a:xfrm>
            <a:off x="3680130" y="5793383"/>
            <a:ext cx="5644540" cy="988092"/>
          </a:xfrm>
          <a:prstGeom prst="roundRect">
            <a:avLst>
              <a:gd name="adj" fmla="val 19280"/>
            </a:avLst>
          </a:prstGeom>
          <a:solidFill>
            <a:srgbClr val="BCF6AF">
              <a:alpha val="77869"/>
            </a:srgbClr>
          </a:solidFill>
          <a:ln w="12700">
            <a:solidFill>
              <a:schemeClr val="accent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Integración con los servicios de streaming</a:t>
            </a:r>
          </a:p>
        </p:txBody>
      </p:sp>
      <p:sp>
        <p:nvSpPr>
          <p:cNvPr id="137" name="Seguimiento del contenido tanto manual como automático"/>
          <p:cNvSpPr/>
          <p:nvPr/>
        </p:nvSpPr>
        <p:spPr>
          <a:xfrm>
            <a:off x="3680130" y="7092258"/>
            <a:ext cx="5644540" cy="988092"/>
          </a:xfrm>
          <a:prstGeom prst="roundRect">
            <a:avLst>
              <a:gd name="adj" fmla="val 19280"/>
            </a:avLst>
          </a:prstGeom>
          <a:solidFill>
            <a:srgbClr val="BCF6AF">
              <a:alpha val="77869"/>
            </a:srgbClr>
          </a:solidFill>
          <a:ln w="12700">
            <a:solidFill>
              <a:schemeClr val="accent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Seguimiento del contenido tanto manual como automático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3"/>
      <p:bldP build="whole" bldLvl="1" animBg="1" rev="0" advAuto="0" spid="135" grpId="1"/>
      <p:bldP build="whole" bldLvl="1" animBg="1" rev="0" advAuto="0" spid="136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E6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28874" y="1346448"/>
            <a:ext cx="2747051" cy="28436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Wireframe.png" descr="Wirefram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7995" y="2185772"/>
            <a:ext cx="9368810" cy="6829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Wireframe.png" descr="Wireframe.png"/>
          <p:cNvPicPr>
            <a:picLocks noChangeAspect="1"/>
          </p:cNvPicPr>
          <p:nvPr/>
        </p:nvPicPr>
        <p:blipFill>
          <a:blip r:embed="rId3">
            <a:extLst/>
          </a:blip>
          <a:srcRect l="6220" t="0" r="44735" b="66300"/>
          <a:stretch>
            <a:fillRect/>
          </a:stretch>
        </p:blipFill>
        <p:spPr>
          <a:xfrm>
            <a:off x="1386482" y="2313992"/>
            <a:ext cx="10231957" cy="51253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Wireframe.png" descr="Wireframe.png"/>
          <p:cNvPicPr>
            <a:picLocks noChangeAspect="1"/>
          </p:cNvPicPr>
          <p:nvPr/>
        </p:nvPicPr>
        <p:blipFill>
          <a:blip r:embed="rId3">
            <a:extLst/>
          </a:blip>
          <a:srcRect l="54385" t="0" r="0" b="65618"/>
          <a:stretch>
            <a:fillRect/>
          </a:stretch>
        </p:blipFill>
        <p:spPr>
          <a:xfrm>
            <a:off x="1223675" y="2281935"/>
            <a:ext cx="10230616" cy="56214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Wireframe.png" descr="Wireframe.png"/>
          <p:cNvPicPr>
            <a:picLocks noChangeAspect="1"/>
          </p:cNvPicPr>
          <p:nvPr/>
        </p:nvPicPr>
        <p:blipFill>
          <a:blip r:embed="rId3">
            <a:extLst/>
          </a:blip>
          <a:srcRect l="7410" t="33709" r="42963" b="0"/>
          <a:stretch>
            <a:fillRect/>
          </a:stretch>
        </p:blipFill>
        <p:spPr>
          <a:xfrm>
            <a:off x="2572345" y="1773832"/>
            <a:ext cx="7859976" cy="76539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afterEffect" presetSubtype="0" presetID="6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39"/>
                                        </p:tgtEl>
                                      </p:cBhvr>
                                      <p:by x="58007" y="5800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after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-0.184343" origin="layout" pathEditMode="relative">
                                      <p:cBhvr>
                                        <p:cTn id="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xit" nodeType="clickEffect" presetSubtype="2" presetID="7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Class="entr" nodeType="afterEffect" presetSubtype="8" presetID="7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xit" nodeType="clickEffect" presetSubtype="2" presetID="7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xit" nodeType="clickEffect" presetSubtype="2" presetID="7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0" dur="12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2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Class="entr" nodeType="after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xit" nodeType="clickEffect" presetSubtype="2" presetID="7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1" dur="1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6"/>
      <p:bldP build="whole" bldLvl="1" animBg="1" rev="0" advAuto="0" spid="139" grpId="1"/>
      <p:bldP build="whole" bldLvl="1" animBg="1" rev="0" advAuto="0" spid="140" grpId="4"/>
      <p:bldP build="whole" bldLvl="1" animBg="1" rev="0" advAuto="0" spid="141" grpId="5"/>
      <p:bldP build="whole" bldLvl="1" animBg="1" rev="0" advAuto="0" spid="143" grpId="9"/>
      <p:bldP build="whole" bldLvl="1" animBg="1" rev="0" advAuto="0" spid="143" grpId="10"/>
      <p:bldP build="whole" bldLvl="1" animBg="1" rev="0" advAuto="0" spid="142" grpId="7"/>
      <p:bldP build="whole" bldLvl="1" animBg="1" rev="0" advAuto="0" spid="142" grpId="8"/>
      <p:bldP build="whole" bldLvl="1" animBg="1" rev="0" advAuto="0" spid="140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