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embeddedFont>
    <p:embeddedFont>
      <p:font typeface="Titillium Web"/>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TitilliumWeb-regular.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TitilliumWeb-italic.fntdata"/><Relationship Id="rId12" Type="http://schemas.openxmlformats.org/officeDocument/2006/relationships/slide" Target="slides/slide8.xml"/><Relationship Id="rId34" Type="http://schemas.openxmlformats.org/officeDocument/2006/relationships/font" Target="fonts/TitilliumWeb-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TitilliumWeb-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AutoNum type="arabicParenBoth"/>
            </a:pPr>
            <a:r>
              <a:rPr lang="en">
                <a:solidFill>
                  <a:schemeClr val="dk1"/>
                </a:solidFill>
              </a:rPr>
              <a:t>Interviewed: Kevin Coelho</a:t>
            </a:r>
            <a:br>
              <a:rPr lang="en">
                <a:solidFill>
                  <a:schemeClr val="dk1"/>
                </a:solidFill>
              </a:rPr>
            </a:br>
            <a:r>
              <a:rPr lang="en">
                <a:solidFill>
                  <a:schemeClr val="dk1"/>
                </a:solidFill>
              </a:rPr>
              <a:t>Why: He is an incredibly talented and active student musician here on campus. He has a band called Escape Hatch, 12 years worth of classical music training, is very active in the jazz music scene, has music industry peers, and puts on various musical events here at Stanford.</a:t>
            </a:r>
            <a:br>
              <a:rPr lang="en">
                <a:solidFill>
                  <a:schemeClr val="dk1"/>
                </a:solidFill>
              </a:rPr>
            </a:br>
            <a:r>
              <a:rPr lang="en">
                <a:solidFill>
                  <a:schemeClr val="dk1"/>
                </a:solidFill>
              </a:rPr>
              <a:t>How: In person interview</a:t>
            </a:r>
            <a:br>
              <a:rPr lang="en">
                <a:solidFill>
                  <a:schemeClr val="dk1"/>
                </a:solidFill>
              </a:rPr>
            </a:br>
            <a:r>
              <a:rPr lang="en">
                <a:solidFill>
                  <a:schemeClr val="dk1"/>
                </a:solidFill>
              </a:rPr>
              <a:t>Where: on campus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600"/>
              </a:spcBef>
              <a:buClr>
                <a:schemeClr val="dk1"/>
              </a:buClr>
              <a:buSzPct val="78571"/>
              <a:buFont typeface="Arial"/>
              <a:buNone/>
            </a:pPr>
            <a:r>
              <a:rPr lang="en" sz="1400">
                <a:solidFill>
                  <a:srgbClr val="073763"/>
                </a:solidFill>
                <a:latin typeface="Roboto"/>
                <a:ea typeface="Roboto"/>
                <a:cs typeface="Roboto"/>
                <a:sym typeface="Roboto"/>
              </a:rPr>
              <a:t>Our needfinding led to a lot of different avenues pertaining to music. From collaboration to accessibility, we considered a lot of different options for which need we could realistically meet. We were really moved by Kevin’s story of developing tendonitis as a result of improper playing technique, and we want to develop technology that streamlines access to musical education to prevent things like this from happening and help people master their musical crafts.</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AutoNum type="arabicParenBoth"/>
            </a:pPr>
            <a:r>
              <a:rPr lang="en">
                <a:solidFill>
                  <a:schemeClr val="dk1"/>
                </a:solidFill>
              </a:rPr>
              <a:t>Why: Music Instructor, musician, </a:t>
            </a:r>
            <a:br>
              <a:rPr lang="en">
                <a:solidFill>
                  <a:schemeClr val="dk1"/>
                </a:solidFill>
              </a:rPr>
            </a:br>
            <a:r>
              <a:rPr lang="en">
                <a:solidFill>
                  <a:schemeClr val="dk1"/>
                </a:solidFill>
              </a:rPr>
              <a:t>How: Online</a:t>
            </a:r>
            <a:br>
              <a:rPr lang="en">
                <a:solidFill>
                  <a:schemeClr val="dk1"/>
                </a:solidFill>
              </a:rPr>
            </a:br>
            <a:r>
              <a:rPr lang="en">
                <a:solidFill>
                  <a:schemeClr val="dk1"/>
                </a:solidFill>
              </a:rPr>
              <a:t>Where: Los Angeles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a:lnSpc>
                <a:spcPct val="115000"/>
              </a:lnSpc>
              <a:spcBef>
                <a:spcPts val="0"/>
              </a:spcBef>
              <a:buClr>
                <a:schemeClr val="dk1"/>
              </a:buClr>
              <a:buSzPct val="100000"/>
              <a:buAutoNum type="arabicParenBoth"/>
            </a:pPr>
            <a:r>
              <a:rPr lang="en">
                <a:solidFill>
                  <a:schemeClr val="dk1"/>
                </a:solidFill>
              </a:rPr>
              <a:t>Why: Very upcoming and modern musician. He has a long history in classical music (12 years of violin. Hence, I thought he could provide interesting insight.</a:t>
            </a:r>
            <a:br>
              <a:rPr lang="en">
                <a:solidFill>
                  <a:schemeClr val="dk1"/>
                </a:solidFill>
              </a:rPr>
            </a:br>
            <a:r>
              <a:rPr lang="en">
                <a:solidFill>
                  <a:schemeClr val="dk1"/>
                </a:solidFill>
              </a:rPr>
              <a:t>How: In person interview</a:t>
            </a:r>
            <a:br>
              <a:rPr lang="en">
                <a:solidFill>
                  <a:schemeClr val="dk1"/>
                </a:solidFill>
              </a:rPr>
            </a:br>
            <a:r>
              <a:rPr lang="en">
                <a:solidFill>
                  <a:schemeClr val="dk1"/>
                </a:solidFill>
              </a:rPr>
              <a:t>Where: Stanford, CA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AutoNum type="arabicParenBoth"/>
            </a:pPr>
            <a:r>
              <a:rPr lang="en">
                <a:solidFill>
                  <a:schemeClr val="dk1"/>
                </a:solidFill>
              </a:rPr>
              <a:t>Why: Works at record store, started record label, also likes making music</a:t>
            </a:r>
            <a:br>
              <a:rPr lang="en">
                <a:solidFill>
                  <a:schemeClr val="dk1"/>
                </a:solidFill>
              </a:rPr>
            </a:br>
            <a:r>
              <a:rPr lang="en">
                <a:solidFill>
                  <a:schemeClr val="dk1"/>
                </a:solidFill>
              </a:rPr>
              <a:t>How: Online/Skype</a:t>
            </a:r>
            <a:br>
              <a:rPr lang="en">
                <a:solidFill>
                  <a:schemeClr val="dk1"/>
                </a:solidFill>
              </a:rPr>
            </a:br>
            <a:r>
              <a:rPr lang="en">
                <a:solidFill>
                  <a:schemeClr val="dk1"/>
                </a:solidFill>
              </a:rPr>
              <a:t>Where: Toronto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Shape 10"/>
          <p:cNvPicPr preferRelativeResize="0"/>
          <p:nvPr/>
        </p:nvPicPr>
        <p:blipFill rotWithShape="1">
          <a:blip r:embed="rId2">
            <a:alphaModFix amt="40000"/>
          </a:blip>
          <a:srcRect b="30860" l="0" r="0" t="30860"/>
          <a:stretch/>
        </p:blipFill>
        <p:spPr>
          <a:xfrm>
            <a:off x="0" y="-1"/>
            <a:ext cx="9144000" cy="1968874"/>
          </a:xfrm>
          <a:prstGeom prst="rect">
            <a:avLst/>
          </a:prstGeom>
          <a:noFill/>
          <a:ln>
            <a:noFill/>
          </a:ln>
        </p:spPr>
      </p:pic>
      <p:sp>
        <p:nvSpPr>
          <p:cNvPr id="11" name="Shape 11"/>
          <p:cNvSpPr txBox="1"/>
          <p:nvPr>
            <p:ph type="ctrTitle"/>
          </p:nvPr>
        </p:nvSpPr>
        <p:spPr>
          <a:xfrm>
            <a:off x="2786525" y="1968875"/>
            <a:ext cx="5859599" cy="2766300"/>
          </a:xfrm>
          <a:prstGeom prst="rect">
            <a:avLst/>
          </a:prstGeom>
        </p:spPr>
        <p:txBody>
          <a:bodyPr anchorCtr="0" anchor="b" bIns="91425" lIns="91425" rIns="91425" tIns="91425"/>
          <a:lstStyle>
            <a:lvl1pPr lvl="0" algn="r">
              <a:spcBef>
                <a:spcPts val="0"/>
              </a:spcBef>
              <a:buClr>
                <a:srgbClr val="FFFFFF"/>
              </a:buClr>
              <a:buSzPct val="100000"/>
              <a:defRPr sz="4800">
                <a:solidFill>
                  <a:srgbClr val="FFFFFF"/>
                </a:solidFill>
              </a:defRPr>
            </a:lvl1pPr>
            <a:lvl2pPr lvl="1" algn="ctr">
              <a:spcBef>
                <a:spcPts val="0"/>
              </a:spcBef>
              <a:buClr>
                <a:srgbClr val="FFFFFF"/>
              </a:buClr>
              <a:buSzPct val="100000"/>
              <a:defRPr sz="4800">
                <a:solidFill>
                  <a:srgbClr val="FFFFFF"/>
                </a:solidFill>
              </a:defRPr>
            </a:lvl2pPr>
            <a:lvl3pPr lvl="2" algn="ctr">
              <a:spcBef>
                <a:spcPts val="0"/>
              </a:spcBef>
              <a:buClr>
                <a:srgbClr val="FFFFFF"/>
              </a:buClr>
              <a:buSzPct val="100000"/>
              <a:defRPr sz="4800">
                <a:solidFill>
                  <a:srgbClr val="FFFFFF"/>
                </a:solidFill>
              </a:defRPr>
            </a:lvl3pPr>
            <a:lvl4pPr lvl="3" algn="ctr">
              <a:spcBef>
                <a:spcPts val="0"/>
              </a:spcBef>
              <a:buClr>
                <a:srgbClr val="FFFFFF"/>
              </a:buClr>
              <a:buSzPct val="100000"/>
              <a:defRPr sz="4800">
                <a:solidFill>
                  <a:srgbClr val="FFFFFF"/>
                </a:solidFill>
              </a:defRPr>
            </a:lvl4pPr>
            <a:lvl5pPr lvl="4" algn="ctr">
              <a:spcBef>
                <a:spcPts val="0"/>
              </a:spcBef>
              <a:buClr>
                <a:srgbClr val="FFFFFF"/>
              </a:buClr>
              <a:buSzPct val="100000"/>
              <a:defRPr sz="4800">
                <a:solidFill>
                  <a:srgbClr val="FFFFFF"/>
                </a:solidFill>
              </a:defRPr>
            </a:lvl5pPr>
            <a:lvl6pPr lvl="5" algn="ctr">
              <a:spcBef>
                <a:spcPts val="0"/>
              </a:spcBef>
              <a:buClr>
                <a:srgbClr val="FFFFFF"/>
              </a:buClr>
              <a:buSzPct val="100000"/>
              <a:defRPr sz="4800">
                <a:solidFill>
                  <a:srgbClr val="FFFFFF"/>
                </a:solidFill>
              </a:defRPr>
            </a:lvl6pPr>
            <a:lvl7pPr lvl="6" algn="ctr">
              <a:spcBef>
                <a:spcPts val="0"/>
              </a:spcBef>
              <a:buClr>
                <a:srgbClr val="FFFFFF"/>
              </a:buClr>
              <a:buSzPct val="100000"/>
              <a:defRPr sz="4800">
                <a:solidFill>
                  <a:srgbClr val="FFFFFF"/>
                </a:solidFill>
              </a:defRPr>
            </a:lvl7pPr>
            <a:lvl8pPr lvl="7" algn="ctr">
              <a:spcBef>
                <a:spcPts val="0"/>
              </a:spcBef>
              <a:buClr>
                <a:srgbClr val="FFFFFF"/>
              </a:buClr>
              <a:buSzPct val="100000"/>
              <a:defRPr sz="4800">
                <a:solidFill>
                  <a:srgbClr val="FFFFFF"/>
                </a:solidFill>
              </a:defRPr>
            </a:lvl8pPr>
            <a:lvl9pPr lvl="8" algn="ctr">
              <a:spcBef>
                <a:spcPts val="0"/>
              </a:spcBef>
              <a:buClr>
                <a:srgbClr val="FFFFFF"/>
              </a:buClr>
              <a:buSzPct val="100000"/>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bg>
      <p:bgPr>
        <a:solidFill>
          <a:srgbClr val="6FA8DC"/>
        </a:solidFill>
      </p:bgPr>
    </p:bg>
    <p:spTree>
      <p:nvGrpSpPr>
        <p:cNvPr id="55" name="Shape 55"/>
        <p:cNvGrpSpPr/>
        <p:nvPr/>
      </p:nvGrpSpPr>
      <p:grpSpPr>
        <a:xfrm>
          <a:off x="0" y="0"/>
          <a:ext cx="0" cy="0"/>
          <a:chOff x="0" y="0"/>
          <a:chExt cx="0" cy="0"/>
        </a:xfrm>
      </p:grpSpPr>
      <p:sp>
        <p:nvSpPr>
          <p:cNvPr id="56" name="Shape 5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pic>
        <p:nvPicPr>
          <p:cNvPr descr="aemelia_icons.png" id="13" name="Shape 13"/>
          <p:cNvPicPr preferRelativeResize="0"/>
          <p:nvPr/>
        </p:nvPicPr>
        <p:blipFill rotWithShape="1">
          <a:blip r:embed="rId2">
            <a:alphaModFix amt="20000"/>
          </a:blip>
          <a:srcRect b="30860" l="0" r="0" t="30860"/>
          <a:stretch/>
        </p:blipFill>
        <p:spPr>
          <a:xfrm>
            <a:off x="0" y="-1"/>
            <a:ext cx="9144000" cy="1968874"/>
          </a:xfrm>
          <a:prstGeom prst="rect">
            <a:avLst/>
          </a:prstGeom>
          <a:noFill/>
          <a:ln>
            <a:noFill/>
          </a:ln>
        </p:spPr>
      </p:pic>
      <p:sp>
        <p:nvSpPr>
          <p:cNvPr id="14" name="Shape 14"/>
          <p:cNvSpPr txBox="1"/>
          <p:nvPr>
            <p:ph type="ctrTitle"/>
          </p:nvPr>
        </p:nvSpPr>
        <p:spPr>
          <a:xfrm>
            <a:off x="2970175" y="3107350"/>
            <a:ext cx="5792699" cy="1159799"/>
          </a:xfrm>
          <a:prstGeom prst="rect">
            <a:avLst/>
          </a:prstGeom>
        </p:spPr>
        <p:txBody>
          <a:bodyPr anchorCtr="0" anchor="b" bIns="91425" lIns="91425" rIns="91425" tIns="91425"/>
          <a:lstStyle>
            <a:lvl1pPr lvl="0" rtl="0" algn="r">
              <a:spcBef>
                <a:spcPts val="0"/>
              </a:spcBef>
              <a:buClr>
                <a:srgbClr val="073763"/>
              </a:buClr>
              <a:buSzPct val="100000"/>
              <a:defRPr sz="4800">
                <a:solidFill>
                  <a:srgbClr val="073763"/>
                </a:solidFill>
              </a:defRPr>
            </a:lvl1pPr>
            <a:lvl2pPr lvl="1" rtl="0" algn="r">
              <a:spcBef>
                <a:spcPts val="0"/>
              </a:spcBef>
              <a:buClr>
                <a:srgbClr val="073763"/>
              </a:buClr>
              <a:buSzPct val="100000"/>
              <a:defRPr sz="4800">
                <a:solidFill>
                  <a:srgbClr val="073763"/>
                </a:solidFill>
              </a:defRPr>
            </a:lvl2pPr>
            <a:lvl3pPr lvl="2" rtl="0" algn="r">
              <a:spcBef>
                <a:spcPts val="0"/>
              </a:spcBef>
              <a:buClr>
                <a:srgbClr val="073763"/>
              </a:buClr>
              <a:buSzPct val="100000"/>
              <a:defRPr sz="4800">
                <a:solidFill>
                  <a:srgbClr val="073763"/>
                </a:solidFill>
              </a:defRPr>
            </a:lvl3pPr>
            <a:lvl4pPr lvl="3" rtl="0" algn="r">
              <a:spcBef>
                <a:spcPts val="0"/>
              </a:spcBef>
              <a:buClr>
                <a:srgbClr val="073763"/>
              </a:buClr>
              <a:buSzPct val="100000"/>
              <a:defRPr sz="4800">
                <a:solidFill>
                  <a:srgbClr val="073763"/>
                </a:solidFill>
              </a:defRPr>
            </a:lvl4pPr>
            <a:lvl5pPr lvl="4" rtl="0" algn="r">
              <a:spcBef>
                <a:spcPts val="0"/>
              </a:spcBef>
              <a:buClr>
                <a:srgbClr val="073763"/>
              </a:buClr>
              <a:buSzPct val="100000"/>
              <a:defRPr sz="4800">
                <a:solidFill>
                  <a:srgbClr val="073763"/>
                </a:solidFill>
              </a:defRPr>
            </a:lvl5pPr>
            <a:lvl6pPr lvl="5" rtl="0" algn="r">
              <a:spcBef>
                <a:spcPts val="0"/>
              </a:spcBef>
              <a:buClr>
                <a:srgbClr val="073763"/>
              </a:buClr>
              <a:buSzPct val="100000"/>
              <a:defRPr sz="4800">
                <a:solidFill>
                  <a:srgbClr val="073763"/>
                </a:solidFill>
              </a:defRPr>
            </a:lvl6pPr>
            <a:lvl7pPr lvl="6" rtl="0" algn="r">
              <a:spcBef>
                <a:spcPts val="0"/>
              </a:spcBef>
              <a:buClr>
                <a:srgbClr val="073763"/>
              </a:buClr>
              <a:buSzPct val="100000"/>
              <a:defRPr sz="4800">
                <a:solidFill>
                  <a:srgbClr val="073763"/>
                </a:solidFill>
              </a:defRPr>
            </a:lvl7pPr>
            <a:lvl8pPr lvl="7" rtl="0" algn="r">
              <a:spcBef>
                <a:spcPts val="0"/>
              </a:spcBef>
              <a:buClr>
                <a:srgbClr val="073763"/>
              </a:buClr>
              <a:buSzPct val="100000"/>
              <a:defRPr sz="4800">
                <a:solidFill>
                  <a:srgbClr val="073763"/>
                </a:solidFill>
              </a:defRPr>
            </a:lvl8pPr>
            <a:lvl9pPr lvl="8" rtl="0" algn="r">
              <a:spcBef>
                <a:spcPts val="0"/>
              </a:spcBef>
              <a:buClr>
                <a:srgbClr val="073763"/>
              </a:buClr>
              <a:buSzPct val="100000"/>
              <a:defRPr sz="4800">
                <a:solidFill>
                  <a:srgbClr val="073763"/>
                </a:solidFill>
              </a:defRPr>
            </a:lvl9pPr>
          </a:lstStyle>
          <a:p/>
        </p:txBody>
      </p:sp>
      <p:sp>
        <p:nvSpPr>
          <p:cNvPr id="15" name="Shape 15"/>
          <p:cNvSpPr txBox="1"/>
          <p:nvPr>
            <p:ph idx="1" type="subTitle"/>
          </p:nvPr>
        </p:nvSpPr>
        <p:spPr>
          <a:xfrm>
            <a:off x="2970175" y="3906852"/>
            <a:ext cx="5792699" cy="784799"/>
          </a:xfrm>
          <a:prstGeom prst="rect">
            <a:avLst/>
          </a:prstGeom>
        </p:spPr>
        <p:txBody>
          <a:bodyPr anchorCtr="0" anchor="b" bIns="91425" lIns="91425" rIns="91425" tIns="91425"/>
          <a:lstStyle>
            <a:lvl1pPr lvl="0" rtl="0" algn="r">
              <a:spcBef>
                <a:spcPts val="0"/>
              </a:spcBef>
              <a:buSzPct val="100000"/>
              <a:buNone/>
              <a:defRPr sz="2400">
                <a:solidFill>
                  <a:srgbClr val="6FA8DC"/>
                </a:solidFill>
              </a:defRPr>
            </a:lvl1pPr>
            <a:lvl2pPr lvl="1" rtl="0" algn="r">
              <a:spcBef>
                <a:spcPts val="0"/>
              </a:spcBef>
              <a:buNone/>
              <a:defRPr>
                <a:solidFill>
                  <a:srgbClr val="6FA8DC"/>
                </a:solidFill>
              </a:defRPr>
            </a:lvl2pPr>
            <a:lvl3pPr lvl="2" rtl="0" algn="r">
              <a:spcBef>
                <a:spcPts val="0"/>
              </a:spcBef>
              <a:buNone/>
              <a:defRPr>
                <a:solidFill>
                  <a:srgbClr val="6FA8DC"/>
                </a:solidFill>
              </a:defRPr>
            </a:lvl3pPr>
            <a:lvl4pPr lvl="3" rtl="0" algn="r">
              <a:spcBef>
                <a:spcPts val="0"/>
              </a:spcBef>
              <a:buSzPct val="100000"/>
              <a:buNone/>
              <a:defRPr sz="2400">
                <a:solidFill>
                  <a:srgbClr val="6FA8DC"/>
                </a:solidFill>
              </a:defRPr>
            </a:lvl4pPr>
            <a:lvl5pPr lvl="4" rtl="0" algn="r">
              <a:spcBef>
                <a:spcPts val="0"/>
              </a:spcBef>
              <a:buClr>
                <a:srgbClr val="6FA8DC"/>
              </a:buClr>
              <a:buSzPct val="100000"/>
              <a:buNone/>
              <a:defRPr sz="2400">
                <a:solidFill>
                  <a:srgbClr val="6FA8DC"/>
                </a:solidFill>
              </a:defRPr>
            </a:lvl5pPr>
            <a:lvl6pPr lvl="5" rtl="0" algn="r">
              <a:spcBef>
                <a:spcPts val="0"/>
              </a:spcBef>
              <a:buClr>
                <a:srgbClr val="6FA8DC"/>
              </a:buClr>
              <a:buSzPct val="100000"/>
              <a:buNone/>
              <a:defRPr sz="2400">
                <a:solidFill>
                  <a:srgbClr val="6FA8DC"/>
                </a:solidFill>
              </a:defRPr>
            </a:lvl6pPr>
            <a:lvl7pPr lvl="6" rtl="0" algn="r">
              <a:spcBef>
                <a:spcPts val="0"/>
              </a:spcBef>
              <a:buClr>
                <a:srgbClr val="6FA8DC"/>
              </a:buClr>
              <a:buSzPct val="100000"/>
              <a:buNone/>
              <a:defRPr sz="2400">
                <a:solidFill>
                  <a:srgbClr val="6FA8DC"/>
                </a:solidFill>
              </a:defRPr>
            </a:lvl7pPr>
            <a:lvl8pPr lvl="7" rtl="0" algn="r">
              <a:spcBef>
                <a:spcPts val="0"/>
              </a:spcBef>
              <a:buClr>
                <a:srgbClr val="6FA8DC"/>
              </a:buClr>
              <a:buSzPct val="100000"/>
              <a:buNone/>
              <a:defRPr sz="2400">
                <a:solidFill>
                  <a:srgbClr val="6FA8DC"/>
                </a:solidFill>
              </a:defRPr>
            </a:lvl8pPr>
            <a:lvl9pPr lvl="8" rtl="0" algn="r">
              <a:spcBef>
                <a:spcPts val="0"/>
              </a:spcBef>
              <a:buClr>
                <a:srgbClr val="6FA8DC"/>
              </a:buClr>
              <a:buSzPct val="100000"/>
              <a:buNone/>
              <a:defRPr sz="2400">
                <a:solidFill>
                  <a:srgbClr val="6FA8DC"/>
                </a:solidFill>
              </a:defRPr>
            </a:lvl9pPr>
          </a:lstStyle>
          <a:p/>
        </p:txBody>
      </p:sp>
      <p:sp>
        <p:nvSpPr>
          <p:cNvPr id="16" name="Shape 1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pic>
        <p:nvPicPr>
          <p:cNvPr descr="aemelia_icons.png" id="18" name="Shape 18"/>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Shape 19"/>
          <p:cNvSpPr txBox="1"/>
          <p:nvPr>
            <p:ph idx="1" type="body"/>
          </p:nvPr>
        </p:nvSpPr>
        <p:spPr>
          <a:xfrm>
            <a:off x="1784250" y="222075"/>
            <a:ext cx="6549299" cy="2607299"/>
          </a:xfrm>
          <a:prstGeom prst="rect">
            <a:avLst/>
          </a:prstGeom>
        </p:spPr>
        <p:txBody>
          <a:bodyPr anchorCtr="0" anchor="t" bIns="91425" lIns="91425" rIns="91425" tIns="91425"/>
          <a:lstStyle>
            <a:lvl1pPr lvl="0" rtl="0">
              <a:spcBef>
                <a:spcPts val="0"/>
              </a:spcBef>
              <a:buSzPct val="100000"/>
              <a:defRPr b="1" i="1" sz="4000"/>
            </a:lvl1pPr>
            <a:lvl2pPr lvl="1" rtl="0">
              <a:spcBef>
                <a:spcPts val="0"/>
              </a:spcBef>
              <a:buSzPct val="100000"/>
              <a:defRPr b="1" i="1" sz="4000"/>
            </a:lvl2pPr>
            <a:lvl3pPr lvl="2" rtl="0">
              <a:spcBef>
                <a:spcPts val="0"/>
              </a:spcBef>
              <a:buSzPct val="100000"/>
              <a:defRPr b="1" i="1" sz="4000"/>
            </a:lvl3pPr>
            <a:lvl4pPr lvl="3" rtl="0">
              <a:spcBef>
                <a:spcPts val="0"/>
              </a:spcBef>
              <a:buSzPct val="100000"/>
              <a:defRPr b="1" i="1" sz="4000"/>
            </a:lvl4pPr>
            <a:lvl5pPr lvl="4" rtl="0">
              <a:spcBef>
                <a:spcPts val="0"/>
              </a:spcBef>
              <a:buSzPct val="100000"/>
              <a:defRPr b="1" i="1" sz="4000"/>
            </a:lvl5pPr>
            <a:lvl6pPr lvl="5" rtl="0">
              <a:spcBef>
                <a:spcPts val="0"/>
              </a:spcBef>
              <a:buSzPct val="100000"/>
              <a:defRPr b="1" i="1" sz="4000"/>
            </a:lvl6pPr>
            <a:lvl7pPr lvl="6" rtl="0">
              <a:spcBef>
                <a:spcPts val="0"/>
              </a:spcBef>
              <a:buSzPct val="100000"/>
              <a:defRPr b="1" i="1" sz="4000"/>
            </a:lvl7pPr>
            <a:lvl8pPr lvl="7" rtl="0">
              <a:spcBef>
                <a:spcPts val="0"/>
              </a:spcBef>
              <a:buSzPct val="100000"/>
              <a:defRPr b="1" i="1" sz="4000"/>
            </a:lvl8pPr>
            <a:lvl9pPr lvl="8">
              <a:spcBef>
                <a:spcPts val="0"/>
              </a:spcBef>
              <a:buSzPct val="100000"/>
              <a:defRPr b="1" i="1" sz="4000"/>
            </a:lvl9pPr>
          </a:lstStyle>
          <a:p/>
        </p:txBody>
      </p:sp>
      <p:sp>
        <p:nvSpPr>
          <p:cNvPr id="20" name="Shape 2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bg>
      <p:bgPr>
        <a:solidFill>
          <a:srgbClr val="6FA8DC"/>
        </a:solidFill>
      </p:bgPr>
    </p:bg>
    <p:spTree>
      <p:nvGrpSpPr>
        <p:cNvPr id="21" name="Shape 21"/>
        <p:cNvGrpSpPr/>
        <p:nvPr/>
      </p:nvGrpSpPr>
      <p:grpSpPr>
        <a:xfrm>
          <a:off x="0" y="0"/>
          <a:ext cx="0" cy="0"/>
          <a:chOff x="0" y="0"/>
          <a:chExt cx="0" cy="0"/>
        </a:xfrm>
      </p:grpSpPr>
      <p:pic>
        <p:nvPicPr>
          <p:cNvPr descr="aemelia_icons.png" id="22" name="Shape 22"/>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Shape 23"/>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24" name="Shape 2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2874625" y="275338"/>
            <a:ext cx="5561999" cy="4428299"/>
          </a:xfrm>
          <a:prstGeom prst="rect">
            <a:avLst/>
          </a:prstGeom>
        </p:spPr>
        <p:txBody>
          <a:bodyPr anchorCtr="0" anchor="t" bIns="91425" lIns="91425" rIns="91425" tIns="91425"/>
          <a:lstStyle>
            <a:lvl1pPr lvl="0">
              <a:spcBef>
                <a:spcPts val="0"/>
              </a:spcBef>
              <a:buClr>
                <a:srgbClr val="6FA8DC"/>
              </a:buClr>
              <a:buChar char="▸"/>
              <a:defRPr/>
            </a:lvl1pPr>
            <a:lvl2pPr lvl="1">
              <a:spcBef>
                <a:spcPts val="0"/>
              </a:spcBef>
              <a:buClr>
                <a:srgbClr val="6FA8DC"/>
              </a:buClr>
              <a:defRPr/>
            </a:lvl2pPr>
            <a:lvl3pPr lvl="2">
              <a:spcBef>
                <a:spcPts val="0"/>
              </a:spcBef>
              <a:buClr>
                <a:srgbClr val="6FA8DC"/>
              </a:buClr>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bg>
      <p:bgPr>
        <a:solidFill>
          <a:srgbClr val="6FA8DC"/>
        </a:solidFill>
      </p:bgPr>
    </p:bg>
    <p:spTree>
      <p:nvGrpSpPr>
        <p:cNvPr id="27" name="Shape 27"/>
        <p:cNvGrpSpPr/>
        <p:nvPr/>
      </p:nvGrpSpPr>
      <p:grpSpPr>
        <a:xfrm>
          <a:off x="0" y="0"/>
          <a:ext cx="0" cy="0"/>
          <a:chOff x="0" y="0"/>
          <a:chExt cx="0" cy="0"/>
        </a:xfrm>
      </p:grpSpPr>
      <p:pic>
        <p:nvPicPr>
          <p:cNvPr descr="aemelia_icons.png" id="28" name="Shape 2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Shape 29"/>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0" name="Shape 30"/>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254422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2" type="body"/>
          </p:nvPr>
        </p:nvSpPr>
        <p:spPr>
          <a:xfrm>
            <a:off x="570527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bg>
      <p:bgPr>
        <a:solidFill>
          <a:srgbClr val="6FA8DC"/>
        </a:solidFill>
      </p:bgPr>
    </p:bg>
    <p:spTree>
      <p:nvGrpSpPr>
        <p:cNvPr id="34" name="Shape 34"/>
        <p:cNvGrpSpPr/>
        <p:nvPr/>
      </p:nvGrpSpPr>
      <p:grpSpPr>
        <a:xfrm>
          <a:off x="0" y="0"/>
          <a:ext cx="0" cy="0"/>
          <a:chOff x="0" y="0"/>
          <a:chExt cx="0" cy="0"/>
        </a:xfrm>
      </p:grpSpPr>
      <p:pic>
        <p:nvPicPr>
          <p:cNvPr descr="aemelia_icons.png" id="35" name="Shape 3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Shape 36"/>
          <p:cNvSpPr/>
          <p:nvPr/>
        </p:nvSpPr>
        <p:spPr>
          <a:xfrm flipH="1">
            <a:off x="2095199" y="0"/>
            <a:ext cx="7048800" cy="5143499"/>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7" name="Shape 37"/>
          <p:cNvSpPr txBox="1"/>
          <p:nvPr>
            <p:ph type="title"/>
          </p:nvPr>
        </p:nvSpPr>
        <p:spPr>
          <a:xfrm>
            <a:off x="203875" y="1626750"/>
            <a:ext cx="17124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2445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2" type="body"/>
          </p:nvPr>
        </p:nvSpPr>
        <p:spPr>
          <a:xfrm>
            <a:off x="4617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6789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solidFill>
          <a:srgbClr val="6FA8DC"/>
        </a:solidFill>
      </p:bgPr>
    </p:bg>
    <p:spTree>
      <p:nvGrpSpPr>
        <p:cNvPr id="42" name="Shape 42"/>
        <p:cNvGrpSpPr/>
        <p:nvPr/>
      </p:nvGrpSpPr>
      <p:grpSpPr>
        <a:xfrm>
          <a:off x="0" y="0"/>
          <a:ext cx="0" cy="0"/>
          <a:chOff x="0" y="0"/>
          <a:chExt cx="0" cy="0"/>
        </a:xfrm>
      </p:grpSpPr>
      <p:pic>
        <p:nvPicPr>
          <p:cNvPr descr="aemelia_icons.png" id="43" name="Shape 4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Shape 4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46" name="Shape 46"/>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64144" y="4406300"/>
            <a:ext cx="2346899" cy="519599"/>
          </a:xfrm>
          <a:prstGeom prst="rect">
            <a:avLst/>
          </a:prstGeom>
        </p:spPr>
        <p:txBody>
          <a:bodyPr anchorCtr="0" anchor="b" bIns="91425" lIns="91425" rIns="91425" tIns="91425"/>
          <a:lstStyle>
            <a:lvl1pPr lvl="0">
              <a:spcBef>
                <a:spcPts val="360"/>
              </a:spcBef>
              <a:buSzPct val="100000"/>
              <a:buNone/>
              <a:defRPr sz="1800"/>
            </a:lvl1pPr>
          </a:lstStyle>
          <a:p/>
        </p:txBody>
      </p:sp>
      <p:sp>
        <p:nvSpPr>
          <p:cNvPr id="49" name="Shape 4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ig image">
    <p:spTree>
      <p:nvGrpSpPr>
        <p:cNvPr id="50" name="Shape 50"/>
        <p:cNvGrpSpPr/>
        <p:nvPr/>
      </p:nvGrpSpPr>
      <p:grpSpPr>
        <a:xfrm>
          <a:off x="0" y="0"/>
          <a:ext cx="0" cy="0"/>
          <a:chOff x="0" y="0"/>
          <a:chExt cx="0" cy="0"/>
        </a:xfrm>
      </p:grpSpPr>
      <p:sp>
        <p:nvSpPr>
          <p:cNvPr id="51" name="Shape 51"/>
          <p:cNvSpPr/>
          <p:nvPr/>
        </p:nvSpPr>
        <p:spPr>
          <a:xfrm>
            <a:off x="0" y="0"/>
            <a:ext cx="2095200" cy="5143200"/>
          </a:xfrm>
          <a:prstGeom prst="rect">
            <a:avLst/>
          </a:prstGeom>
          <a:solidFill>
            <a:srgbClr val="073763">
              <a:alpha val="19230"/>
            </a:srgbClr>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52" name="Shape 5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2874625" y="484600"/>
            <a:ext cx="5561999" cy="4207800"/>
          </a:xfrm>
          <a:prstGeom prst="rect">
            <a:avLst/>
          </a:prstGeom>
          <a:noFill/>
          <a:ln>
            <a:noFill/>
          </a:ln>
        </p:spPr>
        <p:txBody>
          <a:bodyPr anchorCtr="0" anchor="t" bIns="91425" lIns="91425" rIns="91425" tIns="91425"/>
          <a:lstStyle>
            <a:lvl1pPr lvl="0">
              <a:spcBef>
                <a:spcPts val="600"/>
              </a:spcBef>
              <a:buClr>
                <a:srgbClr val="6FA8DC"/>
              </a:buClr>
              <a:buSzPct val="100000"/>
              <a:buFont typeface="Roboto"/>
              <a:buChar char="▸"/>
              <a:defRPr sz="3000">
                <a:solidFill>
                  <a:srgbClr val="073763"/>
                </a:solidFill>
                <a:latin typeface="Roboto"/>
                <a:ea typeface="Roboto"/>
                <a:cs typeface="Roboto"/>
                <a:sym typeface="Roboto"/>
              </a:defRPr>
            </a:lvl1pPr>
            <a:lvl2pPr lvl="1">
              <a:spcBef>
                <a:spcPts val="480"/>
              </a:spcBef>
              <a:buClr>
                <a:srgbClr val="6FA8DC"/>
              </a:buClr>
              <a:buSzPct val="100000"/>
              <a:buFont typeface="Roboto"/>
              <a:buChar char="▹"/>
              <a:defRPr sz="2400">
                <a:solidFill>
                  <a:srgbClr val="073763"/>
                </a:solidFill>
                <a:latin typeface="Roboto"/>
                <a:ea typeface="Roboto"/>
                <a:cs typeface="Roboto"/>
                <a:sym typeface="Roboto"/>
              </a:defRPr>
            </a:lvl2pPr>
            <a:lvl3pPr lvl="2">
              <a:spcBef>
                <a:spcPts val="480"/>
              </a:spcBef>
              <a:buClr>
                <a:srgbClr val="6FA8DC"/>
              </a:buClr>
              <a:buSzPct val="100000"/>
              <a:buFont typeface="Roboto"/>
              <a:defRPr sz="2400">
                <a:solidFill>
                  <a:srgbClr val="073763"/>
                </a:solidFill>
                <a:latin typeface="Roboto"/>
                <a:ea typeface="Roboto"/>
                <a:cs typeface="Roboto"/>
                <a:sym typeface="Roboto"/>
              </a:defRPr>
            </a:lvl3pPr>
            <a:lvl4pPr lvl="3">
              <a:spcBef>
                <a:spcPts val="360"/>
              </a:spcBef>
              <a:buClr>
                <a:srgbClr val="6FA8DC"/>
              </a:buClr>
              <a:buSzPct val="100000"/>
              <a:buFont typeface="Roboto"/>
              <a:defRPr sz="1800">
                <a:solidFill>
                  <a:srgbClr val="073763"/>
                </a:solidFill>
                <a:latin typeface="Roboto"/>
                <a:ea typeface="Roboto"/>
                <a:cs typeface="Roboto"/>
                <a:sym typeface="Roboto"/>
              </a:defRPr>
            </a:lvl4pPr>
            <a:lvl5pPr lvl="4">
              <a:spcBef>
                <a:spcPts val="360"/>
              </a:spcBef>
              <a:buClr>
                <a:srgbClr val="073763"/>
              </a:buClr>
              <a:buSzPct val="100000"/>
              <a:buFont typeface="Roboto"/>
              <a:defRPr sz="1800">
                <a:solidFill>
                  <a:srgbClr val="073763"/>
                </a:solidFill>
                <a:latin typeface="Roboto"/>
                <a:ea typeface="Roboto"/>
                <a:cs typeface="Roboto"/>
                <a:sym typeface="Roboto"/>
              </a:defRPr>
            </a:lvl5pPr>
            <a:lvl6pPr lvl="5">
              <a:spcBef>
                <a:spcPts val="360"/>
              </a:spcBef>
              <a:buClr>
                <a:srgbClr val="073763"/>
              </a:buClr>
              <a:buSzPct val="100000"/>
              <a:buFont typeface="Roboto"/>
              <a:defRPr sz="1800">
                <a:solidFill>
                  <a:srgbClr val="073763"/>
                </a:solidFill>
                <a:latin typeface="Roboto"/>
                <a:ea typeface="Roboto"/>
                <a:cs typeface="Roboto"/>
                <a:sym typeface="Roboto"/>
              </a:defRPr>
            </a:lvl6pPr>
            <a:lvl7pPr lvl="6">
              <a:spcBef>
                <a:spcPts val="360"/>
              </a:spcBef>
              <a:buClr>
                <a:srgbClr val="073763"/>
              </a:buClr>
              <a:buSzPct val="100000"/>
              <a:buFont typeface="Roboto"/>
              <a:defRPr sz="1800">
                <a:solidFill>
                  <a:srgbClr val="073763"/>
                </a:solidFill>
                <a:latin typeface="Roboto"/>
                <a:ea typeface="Roboto"/>
                <a:cs typeface="Roboto"/>
                <a:sym typeface="Roboto"/>
              </a:defRPr>
            </a:lvl7pPr>
            <a:lvl8pPr lvl="7">
              <a:spcBef>
                <a:spcPts val="360"/>
              </a:spcBef>
              <a:buClr>
                <a:srgbClr val="073763"/>
              </a:buClr>
              <a:buSzPct val="100000"/>
              <a:buFont typeface="Roboto"/>
              <a:defRPr sz="1800">
                <a:solidFill>
                  <a:srgbClr val="073763"/>
                </a:solidFill>
                <a:latin typeface="Roboto"/>
                <a:ea typeface="Roboto"/>
                <a:cs typeface="Roboto"/>
                <a:sym typeface="Roboto"/>
              </a:defRPr>
            </a:lvl8pPr>
            <a:lvl9pPr lvl="8">
              <a:spcBef>
                <a:spcPts val="360"/>
              </a:spcBef>
              <a:buClr>
                <a:srgbClr val="073763"/>
              </a:buClr>
              <a:buSzPct val="100000"/>
              <a:buFont typeface="Roboto"/>
              <a:defRPr sz="1800">
                <a:solidFill>
                  <a:srgbClr val="073763"/>
                </a:solidFill>
                <a:latin typeface="Roboto"/>
                <a:ea typeface="Roboto"/>
                <a:cs typeface="Roboto"/>
                <a:sym typeface="Roboto"/>
              </a:defRPr>
            </a:lvl9pPr>
          </a:lstStyle>
          <a:p/>
        </p:txBody>
      </p:sp>
      <p:sp>
        <p:nvSpPr>
          <p:cNvPr id="7" name="Shape 7"/>
          <p:cNvSpPr txBox="1"/>
          <p:nvPr>
            <p:ph idx="12" type="sldNum"/>
          </p:nvPr>
        </p:nvSpPr>
        <p:spPr>
          <a:xfrm>
            <a:off x="109075" y="146024"/>
            <a:ext cx="1807200" cy="1252800"/>
          </a:xfrm>
          <a:prstGeom prst="rect">
            <a:avLst/>
          </a:prstGeom>
          <a:noFill/>
          <a:ln>
            <a:noFill/>
          </a:ln>
        </p:spPr>
        <p:txBody>
          <a:bodyPr anchorCtr="0" anchor="t" bIns="91425" lIns="91425" rIns="91425" tIns="91425">
            <a:noAutofit/>
          </a:bodyPr>
          <a:lstStyle/>
          <a:p>
            <a:pPr lvl="0">
              <a:spcBef>
                <a:spcPts val="0"/>
              </a:spcBef>
              <a:buNone/>
            </a:pPr>
            <a:fld id="{00000000-1234-1234-1234-123412341234}" type="slidenum">
              <a:rPr b="1" lang="en" sz="9600">
                <a:solidFill>
                  <a:srgbClr val="0B5394"/>
                </a:solidFill>
                <a:latin typeface="Montserrat"/>
                <a:ea typeface="Montserrat"/>
                <a:cs typeface="Montserrat"/>
                <a:sym typeface="Montserrat"/>
              </a:rPr>
              <a:t>‹#›</a:t>
            </a:fld>
          </a:p>
        </p:txBody>
      </p:sp>
      <p:sp>
        <p:nvSpPr>
          <p:cNvPr id="8" name="Shape 8"/>
          <p:cNvSpPr txBox="1"/>
          <p:nvPr>
            <p:ph type="title"/>
          </p:nvPr>
        </p:nvSpPr>
        <p:spPr>
          <a:xfrm>
            <a:off x="203875" y="1626750"/>
            <a:ext cx="1712400" cy="857400"/>
          </a:xfrm>
          <a:prstGeom prst="rect">
            <a:avLst/>
          </a:prstGeom>
          <a:noFill/>
          <a:ln>
            <a:noFill/>
          </a:ln>
        </p:spPr>
        <p:txBody>
          <a:bodyPr anchorCtr="0" anchor="t" bIns="91425" lIns="91425" rIns="91425" tIns="91425"/>
          <a:lstStyle>
            <a:lvl1pPr lvl="0">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0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147625" y="1968875"/>
            <a:ext cx="7498799" cy="2766300"/>
          </a:xfrm>
          <a:prstGeom prst="rect">
            <a:avLst/>
          </a:prstGeom>
        </p:spPr>
        <p:txBody>
          <a:bodyPr anchorCtr="0" anchor="b" bIns="91425" lIns="91425" rIns="91425" tIns="91425">
            <a:noAutofit/>
          </a:bodyPr>
          <a:lstStyle/>
          <a:p>
            <a:pPr lvl="0" rtl="0" algn="l">
              <a:spcBef>
                <a:spcPts val="0"/>
              </a:spcBef>
              <a:buNone/>
            </a:pPr>
            <a:r>
              <a:rPr lang="en"/>
              <a:t>Needfinding </a:t>
            </a:r>
            <a:r>
              <a:rPr lang="en" sz="3000">
                <a:solidFill>
                  <a:srgbClr val="D9D9D9"/>
                </a:solidFill>
              </a:rPr>
              <a:t>MUSIC</a:t>
            </a:r>
          </a:p>
          <a:p>
            <a:pPr lvl="0" rtl="0" algn="l">
              <a:spcBef>
                <a:spcPts val="0"/>
              </a:spcBef>
              <a:buNone/>
            </a:pPr>
            <a:r>
              <a:rPr lang="en" sz="1400">
                <a:solidFill>
                  <a:srgbClr val="FFFFFF"/>
                </a:solidFill>
              </a:rPr>
              <a:t>Andrea Rodriguez</a:t>
            </a:r>
            <a:br>
              <a:rPr lang="en" sz="1400">
                <a:solidFill>
                  <a:srgbClr val="FFFFFF"/>
                </a:solidFill>
              </a:rPr>
            </a:br>
            <a:r>
              <a:rPr lang="en" sz="1400">
                <a:solidFill>
                  <a:srgbClr val="FFFFFF"/>
                </a:solidFill>
              </a:rPr>
              <a:t>Michael Freeman</a:t>
            </a:r>
          </a:p>
          <a:p>
            <a:pPr lvl="0" algn="l">
              <a:spcBef>
                <a:spcPts val="0"/>
              </a:spcBef>
              <a:buNone/>
            </a:pPr>
            <a:r>
              <a:rPr lang="en" sz="1400">
                <a:solidFill>
                  <a:schemeClr val="lt1"/>
                </a:solidFill>
              </a:rPr>
              <a:t>Alan Khaledi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txBox="1"/>
          <p:nvPr>
            <p:ph idx="1" type="body"/>
          </p:nvPr>
        </p:nvSpPr>
        <p:spPr>
          <a:xfrm>
            <a:off x="2874625" y="275338"/>
            <a:ext cx="5562000" cy="4428300"/>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4294967295" type="ctrTitle"/>
          </p:nvPr>
        </p:nvSpPr>
        <p:spPr>
          <a:xfrm>
            <a:off x="1219200" y="2573942"/>
            <a:ext cx="7772400" cy="1159800"/>
          </a:xfrm>
          <a:prstGeom prst="rect">
            <a:avLst/>
          </a:prstGeom>
        </p:spPr>
        <p:txBody>
          <a:bodyPr anchorCtr="0" anchor="t" bIns="91425" lIns="91425" rIns="91425" tIns="91425">
            <a:noAutofit/>
          </a:bodyPr>
          <a:lstStyle/>
          <a:p>
            <a:pPr lvl="0" rtl="0">
              <a:spcBef>
                <a:spcPts val="0"/>
              </a:spcBef>
              <a:buNone/>
            </a:pPr>
            <a:r>
              <a:rPr lang="en" sz="7200"/>
              <a:t>ANALYSIS</a:t>
            </a:r>
          </a:p>
        </p:txBody>
      </p:sp>
      <p:sp>
        <p:nvSpPr>
          <p:cNvPr id="145" name="Shape 145"/>
          <p:cNvSpPr txBox="1"/>
          <p:nvPr>
            <p:ph idx="4294967295" type="subTitle"/>
          </p:nvPr>
        </p:nvSpPr>
        <p:spPr>
          <a:xfrm>
            <a:off x="1264100" y="3716350"/>
            <a:ext cx="6512999" cy="784800"/>
          </a:xfrm>
          <a:prstGeom prst="rect">
            <a:avLst/>
          </a:prstGeom>
        </p:spPr>
        <p:txBody>
          <a:bodyPr anchorCtr="0" anchor="t" bIns="91425" lIns="91425" rIns="91425" tIns="91425">
            <a:noAutofit/>
          </a:bodyPr>
          <a:lstStyle/>
          <a:p>
            <a:pPr lvl="0" rtl="0">
              <a:spcBef>
                <a:spcPts val="0"/>
              </a:spcBef>
              <a:buNone/>
            </a:pPr>
            <a:r>
              <a:t/>
            </a:r>
            <a:endParaRPr sz="1800"/>
          </a:p>
        </p:txBody>
      </p:sp>
      <p:sp>
        <p:nvSpPr>
          <p:cNvPr id="146" name="Shape 14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sp>
        <p:nvSpPr>
          <p:cNvPr id="147" name="Shape 147"/>
          <p:cNvSpPr/>
          <p:nvPr/>
        </p:nvSpPr>
        <p:spPr>
          <a:xfrm>
            <a:off x="1836939" y="988478"/>
            <a:ext cx="317309"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48" name="Shape 148"/>
          <p:cNvGrpSpPr/>
          <p:nvPr/>
        </p:nvGrpSpPr>
        <p:grpSpPr>
          <a:xfrm>
            <a:off x="2391964" y="496450"/>
            <a:ext cx="1426315" cy="1426402"/>
            <a:chOff x="6643075" y="3664250"/>
            <a:chExt cx="407950" cy="407975"/>
          </a:xfrm>
        </p:grpSpPr>
        <p:sp>
          <p:nvSpPr>
            <p:cNvPr id="149" name="Shape 149"/>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51" name="Shape 151"/>
          <p:cNvGrpSpPr/>
          <p:nvPr/>
        </p:nvGrpSpPr>
        <p:grpSpPr>
          <a:xfrm>
            <a:off x="1415230" y="1774587"/>
            <a:ext cx="659664" cy="659627"/>
            <a:chOff x="576250" y="4319400"/>
            <a:chExt cx="442075" cy="442050"/>
          </a:xfrm>
        </p:grpSpPr>
        <p:sp>
          <p:nvSpPr>
            <p:cNvPr id="152" name="Shape 15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6" name="Shape 156"/>
          <p:cNvSpPr/>
          <p:nvPr/>
        </p:nvSpPr>
        <p:spPr>
          <a:xfrm rot="6223920">
            <a:off x="3953912" y="935425"/>
            <a:ext cx="317280" cy="30295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2746847" y="2045898"/>
            <a:ext cx="250223" cy="23892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2587400" y="344716"/>
            <a:ext cx="1945200" cy="1304999"/>
          </a:xfrm>
          <a:prstGeom prst="rect">
            <a:avLst/>
          </a:prstGeom>
        </p:spPr>
        <p:txBody>
          <a:bodyPr anchorCtr="0" anchor="t" bIns="91425" lIns="91425" rIns="91425" tIns="91425">
            <a:noAutofit/>
          </a:bodyPr>
          <a:lstStyle/>
          <a:p>
            <a:pPr lvl="0" rtl="0">
              <a:spcBef>
                <a:spcPts val="0"/>
              </a:spcBef>
              <a:buNone/>
            </a:pPr>
            <a:r>
              <a:rPr b="1" lang="en"/>
              <a:t>Inferences</a:t>
            </a:r>
          </a:p>
          <a:p>
            <a:pPr lvl="0" rtl="0">
              <a:spcBef>
                <a:spcPts val="0"/>
              </a:spcBef>
              <a:buNone/>
            </a:pPr>
            <a:r>
              <a:rPr lang="en" sz="1200"/>
              <a:t>Love for music is something that builds over time</a:t>
            </a:r>
          </a:p>
        </p:txBody>
      </p:sp>
      <p:sp>
        <p:nvSpPr>
          <p:cNvPr id="163" name="Shape 163"/>
          <p:cNvSpPr txBox="1"/>
          <p:nvPr>
            <p:ph idx="2" type="body"/>
          </p:nvPr>
        </p:nvSpPr>
        <p:spPr>
          <a:xfrm>
            <a:off x="4632369" y="344716"/>
            <a:ext cx="1945200" cy="1304999"/>
          </a:xfrm>
          <a:prstGeom prst="rect">
            <a:avLst/>
          </a:prstGeom>
        </p:spPr>
        <p:txBody>
          <a:bodyPr anchorCtr="0" anchor="t" bIns="91425" lIns="91425" rIns="91425" tIns="91425">
            <a:noAutofit/>
          </a:bodyPr>
          <a:lstStyle/>
          <a:p>
            <a:pPr lvl="0" rtl="0">
              <a:spcBef>
                <a:spcPts val="0"/>
              </a:spcBef>
              <a:buNone/>
            </a:pPr>
            <a:r>
              <a:t/>
            </a:r>
            <a:endParaRPr b="1"/>
          </a:p>
          <a:p>
            <a:pPr lvl="0" rtl="0">
              <a:spcBef>
                <a:spcPts val="0"/>
              </a:spcBef>
              <a:buNone/>
            </a:pPr>
            <a:r>
              <a:rPr lang="en" sz="1200"/>
              <a:t>Despite the fact that Kevin had musical teachers, the poor techniques they had were passed onto him because he did not have a source to consult to learn proper techniques.</a:t>
            </a:r>
          </a:p>
        </p:txBody>
      </p:sp>
      <p:sp>
        <p:nvSpPr>
          <p:cNvPr id="164" name="Shape 164"/>
          <p:cNvSpPr txBox="1"/>
          <p:nvPr>
            <p:ph idx="3" type="body"/>
          </p:nvPr>
        </p:nvSpPr>
        <p:spPr>
          <a:xfrm>
            <a:off x="6677337" y="344716"/>
            <a:ext cx="1945200" cy="1305000"/>
          </a:xfrm>
          <a:prstGeom prst="rect">
            <a:avLst/>
          </a:prstGeom>
        </p:spPr>
        <p:txBody>
          <a:bodyPr anchorCtr="0" anchor="t" bIns="91425" lIns="91425" rIns="91425" tIns="91425">
            <a:noAutofit/>
          </a:bodyPr>
          <a:lstStyle/>
          <a:p>
            <a:pPr lvl="0" rtl="0">
              <a:spcBef>
                <a:spcPts val="0"/>
              </a:spcBef>
              <a:buNone/>
            </a:pPr>
            <a:r>
              <a:t/>
            </a:r>
            <a:endParaRPr b="1"/>
          </a:p>
          <a:p>
            <a:pPr lvl="0" rtl="0">
              <a:spcBef>
                <a:spcPts val="0"/>
              </a:spcBef>
              <a:buNone/>
            </a:pPr>
            <a:r>
              <a:rPr lang="en" sz="1200"/>
              <a:t>People who are really interested in music often really enjoy making it</a:t>
            </a:r>
          </a:p>
        </p:txBody>
      </p:sp>
      <p:sp>
        <p:nvSpPr>
          <p:cNvPr id="165" name="Shape 165"/>
          <p:cNvSpPr txBox="1"/>
          <p:nvPr>
            <p:ph idx="1" type="body"/>
          </p:nvPr>
        </p:nvSpPr>
        <p:spPr>
          <a:xfrm>
            <a:off x="2587400" y="2230666"/>
            <a:ext cx="1945200" cy="1305000"/>
          </a:xfrm>
          <a:prstGeom prst="rect">
            <a:avLst/>
          </a:prstGeom>
        </p:spPr>
        <p:txBody>
          <a:bodyPr anchorCtr="0" anchor="t" bIns="91425" lIns="91425" rIns="91425" tIns="91425">
            <a:noAutofit/>
          </a:bodyPr>
          <a:lstStyle/>
          <a:p>
            <a:pPr lvl="0" rtl="0">
              <a:spcBef>
                <a:spcPts val="0"/>
              </a:spcBef>
              <a:buNone/>
            </a:pPr>
            <a:r>
              <a:rPr b="1" lang="en"/>
              <a:t>Conclusions</a:t>
            </a:r>
          </a:p>
          <a:p>
            <a:pPr lvl="0" rtl="0">
              <a:spcBef>
                <a:spcPts val="0"/>
              </a:spcBef>
              <a:buNone/>
            </a:pPr>
            <a:r>
              <a:rPr lang="en" sz="1200">
                <a:solidFill>
                  <a:schemeClr val="dk1"/>
                </a:solidFill>
                <a:latin typeface="Arial"/>
                <a:ea typeface="Arial"/>
                <a:cs typeface="Arial"/>
                <a:sym typeface="Arial"/>
              </a:rPr>
              <a:t>People can build their love for music through experience</a:t>
            </a:r>
          </a:p>
        </p:txBody>
      </p:sp>
      <p:sp>
        <p:nvSpPr>
          <p:cNvPr id="166" name="Shape 166"/>
          <p:cNvSpPr txBox="1"/>
          <p:nvPr>
            <p:ph idx="2" type="body"/>
          </p:nvPr>
        </p:nvSpPr>
        <p:spPr>
          <a:xfrm>
            <a:off x="4632369" y="2230666"/>
            <a:ext cx="1945200" cy="1305000"/>
          </a:xfrm>
          <a:prstGeom prst="rect">
            <a:avLst/>
          </a:prstGeom>
        </p:spPr>
        <p:txBody>
          <a:bodyPr anchorCtr="0" anchor="t" bIns="91425" lIns="91425" rIns="91425" tIns="91425">
            <a:noAutofit/>
          </a:bodyPr>
          <a:lstStyle/>
          <a:p>
            <a:pPr lvl="0" rtl="0">
              <a:spcBef>
                <a:spcPts val="0"/>
              </a:spcBef>
              <a:buNone/>
            </a:pPr>
            <a:r>
              <a:t/>
            </a:r>
            <a:endParaRPr b="1"/>
          </a:p>
          <a:p>
            <a:pPr lvl="0" rtl="0">
              <a:spcBef>
                <a:spcPts val="0"/>
              </a:spcBef>
              <a:buNone/>
            </a:pPr>
            <a:r>
              <a:rPr lang="en" sz="1200"/>
              <a:t>Even music students can benefit from having a resource that they can consult for proper techniques and good developmental practices when trying to master instruments.</a:t>
            </a:r>
          </a:p>
        </p:txBody>
      </p:sp>
      <p:sp>
        <p:nvSpPr>
          <p:cNvPr id="167" name="Shape 167"/>
          <p:cNvSpPr txBox="1"/>
          <p:nvPr>
            <p:ph idx="3" type="body"/>
          </p:nvPr>
        </p:nvSpPr>
        <p:spPr>
          <a:xfrm>
            <a:off x="6677337" y="2230666"/>
            <a:ext cx="1945200" cy="1305000"/>
          </a:xfrm>
          <a:prstGeom prst="rect">
            <a:avLst/>
          </a:prstGeom>
        </p:spPr>
        <p:txBody>
          <a:bodyPr anchorCtr="0" anchor="t" bIns="91425" lIns="91425" rIns="91425" tIns="91425">
            <a:noAutofit/>
          </a:bodyPr>
          <a:lstStyle/>
          <a:p>
            <a:pPr lvl="0" rtl="0">
              <a:spcBef>
                <a:spcPts val="0"/>
              </a:spcBef>
              <a:buNone/>
            </a:pPr>
            <a:r>
              <a:t/>
            </a:r>
            <a:endParaRPr b="1"/>
          </a:p>
          <a:p>
            <a:pPr lvl="0" rtl="0">
              <a:spcBef>
                <a:spcPts val="0"/>
              </a:spcBef>
              <a:buNone/>
            </a:pPr>
            <a:r>
              <a:rPr lang="en" sz="1200"/>
              <a:t>Making the ability to create music more accessible would be of interest to many people who like music</a:t>
            </a:r>
          </a:p>
          <a:p>
            <a:pPr lvl="0" rtl="0">
              <a:spcBef>
                <a:spcPts val="0"/>
              </a:spcBef>
              <a:buNone/>
            </a:pPr>
            <a:r>
              <a:t/>
            </a:r>
            <a:endParaRPr sz="1400"/>
          </a:p>
        </p:txBody>
      </p:sp>
      <p:sp>
        <p:nvSpPr>
          <p:cNvPr id="168" name="Shape 168"/>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sz="1400"/>
              <a:t>INFERENCES</a:t>
            </a:r>
          </a:p>
          <a:p>
            <a:pPr lvl="0">
              <a:spcBef>
                <a:spcPts val="0"/>
              </a:spcBef>
              <a:buNone/>
            </a:pPr>
            <a:r>
              <a:rPr lang="en" sz="1400"/>
              <a:t>AND</a:t>
            </a:r>
          </a:p>
          <a:p>
            <a:pPr lvl="0" rtl="0">
              <a:spcBef>
                <a:spcPts val="0"/>
              </a:spcBef>
              <a:buNone/>
            </a:pPr>
            <a:r>
              <a:rPr lang="en" sz="1400"/>
              <a:t>CONCLUSIONS</a:t>
            </a:r>
          </a:p>
        </p:txBody>
      </p:sp>
      <p:sp>
        <p:nvSpPr>
          <p:cNvPr id="169" name="Shape 16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QUESTIONS</a:t>
            </a:r>
          </a:p>
        </p:txBody>
      </p:sp>
      <p:sp>
        <p:nvSpPr>
          <p:cNvPr id="175" name="Shape 175"/>
          <p:cNvSpPr txBox="1"/>
          <p:nvPr>
            <p:ph idx="1" type="body"/>
          </p:nvPr>
        </p:nvSpPr>
        <p:spPr>
          <a:xfrm>
            <a:off x="2445100" y="275350"/>
            <a:ext cx="2066100" cy="4650600"/>
          </a:xfrm>
          <a:prstGeom prst="rect">
            <a:avLst/>
          </a:prstGeom>
        </p:spPr>
        <p:txBody>
          <a:bodyPr anchorCtr="0" anchor="t" bIns="91425" lIns="91425" rIns="91425" tIns="91425">
            <a:noAutofit/>
          </a:bodyPr>
          <a:lstStyle/>
          <a:p>
            <a:pPr lvl="0" rtl="0">
              <a:spcBef>
                <a:spcPts val="0"/>
              </a:spcBef>
              <a:buNone/>
            </a:pPr>
            <a:r>
              <a:rPr lang="en"/>
              <a:t>How might someone nurture a potential affinity for music if they don’t know how to look for the resources?</a:t>
            </a:r>
          </a:p>
        </p:txBody>
      </p:sp>
      <p:sp>
        <p:nvSpPr>
          <p:cNvPr id="176" name="Shape 176"/>
          <p:cNvSpPr txBox="1"/>
          <p:nvPr>
            <p:ph idx="2" type="body"/>
          </p:nvPr>
        </p:nvSpPr>
        <p:spPr>
          <a:xfrm>
            <a:off x="4617100" y="275350"/>
            <a:ext cx="2066100" cy="4650600"/>
          </a:xfrm>
          <a:prstGeom prst="rect">
            <a:avLst/>
          </a:prstGeom>
        </p:spPr>
        <p:txBody>
          <a:bodyPr anchorCtr="0" anchor="t" bIns="91425" lIns="91425" rIns="91425" tIns="91425">
            <a:noAutofit/>
          </a:bodyPr>
          <a:lstStyle/>
          <a:p>
            <a:pPr lvl="0" rtl="0">
              <a:spcBef>
                <a:spcPts val="0"/>
              </a:spcBef>
              <a:buNone/>
            </a:pPr>
            <a:r>
              <a:rPr lang="en"/>
              <a:t>How can a database of trusted, reliable musical knowledge be compiled for music students to consult? </a:t>
            </a:r>
          </a:p>
        </p:txBody>
      </p:sp>
      <p:sp>
        <p:nvSpPr>
          <p:cNvPr id="177" name="Shape 177"/>
          <p:cNvSpPr txBox="1"/>
          <p:nvPr>
            <p:ph idx="3" type="body"/>
          </p:nvPr>
        </p:nvSpPr>
        <p:spPr>
          <a:xfrm>
            <a:off x="6789100" y="275350"/>
            <a:ext cx="2066100" cy="46506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Would Kevin have the same health problems if he was provided with a source to consult?</a:t>
            </a:r>
          </a:p>
        </p:txBody>
      </p:sp>
      <p:sp>
        <p:nvSpPr>
          <p:cNvPr id="178" name="Shape 17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4294967295" type="ctrTitle"/>
          </p:nvPr>
        </p:nvSpPr>
        <p:spPr>
          <a:xfrm>
            <a:off x="1219200" y="2573942"/>
            <a:ext cx="7772400" cy="1159800"/>
          </a:xfrm>
          <a:prstGeom prst="rect">
            <a:avLst/>
          </a:prstGeom>
        </p:spPr>
        <p:txBody>
          <a:bodyPr anchorCtr="0" anchor="t" bIns="91425" lIns="91425" rIns="91425" tIns="91425">
            <a:noAutofit/>
          </a:bodyPr>
          <a:lstStyle/>
          <a:p>
            <a:pPr lvl="0" rtl="0">
              <a:spcBef>
                <a:spcPts val="0"/>
              </a:spcBef>
              <a:buNone/>
            </a:pPr>
            <a:r>
              <a:rPr lang="en" sz="7200"/>
              <a:t>EMPATHY MAP</a:t>
            </a:r>
          </a:p>
        </p:txBody>
      </p:sp>
      <p:sp>
        <p:nvSpPr>
          <p:cNvPr id="184" name="Shape 184"/>
          <p:cNvSpPr txBox="1"/>
          <p:nvPr>
            <p:ph idx="4294967295" type="subTitle"/>
          </p:nvPr>
        </p:nvSpPr>
        <p:spPr>
          <a:xfrm>
            <a:off x="1264100" y="3716350"/>
            <a:ext cx="6512999" cy="784800"/>
          </a:xfrm>
          <a:prstGeom prst="rect">
            <a:avLst/>
          </a:prstGeom>
        </p:spPr>
        <p:txBody>
          <a:bodyPr anchorCtr="0" anchor="t" bIns="91425" lIns="91425" rIns="91425" tIns="91425">
            <a:noAutofit/>
          </a:bodyPr>
          <a:lstStyle/>
          <a:p>
            <a:pPr lvl="0" rtl="0">
              <a:spcBef>
                <a:spcPts val="0"/>
              </a:spcBef>
              <a:buNone/>
            </a:pPr>
            <a:r>
              <a:t/>
            </a:r>
            <a:endParaRPr sz="1800"/>
          </a:p>
        </p:txBody>
      </p:sp>
      <p:sp>
        <p:nvSpPr>
          <p:cNvPr id="185" name="Shape 18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sp>
        <p:nvSpPr>
          <p:cNvPr id="186" name="Shape 186"/>
          <p:cNvSpPr/>
          <p:nvPr/>
        </p:nvSpPr>
        <p:spPr>
          <a:xfrm>
            <a:off x="1836939" y="988478"/>
            <a:ext cx="317309"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87" name="Shape 187"/>
          <p:cNvGrpSpPr/>
          <p:nvPr/>
        </p:nvGrpSpPr>
        <p:grpSpPr>
          <a:xfrm>
            <a:off x="2391964" y="496450"/>
            <a:ext cx="1426315" cy="1426402"/>
            <a:chOff x="6643075" y="3664250"/>
            <a:chExt cx="407950" cy="407975"/>
          </a:xfrm>
        </p:grpSpPr>
        <p:sp>
          <p:nvSpPr>
            <p:cNvPr id="188" name="Shape 188"/>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90" name="Shape 190"/>
          <p:cNvGrpSpPr/>
          <p:nvPr/>
        </p:nvGrpSpPr>
        <p:grpSpPr>
          <a:xfrm>
            <a:off x="1415230" y="1774587"/>
            <a:ext cx="659664" cy="659627"/>
            <a:chOff x="576250" y="4319400"/>
            <a:chExt cx="442075" cy="442050"/>
          </a:xfrm>
        </p:grpSpPr>
        <p:sp>
          <p:nvSpPr>
            <p:cNvPr id="191" name="Shape 191"/>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95" name="Shape 195"/>
          <p:cNvSpPr/>
          <p:nvPr/>
        </p:nvSpPr>
        <p:spPr>
          <a:xfrm rot="6223920">
            <a:off x="3953912" y="935425"/>
            <a:ext cx="317280" cy="30295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2746847" y="2045898"/>
            <a:ext cx="250223" cy="23892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ctrTitle"/>
          </p:nvPr>
        </p:nvSpPr>
        <p:spPr>
          <a:xfrm>
            <a:off x="2970175" y="3107350"/>
            <a:ext cx="5792699" cy="1159799"/>
          </a:xfrm>
          <a:prstGeom prst="rect">
            <a:avLst/>
          </a:prstGeom>
        </p:spPr>
        <p:txBody>
          <a:bodyPr anchorCtr="0" anchor="b" bIns="91425" lIns="91425" rIns="91425" tIns="91425">
            <a:noAutofit/>
          </a:bodyPr>
          <a:lstStyle/>
          <a:p>
            <a:pPr lvl="0" rtl="0">
              <a:spcBef>
                <a:spcPts val="0"/>
              </a:spcBef>
              <a:buNone/>
            </a:pPr>
            <a:r>
              <a:rPr lang="en"/>
              <a:t>SAY</a:t>
            </a:r>
          </a:p>
        </p:txBody>
      </p:sp>
      <p:sp>
        <p:nvSpPr>
          <p:cNvPr id="202" name="Shape 20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pic>
        <p:nvPicPr>
          <p:cNvPr id="203" name="Shape 203"/>
          <p:cNvPicPr preferRelativeResize="0"/>
          <p:nvPr/>
        </p:nvPicPr>
        <p:blipFill>
          <a:blip r:embed="rId3">
            <a:alphaModFix/>
          </a:blip>
          <a:stretch>
            <a:fillRect/>
          </a:stretch>
        </p:blipFill>
        <p:spPr>
          <a:xfrm rot="-317422">
            <a:off x="1818390" y="231091"/>
            <a:ext cx="2393568" cy="2451950"/>
          </a:xfrm>
          <a:prstGeom prst="rect">
            <a:avLst/>
          </a:prstGeom>
          <a:noFill/>
          <a:ln>
            <a:noFill/>
          </a:ln>
        </p:spPr>
      </p:pic>
      <p:sp>
        <p:nvSpPr>
          <p:cNvPr id="204" name="Shape 204"/>
          <p:cNvSpPr txBox="1"/>
          <p:nvPr/>
        </p:nvSpPr>
        <p:spPr>
          <a:xfrm rot="-338789">
            <a:off x="2001355" y="332561"/>
            <a:ext cx="2027638" cy="1834949"/>
          </a:xfrm>
          <a:prstGeom prst="rect">
            <a:avLst/>
          </a:prstGeom>
          <a:noFill/>
          <a:ln>
            <a:noFill/>
          </a:ln>
        </p:spPr>
        <p:txBody>
          <a:bodyPr anchorCtr="0" anchor="t" bIns="91425" lIns="91425" rIns="91425" tIns="91425">
            <a:noAutofit/>
          </a:bodyPr>
          <a:lstStyle/>
          <a:p>
            <a:pPr lvl="0">
              <a:spcBef>
                <a:spcPts val="0"/>
              </a:spcBef>
              <a:buNone/>
            </a:pPr>
            <a:r>
              <a:rPr b="1" lang="en" sz="1800"/>
              <a:t>“</a:t>
            </a:r>
            <a:r>
              <a:rPr b="1" lang="en" sz="1800">
                <a:solidFill>
                  <a:schemeClr val="dk1"/>
                </a:solidFill>
                <a:latin typeface="Titillium Web"/>
                <a:ea typeface="Titillium Web"/>
                <a:cs typeface="Titillium Web"/>
                <a:sym typeface="Titillium Web"/>
              </a:rPr>
              <a:t>I got into Jazz by going to the Stanford Jazz Workshop when I was in middle school”</a:t>
            </a:r>
          </a:p>
        </p:txBody>
      </p:sp>
      <p:pic>
        <p:nvPicPr>
          <p:cNvPr id="205" name="Shape 205"/>
          <p:cNvPicPr preferRelativeResize="0"/>
          <p:nvPr/>
        </p:nvPicPr>
        <p:blipFill>
          <a:blip r:embed="rId3">
            <a:alphaModFix/>
          </a:blip>
          <a:stretch>
            <a:fillRect/>
          </a:stretch>
        </p:blipFill>
        <p:spPr>
          <a:xfrm rot="171596">
            <a:off x="5183177" y="231091"/>
            <a:ext cx="2393568" cy="2451950"/>
          </a:xfrm>
          <a:prstGeom prst="rect">
            <a:avLst/>
          </a:prstGeom>
          <a:noFill/>
          <a:ln>
            <a:noFill/>
          </a:ln>
        </p:spPr>
      </p:pic>
      <p:pic>
        <p:nvPicPr>
          <p:cNvPr id="206" name="Shape 206"/>
          <p:cNvPicPr preferRelativeResize="0"/>
          <p:nvPr/>
        </p:nvPicPr>
        <p:blipFill>
          <a:blip r:embed="rId3">
            <a:alphaModFix/>
          </a:blip>
          <a:stretch>
            <a:fillRect/>
          </a:stretch>
        </p:blipFill>
        <p:spPr>
          <a:xfrm rot="126622">
            <a:off x="153415" y="2638853"/>
            <a:ext cx="2393568" cy="2451950"/>
          </a:xfrm>
          <a:prstGeom prst="rect">
            <a:avLst/>
          </a:prstGeom>
          <a:noFill/>
          <a:ln>
            <a:noFill/>
          </a:ln>
        </p:spPr>
      </p:pic>
      <p:pic>
        <p:nvPicPr>
          <p:cNvPr id="207" name="Shape 207"/>
          <p:cNvPicPr preferRelativeResize="0"/>
          <p:nvPr/>
        </p:nvPicPr>
        <p:blipFill>
          <a:blip r:embed="rId3">
            <a:alphaModFix/>
          </a:blip>
          <a:stretch>
            <a:fillRect/>
          </a:stretch>
        </p:blipFill>
        <p:spPr>
          <a:xfrm rot="-317422">
            <a:off x="2629015" y="2576978"/>
            <a:ext cx="2393568" cy="2451950"/>
          </a:xfrm>
          <a:prstGeom prst="rect">
            <a:avLst/>
          </a:prstGeom>
          <a:noFill/>
          <a:ln>
            <a:noFill/>
          </a:ln>
        </p:spPr>
      </p:pic>
      <p:pic>
        <p:nvPicPr>
          <p:cNvPr id="208" name="Shape 208"/>
          <p:cNvPicPr preferRelativeResize="0"/>
          <p:nvPr/>
        </p:nvPicPr>
        <p:blipFill>
          <a:blip r:embed="rId3">
            <a:alphaModFix/>
          </a:blip>
          <a:stretch>
            <a:fillRect/>
          </a:stretch>
        </p:blipFill>
        <p:spPr>
          <a:xfrm rot="150881">
            <a:off x="5183165" y="2576966"/>
            <a:ext cx="2393568" cy="2451950"/>
          </a:xfrm>
          <a:prstGeom prst="rect">
            <a:avLst/>
          </a:prstGeom>
          <a:noFill/>
          <a:ln>
            <a:noFill/>
          </a:ln>
        </p:spPr>
      </p:pic>
      <p:sp>
        <p:nvSpPr>
          <p:cNvPr id="209" name="Shape 209"/>
          <p:cNvSpPr txBox="1"/>
          <p:nvPr/>
        </p:nvSpPr>
        <p:spPr>
          <a:xfrm rot="135300">
            <a:off x="5335029" y="444216"/>
            <a:ext cx="1928993" cy="2025672"/>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700">
                <a:solidFill>
                  <a:schemeClr val="dk1"/>
                </a:solidFill>
                <a:latin typeface="Titillium Web"/>
                <a:ea typeface="Titillium Web"/>
                <a:cs typeface="Titillium Web"/>
                <a:sym typeface="Titillium Web"/>
              </a:rPr>
              <a:t>"Playing with not stellar technique has made it really hard and put a huge block in my development."</a:t>
            </a:r>
          </a:p>
        </p:txBody>
      </p:sp>
      <p:sp>
        <p:nvSpPr>
          <p:cNvPr id="210" name="Shape 210"/>
          <p:cNvSpPr txBox="1"/>
          <p:nvPr/>
        </p:nvSpPr>
        <p:spPr>
          <a:xfrm rot="175418">
            <a:off x="331888" y="2863787"/>
            <a:ext cx="1864526" cy="2002099"/>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b="1" lang="en" sz="1800">
                <a:solidFill>
                  <a:schemeClr val="dk1"/>
                </a:solidFill>
                <a:latin typeface="Titillium Web"/>
                <a:ea typeface="Titillium Web"/>
                <a:cs typeface="Titillium Web"/>
                <a:sym typeface="Titillium Web"/>
              </a:rPr>
              <a:t>"You feel empowered because you just made a whole crowd react"</a:t>
            </a:r>
          </a:p>
          <a:p>
            <a:pPr lvl="0">
              <a:spcBef>
                <a:spcPts val="0"/>
              </a:spcBef>
              <a:buNone/>
            </a:pPr>
            <a:r>
              <a:t/>
            </a:r>
            <a:endParaRPr/>
          </a:p>
        </p:txBody>
      </p:sp>
      <p:sp>
        <p:nvSpPr>
          <p:cNvPr id="211" name="Shape 211"/>
          <p:cNvSpPr txBox="1"/>
          <p:nvPr/>
        </p:nvSpPr>
        <p:spPr>
          <a:xfrm rot="-347392">
            <a:off x="2795422" y="2791873"/>
            <a:ext cx="1941906" cy="2022146"/>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b="1" lang="en" sz="1500">
                <a:solidFill>
                  <a:schemeClr val="dk1"/>
                </a:solidFill>
                <a:latin typeface="Titillium Web"/>
                <a:ea typeface="Titillium Web"/>
                <a:cs typeface="Titillium Web"/>
                <a:sym typeface="Titillium Web"/>
              </a:rPr>
              <a:t>“I feel most connected when the performer and the audience manage to connect and feed off of each other’s energy.”</a:t>
            </a:r>
          </a:p>
        </p:txBody>
      </p:sp>
      <p:sp>
        <p:nvSpPr>
          <p:cNvPr id="212" name="Shape 212"/>
          <p:cNvSpPr txBox="1"/>
          <p:nvPr/>
        </p:nvSpPr>
        <p:spPr>
          <a:xfrm rot="162943">
            <a:off x="5335084" y="2745483"/>
            <a:ext cx="2007154" cy="2094555"/>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b="1" lang="en" sz="1800">
                <a:solidFill>
                  <a:schemeClr val="dk1"/>
                </a:solidFill>
                <a:latin typeface="Titillium Web"/>
                <a:ea typeface="Titillium Web"/>
                <a:cs typeface="Titillium Web"/>
                <a:sym typeface="Titillium Web"/>
              </a:rPr>
              <a:t>“it’s primarily you who has to sustain the interest yourself by keeping up with it”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ctrTitle"/>
          </p:nvPr>
        </p:nvSpPr>
        <p:spPr>
          <a:xfrm>
            <a:off x="2970175" y="3107350"/>
            <a:ext cx="5792700" cy="1159800"/>
          </a:xfrm>
          <a:prstGeom prst="rect">
            <a:avLst/>
          </a:prstGeom>
        </p:spPr>
        <p:txBody>
          <a:bodyPr anchorCtr="0" anchor="b" bIns="91425" lIns="91425" rIns="91425" tIns="91425">
            <a:noAutofit/>
          </a:bodyPr>
          <a:lstStyle/>
          <a:p>
            <a:pPr lvl="0" rtl="0">
              <a:spcBef>
                <a:spcPts val="0"/>
              </a:spcBef>
              <a:buNone/>
            </a:pPr>
            <a:r>
              <a:rPr lang="en"/>
              <a:t>DO</a:t>
            </a:r>
          </a:p>
        </p:txBody>
      </p:sp>
      <p:sp>
        <p:nvSpPr>
          <p:cNvPr id="218" name="Shape 21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pic>
        <p:nvPicPr>
          <p:cNvPr id="219" name="Shape 219"/>
          <p:cNvPicPr preferRelativeResize="0"/>
          <p:nvPr/>
        </p:nvPicPr>
        <p:blipFill>
          <a:blip r:embed="rId3">
            <a:alphaModFix/>
          </a:blip>
          <a:stretch>
            <a:fillRect/>
          </a:stretch>
        </p:blipFill>
        <p:spPr>
          <a:xfrm rot="-317422">
            <a:off x="1818390" y="231091"/>
            <a:ext cx="2393568" cy="2451950"/>
          </a:xfrm>
          <a:prstGeom prst="rect">
            <a:avLst/>
          </a:prstGeom>
          <a:noFill/>
          <a:ln>
            <a:noFill/>
          </a:ln>
        </p:spPr>
      </p:pic>
      <p:sp>
        <p:nvSpPr>
          <p:cNvPr id="220" name="Shape 220"/>
          <p:cNvSpPr txBox="1"/>
          <p:nvPr/>
        </p:nvSpPr>
        <p:spPr>
          <a:xfrm rot="-338789">
            <a:off x="1915880" y="502386"/>
            <a:ext cx="2027638" cy="1834949"/>
          </a:xfrm>
          <a:prstGeom prst="rect">
            <a:avLst/>
          </a:prstGeom>
          <a:noFill/>
          <a:ln>
            <a:noFill/>
          </a:ln>
        </p:spPr>
        <p:txBody>
          <a:bodyPr anchorCtr="0" anchor="t" bIns="91425" lIns="91425" rIns="91425" tIns="91425">
            <a:noAutofit/>
          </a:bodyPr>
          <a:lstStyle/>
          <a:p>
            <a:pPr lvl="0" rtl="0">
              <a:spcBef>
                <a:spcPts val="0"/>
              </a:spcBef>
              <a:buNone/>
            </a:pPr>
            <a:r>
              <a:rPr b="1" lang="en" sz="2200"/>
              <a:t>Excited about his time at the Stanford Jazz Workshop</a:t>
            </a:r>
          </a:p>
        </p:txBody>
      </p:sp>
      <p:pic>
        <p:nvPicPr>
          <p:cNvPr id="221" name="Shape 221"/>
          <p:cNvPicPr preferRelativeResize="0"/>
          <p:nvPr/>
        </p:nvPicPr>
        <p:blipFill>
          <a:blip r:embed="rId3">
            <a:alphaModFix/>
          </a:blip>
          <a:stretch>
            <a:fillRect/>
          </a:stretch>
        </p:blipFill>
        <p:spPr>
          <a:xfrm rot="171596">
            <a:off x="5183177" y="231091"/>
            <a:ext cx="2393568" cy="2451950"/>
          </a:xfrm>
          <a:prstGeom prst="rect">
            <a:avLst/>
          </a:prstGeom>
          <a:noFill/>
          <a:ln>
            <a:noFill/>
          </a:ln>
        </p:spPr>
      </p:pic>
      <p:pic>
        <p:nvPicPr>
          <p:cNvPr id="222" name="Shape 222"/>
          <p:cNvPicPr preferRelativeResize="0"/>
          <p:nvPr/>
        </p:nvPicPr>
        <p:blipFill>
          <a:blip r:embed="rId3">
            <a:alphaModFix/>
          </a:blip>
          <a:stretch>
            <a:fillRect/>
          </a:stretch>
        </p:blipFill>
        <p:spPr>
          <a:xfrm rot="126622">
            <a:off x="153415" y="2638853"/>
            <a:ext cx="2393568" cy="2451950"/>
          </a:xfrm>
          <a:prstGeom prst="rect">
            <a:avLst/>
          </a:prstGeom>
          <a:noFill/>
          <a:ln>
            <a:noFill/>
          </a:ln>
        </p:spPr>
      </p:pic>
      <p:pic>
        <p:nvPicPr>
          <p:cNvPr id="223" name="Shape 223"/>
          <p:cNvPicPr preferRelativeResize="0"/>
          <p:nvPr/>
        </p:nvPicPr>
        <p:blipFill>
          <a:blip r:embed="rId3">
            <a:alphaModFix/>
          </a:blip>
          <a:stretch>
            <a:fillRect/>
          </a:stretch>
        </p:blipFill>
        <p:spPr>
          <a:xfrm rot="-317422">
            <a:off x="2629015" y="2576978"/>
            <a:ext cx="2393568" cy="2451950"/>
          </a:xfrm>
          <a:prstGeom prst="rect">
            <a:avLst/>
          </a:prstGeom>
          <a:noFill/>
          <a:ln>
            <a:noFill/>
          </a:ln>
        </p:spPr>
      </p:pic>
      <p:pic>
        <p:nvPicPr>
          <p:cNvPr id="224" name="Shape 224"/>
          <p:cNvPicPr preferRelativeResize="0"/>
          <p:nvPr/>
        </p:nvPicPr>
        <p:blipFill>
          <a:blip r:embed="rId3">
            <a:alphaModFix/>
          </a:blip>
          <a:stretch>
            <a:fillRect/>
          </a:stretch>
        </p:blipFill>
        <p:spPr>
          <a:xfrm rot="150881">
            <a:off x="5183165" y="2576966"/>
            <a:ext cx="2393568" cy="2451950"/>
          </a:xfrm>
          <a:prstGeom prst="rect">
            <a:avLst/>
          </a:prstGeom>
          <a:noFill/>
          <a:ln>
            <a:noFill/>
          </a:ln>
        </p:spPr>
      </p:pic>
      <p:sp>
        <p:nvSpPr>
          <p:cNvPr id="225" name="Shape 225"/>
          <p:cNvSpPr txBox="1"/>
          <p:nvPr/>
        </p:nvSpPr>
        <p:spPr>
          <a:xfrm rot="135300">
            <a:off x="5335029" y="444216"/>
            <a:ext cx="1928993" cy="2025672"/>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400">
                <a:solidFill>
                  <a:schemeClr val="dk1"/>
                </a:solidFill>
                <a:latin typeface="Titillium Web"/>
                <a:ea typeface="Titillium Web"/>
                <a:cs typeface="Titillium Web"/>
                <a:sym typeface="Titillium Web"/>
              </a:rPr>
              <a:t>Liked to bring up collective efforts</a:t>
            </a:r>
          </a:p>
        </p:txBody>
      </p:sp>
      <p:sp>
        <p:nvSpPr>
          <p:cNvPr id="226" name="Shape 226"/>
          <p:cNvSpPr txBox="1"/>
          <p:nvPr/>
        </p:nvSpPr>
        <p:spPr>
          <a:xfrm rot="150502">
            <a:off x="338815" y="2801780"/>
            <a:ext cx="1864486" cy="2002317"/>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200">
                <a:solidFill>
                  <a:schemeClr val="dk1"/>
                </a:solidFill>
                <a:latin typeface="Titillium Web"/>
                <a:ea typeface="Titillium Web"/>
                <a:cs typeface="Titillium Web"/>
                <a:sym typeface="Titillium Web"/>
              </a:rPr>
              <a:t>Excited when talking about own experiences playing music</a:t>
            </a:r>
          </a:p>
          <a:p>
            <a:pPr lvl="0" rtl="0">
              <a:spcBef>
                <a:spcPts val="0"/>
              </a:spcBef>
              <a:buNone/>
            </a:pPr>
            <a:r>
              <a:t/>
            </a:r>
            <a:endParaRPr sz="2200"/>
          </a:p>
        </p:txBody>
      </p:sp>
      <p:sp>
        <p:nvSpPr>
          <p:cNvPr id="227" name="Shape 227"/>
          <p:cNvSpPr txBox="1"/>
          <p:nvPr/>
        </p:nvSpPr>
        <p:spPr>
          <a:xfrm rot="-347392">
            <a:off x="2795422" y="2791873"/>
            <a:ext cx="1941906" cy="2022146"/>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400">
                <a:solidFill>
                  <a:schemeClr val="dk1"/>
                </a:solidFill>
                <a:latin typeface="Titillium Web"/>
                <a:ea typeface="Titillium Web"/>
                <a:cs typeface="Titillium Web"/>
                <a:sym typeface="Titillium Web"/>
              </a:rPr>
              <a:t>Liked to bring up personal projects</a:t>
            </a:r>
          </a:p>
        </p:txBody>
      </p:sp>
      <p:sp>
        <p:nvSpPr>
          <p:cNvPr id="228" name="Shape 228"/>
          <p:cNvSpPr txBox="1"/>
          <p:nvPr/>
        </p:nvSpPr>
        <p:spPr>
          <a:xfrm rot="162943">
            <a:off x="5335084" y="2745483"/>
            <a:ext cx="2007154" cy="2094555"/>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000">
                <a:solidFill>
                  <a:schemeClr val="dk1"/>
                </a:solidFill>
                <a:latin typeface="Titillium Web"/>
                <a:ea typeface="Titillium Web"/>
                <a:cs typeface="Titillium Web"/>
                <a:sym typeface="Titillium Web"/>
              </a:rPr>
              <a:t>tended to refer to collaboration and a need to ease the process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ctrTitle"/>
          </p:nvPr>
        </p:nvSpPr>
        <p:spPr>
          <a:xfrm>
            <a:off x="2970175" y="3107350"/>
            <a:ext cx="5792700" cy="1159800"/>
          </a:xfrm>
          <a:prstGeom prst="rect">
            <a:avLst/>
          </a:prstGeom>
        </p:spPr>
        <p:txBody>
          <a:bodyPr anchorCtr="0" anchor="b" bIns="91425" lIns="91425" rIns="91425" tIns="91425">
            <a:noAutofit/>
          </a:bodyPr>
          <a:lstStyle/>
          <a:p>
            <a:pPr lvl="0" rtl="0">
              <a:spcBef>
                <a:spcPts val="0"/>
              </a:spcBef>
              <a:buNone/>
            </a:pPr>
            <a:r>
              <a:rPr lang="en"/>
              <a:t>THINK</a:t>
            </a:r>
          </a:p>
        </p:txBody>
      </p:sp>
      <p:sp>
        <p:nvSpPr>
          <p:cNvPr id="234" name="Shape 23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pic>
        <p:nvPicPr>
          <p:cNvPr id="235" name="Shape 235"/>
          <p:cNvPicPr preferRelativeResize="0"/>
          <p:nvPr/>
        </p:nvPicPr>
        <p:blipFill>
          <a:blip r:embed="rId3">
            <a:alphaModFix/>
          </a:blip>
          <a:stretch>
            <a:fillRect/>
          </a:stretch>
        </p:blipFill>
        <p:spPr>
          <a:xfrm rot="-317422">
            <a:off x="1818390" y="231091"/>
            <a:ext cx="2393568" cy="2451950"/>
          </a:xfrm>
          <a:prstGeom prst="rect">
            <a:avLst/>
          </a:prstGeom>
          <a:noFill/>
          <a:ln>
            <a:noFill/>
          </a:ln>
        </p:spPr>
      </p:pic>
      <p:sp>
        <p:nvSpPr>
          <p:cNvPr id="236" name="Shape 236"/>
          <p:cNvSpPr txBox="1"/>
          <p:nvPr/>
        </p:nvSpPr>
        <p:spPr>
          <a:xfrm rot="-338789">
            <a:off x="2001355" y="332561"/>
            <a:ext cx="2027638" cy="1834949"/>
          </a:xfrm>
          <a:prstGeom prst="rect">
            <a:avLst/>
          </a:prstGeom>
          <a:noFill/>
          <a:ln>
            <a:noFill/>
          </a:ln>
        </p:spPr>
        <p:txBody>
          <a:bodyPr anchorCtr="0" anchor="t" bIns="91425" lIns="91425" rIns="91425" tIns="91425">
            <a:noAutofit/>
          </a:bodyPr>
          <a:lstStyle/>
          <a:p>
            <a:pPr lvl="0" rtl="0">
              <a:spcBef>
                <a:spcPts val="0"/>
              </a:spcBef>
              <a:buNone/>
            </a:pPr>
            <a:r>
              <a:rPr b="1" lang="en" sz="1700"/>
              <a:t>Regrets learning improper technique - he now sees the value of proper technique in playing an instrument.</a:t>
            </a:r>
          </a:p>
        </p:txBody>
      </p:sp>
      <p:pic>
        <p:nvPicPr>
          <p:cNvPr id="237" name="Shape 237"/>
          <p:cNvPicPr preferRelativeResize="0"/>
          <p:nvPr/>
        </p:nvPicPr>
        <p:blipFill>
          <a:blip r:embed="rId3">
            <a:alphaModFix/>
          </a:blip>
          <a:stretch>
            <a:fillRect/>
          </a:stretch>
        </p:blipFill>
        <p:spPr>
          <a:xfrm rot="171596">
            <a:off x="6690752" y="682791"/>
            <a:ext cx="2393568" cy="2451950"/>
          </a:xfrm>
          <a:prstGeom prst="rect">
            <a:avLst/>
          </a:prstGeom>
          <a:noFill/>
          <a:ln>
            <a:noFill/>
          </a:ln>
        </p:spPr>
      </p:pic>
      <p:pic>
        <p:nvPicPr>
          <p:cNvPr id="238" name="Shape 238"/>
          <p:cNvPicPr preferRelativeResize="0"/>
          <p:nvPr/>
        </p:nvPicPr>
        <p:blipFill>
          <a:blip r:embed="rId3">
            <a:alphaModFix/>
          </a:blip>
          <a:stretch>
            <a:fillRect/>
          </a:stretch>
        </p:blipFill>
        <p:spPr>
          <a:xfrm rot="126622">
            <a:off x="666165" y="2638866"/>
            <a:ext cx="2393568" cy="2451950"/>
          </a:xfrm>
          <a:prstGeom prst="rect">
            <a:avLst/>
          </a:prstGeom>
          <a:noFill/>
          <a:ln>
            <a:noFill/>
          </a:ln>
        </p:spPr>
      </p:pic>
      <p:pic>
        <p:nvPicPr>
          <p:cNvPr id="239" name="Shape 239"/>
          <p:cNvPicPr preferRelativeResize="0"/>
          <p:nvPr/>
        </p:nvPicPr>
        <p:blipFill>
          <a:blip r:embed="rId3">
            <a:alphaModFix/>
          </a:blip>
          <a:stretch>
            <a:fillRect/>
          </a:stretch>
        </p:blipFill>
        <p:spPr>
          <a:xfrm rot="-317422">
            <a:off x="3540840" y="2638866"/>
            <a:ext cx="2393568" cy="2451950"/>
          </a:xfrm>
          <a:prstGeom prst="rect">
            <a:avLst/>
          </a:prstGeom>
          <a:noFill/>
          <a:ln>
            <a:noFill/>
          </a:ln>
        </p:spPr>
      </p:pic>
      <p:pic>
        <p:nvPicPr>
          <p:cNvPr id="240" name="Shape 240"/>
          <p:cNvPicPr preferRelativeResize="0"/>
          <p:nvPr/>
        </p:nvPicPr>
        <p:blipFill>
          <a:blip r:embed="rId3">
            <a:alphaModFix/>
          </a:blip>
          <a:stretch>
            <a:fillRect/>
          </a:stretch>
        </p:blipFill>
        <p:spPr>
          <a:xfrm rot="150881">
            <a:off x="4302202" y="231091"/>
            <a:ext cx="2393568" cy="2451950"/>
          </a:xfrm>
          <a:prstGeom prst="rect">
            <a:avLst/>
          </a:prstGeom>
          <a:noFill/>
          <a:ln>
            <a:noFill/>
          </a:ln>
        </p:spPr>
      </p:pic>
      <p:sp>
        <p:nvSpPr>
          <p:cNvPr id="241" name="Shape 241"/>
          <p:cNvSpPr txBox="1"/>
          <p:nvPr/>
        </p:nvSpPr>
        <p:spPr>
          <a:xfrm rot="135300">
            <a:off x="6923041" y="895928"/>
            <a:ext cx="1928993" cy="2025672"/>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000">
                <a:solidFill>
                  <a:schemeClr val="dk1"/>
                </a:solidFill>
                <a:latin typeface="Titillium Web"/>
                <a:ea typeface="Titillium Web"/>
                <a:cs typeface="Titillium Web"/>
                <a:sym typeface="Titillium Web"/>
              </a:rPr>
              <a:t>He is an instructor, believes in the value of music education</a:t>
            </a:r>
          </a:p>
        </p:txBody>
      </p:sp>
      <p:sp>
        <p:nvSpPr>
          <p:cNvPr id="242" name="Shape 242"/>
          <p:cNvSpPr txBox="1"/>
          <p:nvPr/>
        </p:nvSpPr>
        <p:spPr>
          <a:xfrm rot="175418">
            <a:off x="832413" y="2807237"/>
            <a:ext cx="1864526" cy="2002099"/>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rPr b="1" lang="en">
                <a:solidFill>
                  <a:schemeClr val="dk1"/>
                </a:solidFill>
                <a:latin typeface="Titillium Web"/>
                <a:ea typeface="Titillium Web"/>
                <a:cs typeface="Titillium Web"/>
                <a:sym typeface="Titillium Web"/>
              </a:rPr>
              <a:t>He might think that music is an integral part of humanity, he probably believes that it is something everyone can be greatly affected by (positively)</a:t>
            </a:r>
          </a:p>
        </p:txBody>
      </p:sp>
      <p:sp>
        <p:nvSpPr>
          <p:cNvPr id="243" name="Shape 243"/>
          <p:cNvSpPr txBox="1"/>
          <p:nvPr/>
        </p:nvSpPr>
        <p:spPr>
          <a:xfrm rot="-347392">
            <a:off x="3766660" y="2797223"/>
            <a:ext cx="1941906" cy="2022146"/>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solidFill>
                  <a:schemeClr val="dk1"/>
                </a:solidFill>
                <a:latin typeface="Titillium Web"/>
                <a:ea typeface="Titillium Web"/>
                <a:cs typeface="Titillium Web"/>
                <a:sym typeface="Titillium Web"/>
              </a:rPr>
              <a:t>He realizes the large role that music has played in Kevin's life - he believes in the power and influence of music and is excited to be a part of it</a:t>
            </a:r>
          </a:p>
        </p:txBody>
      </p:sp>
      <p:sp>
        <p:nvSpPr>
          <p:cNvPr id="244" name="Shape 244"/>
          <p:cNvSpPr txBox="1"/>
          <p:nvPr/>
        </p:nvSpPr>
        <p:spPr>
          <a:xfrm rot="162943">
            <a:off x="4471922" y="409796"/>
            <a:ext cx="2007154" cy="2094555"/>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t>He is thankful for going to the Stanford Jazz Consortium - He sees the value of music programs for young children and music education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ctrTitle"/>
          </p:nvPr>
        </p:nvSpPr>
        <p:spPr>
          <a:xfrm>
            <a:off x="2970175" y="3107350"/>
            <a:ext cx="5792700" cy="1159800"/>
          </a:xfrm>
          <a:prstGeom prst="rect">
            <a:avLst/>
          </a:prstGeom>
        </p:spPr>
        <p:txBody>
          <a:bodyPr anchorCtr="0" anchor="b" bIns="91425" lIns="91425" rIns="91425" tIns="91425">
            <a:noAutofit/>
          </a:bodyPr>
          <a:lstStyle/>
          <a:p>
            <a:pPr lvl="0" rtl="0">
              <a:spcBef>
                <a:spcPts val="0"/>
              </a:spcBef>
              <a:buNone/>
            </a:pPr>
            <a:r>
              <a:rPr lang="en"/>
              <a:t>FEEL</a:t>
            </a:r>
          </a:p>
        </p:txBody>
      </p:sp>
      <p:sp>
        <p:nvSpPr>
          <p:cNvPr id="250" name="Shape 25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pic>
        <p:nvPicPr>
          <p:cNvPr id="251" name="Shape 251"/>
          <p:cNvPicPr preferRelativeResize="0"/>
          <p:nvPr/>
        </p:nvPicPr>
        <p:blipFill>
          <a:blip r:embed="rId3">
            <a:alphaModFix/>
          </a:blip>
          <a:stretch>
            <a:fillRect/>
          </a:stretch>
        </p:blipFill>
        <p:spPr>
          <a:xfrm rot="-317422">
            <a:off x="1818390" y="231091"/>
            <a:ext cx="2393568" cy="2451950"/>
          </a:xfrm>
          <a:prstGeom prst="rect">
            <a:avLst/>
          </a:prstGeom>
          <a:noFill/>
          <a:ln>
            <a:noFill/>
          </a:ln>
        </p:spPr>
      </p:pic>
      <p:sp>
        <p:nvSpPr>
          <p:cNvPr id="252" name="Shape 252"/>
          <p:cNvSpPr txBox="1"/>
          <p:nvPr/>
        </p:nvSpPr>
        <p:spPr>
          <a:xfrm rot="-338789">
            <a:off x="2001355" y="887286"/>
            <a:ext cx="2027638" cy="1834949"/>
          </a:xfrm>
          <a:prstGeom prst="rect">
            <a:avLst/>
          </a:prstGeom>
          <a:noFill/>
          <a:ln>
            <a:noFill/>
          </a:ln>
        </p:spPr>
        <p:txBody>
          <a:bodyPr anchorCtr="0" anchor="t" bIns="91425" lIns="91425" rIns="91425" tIns="91425">
            <a:noAutofit/>
          </a:bodyPr>
          <a:lstStyle/>
          <a:p>
            <a:pPr lvl="0" rtl="0">
              <a:spcBef>
                <a:spcPts val="0"/>
              </a:spcBef>
              <a:buNone/>
            </a:pPr>
            <a:r>
              <a:rPr b="1" lang="en" sz="4000"/>
              <a:t>PROUD</a:t>
            </a:r>
          </a:p>
        </p:txBody>
      </p:sp>
      <p:pic>
        <p:nvPicPr>
          <p:cNvPr id="253" name="Shape 253"/>
          <p:cNvPicPr preferRelativeResize="0"/>
          <p:nvPr/>
        </p:nvPicPr>
        <p:blipFill>
          <a:blip r:embed="rId3">
            <a:alphaModFix/>
          </a:blip>
          <a:stretch>
            <a:fillRect/>
          </a:stretch>
        </p:blipFill>
        <p:spPr>
          <a:xfrm rot="171596">
            <a:off x="5183177" y="231091"/>
            <a:ext cx="2393568" cy="2451950"/>
          </a:xfrm>
          <a:prstGeom prst="rect">
            <a:avLst/>
          </a:prstGeom>
          <a:noFill/>
          <a:ln>
            <a:noFill/>
          </a:ln>
        </p:spPr>
      </p:pic>
      <p:pic>
        <p:nvPicPr>
          <p:cNvPr id="254" name="Shape 254"/>
          <p:cNvPicPr preferRelativeResize="0"/>
          <p:nvPr/>
        </p:nvPicPr>
        <p:blipFill>
          <a:blip r:embed="rId3">
            <a:alphaModFix/>
          </a:blip>
          <a:stretch>
            <a:fillRect/>
          </a:stretch>
        </p:blipFill>
        <p:spPr>
          <a:xfrm rot="126622">
            <a:off x="153415" y="2638853"/>
            <a:ext cx="2393568" cy="2451950"/>
          </a:xfrm>
          <a:prstGeom prst="rect">
            <a:avLst/>
          </a:prstGeom>
          <a:noFill/>
          <a:ln>
            <a:noFill/>
          </a:ln>
        </p:spPr>
      </p:pic>
      <p:pic>
        <p:nvPicPr>
          <p:cNvPr id="255" name="Shape 255"/>
          <p:cNvPicPr preferRelativeResize="0"/>
          <p:nvPr/>
        </p:nvPicPr>
        <p:blipFill>
          <a:blip r:embed="rId3">
            <a:alphaModFix/>
          </a:blip>
          <a:stretch>
            <a:fillRect/>
          </a:stretch>
        </p:blipFill>
        <p:spPr>
          <a:xfrm rot="-317422">
            <a:off x="2488065" y="2576978"/>
            <a:ext cx="2393568" cy="2451950"/>
          </a:xfrm>
          <a:prstGeom prst="rect">
            <a:avLst/>
          </a:prstGeom>
          <a:noFill/>
          <a:ln>
            <a:noFill/>
          </a:ln>
        </p:spPr>
      </p:pic>
      <p:pic>
        <p:nvPicPr>
          <p:cNvPr id="256" name="Shape 256"/>
          <p:cNvPicPr preferRelativeResize="0"/>
          <p:nvPr/>
        </p:nvPicPr>
        <p:blipFill>
          <a:blip r:embed="rId3">
            <a:alphaModFix/>
          </a:blip>
          <a:stretch>
            <a:fillRect/>
          </a:stretch>
        </p:blipFill>
        <p:spPr>
          <a:xfrm rot="150881">
            <a:off x="4914590" y="2576966"/>
            <a:ext cx="2393568" cy="2451950"/>
          </a:xfrm>
          <a:prstGeom prst="rect">
            <a:avLst/>
          </a:prstGeom>
          <a:noFill/>
          <a:ln>
            <a:noFill/>
          </a:ln>
        </p:spPr>
      </p:pic>
      <p:sp>
        <p:nvSpPr>
          <p:cNvPr id="257" name="Shape 257"/>
          <p:cNvSpPr txBox="1"/>
          <p:nvPr/>
        </p:nvSpPr>
        <p:spPr>
          <a:xfrm rot="135300">
            <a:off x="5335029" y="956941"/>
            <a:ext cx="1928993" cy="2025672"/>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100">
                <a:solidFill>
                  <a:schemeClr val="dk1"/>
                </a:solidFill>
                <a:latin typeface="Titillium Web"/>
                <a:ea typeface="Titillium Web"/>
                <a:cs typeface="Titillium Web"/>
                <a:sym typeface="Titillium Web"/>
              </a:rPr>
              <a:t>APPRECIATIVE</a:t>
            </a:r>
          </a:p>
        </p:txBody>
      </p:sp>
      <p:sp>
        <p:nvSpPr>
          <p:cNvPr id="258" name="Shape 258"/>
          <p:cNvSpPr txBox="1"/>
          <p:nvPr/>
        </p:nvSpPr>
        <p:spPr>
          <a:xfrm rot="175418">
            <a:off x="307488" y="3486412"/>
            <a:ext cx="1864526" cy="20020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2500">
                <a:solidFill>
                  <a:schemeClr val="dk1"/>
                </a:solidFill>
                <a:latin typeface="Titillium Web"/>
                <a:ea typeface="Titillium Web"/>
                <a:cs typeface="Titillium Web"/>
                <a:sym typeface="Titillium Web"/>
              </a:rPr>
              <a:t>REGRETFUL</a:t>
            </a:r>
          </a:p>
          <a:p>
            <a:pPr lvl="0" rtl="0">
              <a:spcBef>
                <a:spcPts val="0"/>
              </a:spcBef>
              <a:buNone/>
            </a:pPr>
            <a:r>
              <a:t/>
            </a:r>
            <a:endParaRPr/>
          </a:p>
        </p:txBody>
      </p:sp>
      <p:sp>
        <p:nvSpPr>
          <p:cNvPr id="259" name="Shape 259"/>
          <p:cNvSpPr txBox="1"/>
          <p:nvPr/>
        </p:nvSpPr>
        <p:spPr>
          <a:xfrm rot="-347392">
            <a:off x="2713897" y="3335398"/>
            <a:ext cx="1941906" cy="2022146"/>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3000">
                <a:solidFill>
                  <a:schemeClr val="dk1"/>
                </a:solidFill>
                <a:latin typeface="Titillium Web"/>
                <a:ea typeface="Titillium Web"/>
                <a:cs typeface="Titillium Web"/>
                <a:sym typeface="Titillium Web"/>
              </a:rPr>
              <a:t>INSPIRED</a:t>
            </a:r>
          </a:p>
        </p:txBody>
      </p:sp>
      <p:sp>
        <p:nvSpPr>
          <p:cNvPr id="260" name="Shape 260"/>
          <p:cNvSpPr txBox="1"/>
          <p:nvPr/>
        </p:nvSpPr>
        <p:spPr>
          <a:xfrm rot="162943">
            <a:off x="5038109" y="3299208"/>
            <a:ext cx="2007154" cy="2094555"/>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3000">
                <a:solidFill>
                  <a:schemeClr val="dk1"/>
                </a:solidFill>
                <a:latin typeface="Titillium Web"/>
                <a:ea typeface="Titillium Web"/>
                <a:cs typeface="Titillium Web"/>
                <a:sym typeface="Titillium Web"/>
              </a:rPr>
              <a:t>HOPEFUL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2544225" y="297375"/>
            <a:ext cx="5993100" cy="4661400"/>
          </a:xfrm>
          <a:prstGeom prst="rect">
            <a:avLst/>
          </a:prstGeom>
        </p:spPr>
        <p:txBody>
          <a:bodyPr anchorCtr="0" anchor="t" bIns="91425" lIns="91425" rIns="91425" tIns="91425">
            <a:noAutofit/>
          </a:bodyPr>
          <a:lstStyle/>
          <a:p>
            <a:pPr indent="-228600" lvl="0" marL="457200">
              <a:spcBef>
                <a:spcPts val="0"/>
              </a:spcBef>
            </a:pPr>
            <a:r>
              <a:rPr lang="en"/>
              <a:t>Humans need hobbies</a:t>
            </a:r>
          </a:p>
          <a:p>
            <a:pPr indent="-228600" lvl="0" marL="457200" rtl="0">
              <a:spcBef>
                <a:spcPts val="0"/>
              </a:spcBef>
            </a:pPr>
            <a:r>
              <a:rPr lang="en"/>
              <a:t>Music students need a source to consult to ensure proper technique when attempting to master new instruments</a:t>
            </a:r>
          </a:p>
          <a:p>
            <a:pPr indent="-228600" lvl="0" marL="457200" rtl="0">
              <a:spcBef>
                <a:spcPts val="0"/>
              </a:spcBef>
            </a:pPr>
            <a:r>
              <a:rPr lang="en"/>
              <a:t>People desire to collaborate with others when creating music</a:t>
            </a:r>
          </a:p>
          <a:p>
            <a:pPr lvl="0">
              <a:spcBef>
                <a:spcPts val="0"/>
              </a:spcBef>
              <a:buNone/>
            </a:pPr>
            <a:r>
              <a:t/>
            </a:r>
            <a:endParaRPr/>
          </a:p>
        </p:txBody>
      </p:sp>
      <p:sp>
        <p:nvSpPr>
          <p:cNvPr id="266" name="Shape 266"/>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NEEDS</a:t>
            </a:r>
          </a:p>
        </p:txBody>
      </p:sp>
      <p:sp>
        <p:nvSpPr>
          <p:cNvPr id="267" name="Shape 26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4294967295" type="ctrTitle"/>
          </p:nvPr>
        </p:nvSpPr>
        <p:spPr>
          <a:xfrm>
            <a:off x="2755025" y="619925"/>
            <a:ext cx="5571300" cy="1159800"/>
          </a:xfrm>
          <a:prstGeom prst="rect">
            <a:avLst/>
          </a:prstGeom>
        </p:spPr>
        <p:txBody>
          <a:bodyPr anchorCtr="0" anchor="t" bIns="91425" lIns="91425" rIns="91425" tIns="91425">
            <a:noAutofit/>
          </a:bodyPr>
          <a:lstStyle/>
          <a:p>
            <a:pPr lvl="0" rtl="0">
              <a:spcBef>
                <a:spcPts val="0"/>
              </a:spcBef>
              <a:buNone/>
            </a:pPr>
            <a:r>
              <a:rPr lang="en" sz="4800">
                <a:solidFill>
                  <a:srgbClr val="9FC5E8"/>
                </a:solidFill>
              </a:rPr>
              <a:t>Kevin Coelho</a:t>
            </a:r>
          </a:p>
        </p:txBody>
      </p:sp>
      <p:sp>
        <p:nvSpPr>
          <p:cNvPr id="67" name="Shape 67"/>
          <p:cNvSpPr txBox="1"/>
          <p:nvPr>
            <p:ph idx="4294967295" type="subTitle"/>
          </p:nvPr>
        </p:nvSpPr>
        <p:spPr>
          <a:xfrm>
            <a:off x="2755025" y="1398825"/>
            <a:ext cx="5571300" cy="2557800"/>
          </a:xfrm>
          <a:prstGeom prst="rect">
            <a:avLst/>
          </a:prstGeom>
        </p:spPr>
        <p:txBody>
          <a:bodyPr anchorCtr="0" anchor="t" bIns="91425" lIns="91425" rIns="91425" tIns="91425">
            <a:noAutofit/>
          </a:bodyPr>
          <a:lstStyle/>
          <a:p>
            <a:pPr lvl="0" rtl="0">
              <a:spcBef>
                <a:spcPts val="0"/>
              </a:spcBef>
              <a:spcAft>
                <a:spcPts val="1000"/>
              </a:spcAft>
              <a:buClr>
                <a:schemeClr val="dk1"/>
              </a:buClr>
              <a:buSzPct val="55000"/>
              <a:buFont typeface="Arial"/>
              <a:buNone/>
            </a:pPr>
            <a:r>
              <a:rPr lang="en" sz="2000"/>
              <a:t>Student musician</a:t>
            </a:r>
          </a:p>
          <a:p>
            <a:pPr lvl="0" rtl="0">
              <a:spcBef>
                <a:spcPts val="0"/>
              </a:spcBef>
              <a:spcAft>
                <a:spcPts val="1000"/>
              </a:spcAft>
              <a:buClr>
                <a:schemeClr val="dk1"/>
              </a:buClr>
              <a:buSzPct val="55000"/>
              <a:buFont typeface="Arial"/>
              <a:buNone/>
            </a:pPr>
            <a:r>
              <a:rPr lang="en" sz="2000"/>
              <a:t>12 years of classical music training </a:t>
            </a:r>
          </a:p>
          <a:p>
            <a:pPr lvl="0" rtl="0">
              <a:spcBef>
                <a:spcPts val="0"/>
              </a:spcBef>
              <a:spcAft>
                <a:spcPts val="1000"/>
              </a:spcAft>
              <a:buClr>
                <a:schemeClr val="dk1"/>
              </a:buClr>
              <a:buSzPct val="55000"/>
              <a:buFont typeface="Arial"/>
              <a:buNone/>
            </a:pPr>
            <a:r>
              <a:rPr lang="en" sz="2000"/>
              <a:t>Plays piano and various other instruments</a:t>
            </a:r>
          </a:p>
          <a:p>
            <a:pPr lvl="0" rtl="0">
              <a:spcBef>
                <a:spcPts val="0"/>
              </a:spcBef>
              <a:spcAft>
                <a:spcPts val="1000"/>
              </a:spcAft>
              <a:buClr>
                <a:schemeClr val="dk1"/>
              </a:buClr>
              <a:buSzPct val="55000"/>
              <a:buFont typeface="Arial"/>
              <a:buNone/>
            </a:pPr>
            <a:r>
              <a:rPr lang="en" sz="2000"/>
              <a:t>Very active in jazz music scene</a:t>
            </a:r>
          </a:p>
          <a:p>
            <a:pPr lvl="0" rtl="0">
              <a:spcBef>
                <a:spcPts val="0"/>
              </a:spcBef>
              <a:spcAft>
                <a:spcPts val="1000"/>
              </a:spcAft>
              <a:buClr>
                <a:schemeClr val="dk1"/>
              </a:buClr>
              <a:buSzPct val="55000"/>
              <a:buFont typeface="Arial"/>
              <a:buNone/>
            </a:pPr>
            <a:r>
              <a:rPr lang="en" sz="2000"/>
              <a:t>Puts on various musical events here at Stanford</a:t>
            </a:r>
          </a:p>
          <a:p>
            <a:pPr lvl="0" rtl="0">
              <a:spcBef>
                <a:spcPts val="0"/>
              </a:spcBef>
              <a:spcAft>
                <a:spcPts val="1000"/>
              </a:spcAft>
              <a:buClr>
                <a:schemeClr val="dk1"/>
              </a:buClr>
              <a:buSzPct val="55000"/>
              <a:buFont typeface="Arial"/>
              <a:buNone/>
            </a:pPr>
            <a:r>
              <a:rPr lang="en" sz="2000"/>
              <a:t>Stanford, CA</a:t>
            </a:r>
          </a:p>
        </p:txBody>
      </p:sp>
      <p:pic>
        <p:nvPicPr>
          <p:cNvPr descr="52398.jpg" id="68" name="Shape 68"/>
          <p:cNvPicPr preferRelativeResize="0"/>
          <p:nvPr/>
        </p:nvPicPr>
        <p:blipFill rotWithShape="1">
          <a:blip r:embed="rId3">
            <a:alphaModFix/>
          </a:blip>
          <a:srcRect b="0" l="10031" r="10031" t="0"/>
          <a:stretch/>
        </p:blipFill>
        <p:spPr>
          <a:xfrm>
            <a:off x="0" y="0"/>
            <a:ext cx="2741024" cy="5143500"/>
          </a:xfrm>
          <a:prstGeom prst="rect">
            <a:avLst/>
          </a:prstGeom>
          <a:noFill/>
          <a:ln>
            <a:noFill/>
          </a:ln>
        </p:spPr>
      </p:pic>
      <p:sp>
        <p:nvSpPr>
          <p:cNvPr id="69" name="Shape 6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9FC5E8"/>
                </a:solidFill>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INSIGHTS</a:t>
            </a:r>
          </a:p>
        </p:txBody>
      </p:sp>
      <p:sp>
        <p:nvSpPr>
          <p:cNvPr id="273" name="Shape 273"/>
          <p:cNvSpPr txBox="1"/>
          <p:nvPr>
            <p:ph idx="1" type="body"/>
          </p:nvPr>
        </p:nvSpPr>
        <p:spPr>
          <a:xfrm>
            <a:off x="2445100" y="275350"/>
            <a:ext cx="2066100" cy="4650599"/>
          </a:xfrm>
          <a:prstGeom prst="rect">
            <a:avLst/>
          </a:prstGeom>
        </p:spPr>
        <p:txBody>
          <a:bodyPr anchorCtr="0" anchor="t" bIns="91425" lIns="91425" rIns="91425" tIns="91425">
            <a:noAutofit/>
          </a:bodyPr>
          <a:lstStyle/>
          <a:p>
            <a:pPr indent="-228600" lvl="0" marL="457200">
              <a:spcBef>
                <a:spcPts val="0"/>
              </a:spcBef>
            </a:pPr>
            <a:r>
              <a:rPr lang="en"/>
              <a:t>For those who are capable, the ability to play music is an empowering activity</a:t>
            </a:r>
          </a:p>
        </p:txBody>
      </p:sp>
      <p:sp>
        <p:nvSpPr>
          <p:cNvPr id="274" name="Shape 274"/>
          <p:cNvSpPr txBox="1"/>
          <p:nvPr>
            <p:ph idx="2" type="body"/>
          </p:nvPr>
        </p:nvSpPr>
        <p:spPr>
          <a:xfrm>
            <a:off x="4617100" y="275350"/>
            <a:ext cx="2066100" cy="4650599"/>
          </a:xfrm>
          <a:prstGeom prst="rect">
            <a:avLst/>
          </a:prstGeom>
        </p:spPr>
        <p:txBody>
          <a:bodyPr anchorCtr="0" anchor="t" bIns="91425" lIns="91425" rIns="91425" tIns="91425">
            <a:noAutofit/>
          </a:bodyPr>
          <a:lstStyle/>
          <a:p>
            <a:pPr indent="-228600" lvl="0" marL="457200">
              <a:spcBef>
                <a:spcPts val="0"/>
              </a:spcBef>
            </a:pPr>
            <a:r>
              <a:rPr lang="en"/>
              <a:t>For those looking to master a musical craft, a proper approach is vital to longevity</a:t>
            </a:r>
          </a:p>
        </p:txBody>
      </p:sp>
      <p:sp>
        <p:nvSpPr>
          <p:cNvPr id="275" name="Shape 275"/>
          <p:cNvSpPr txBox="1"/>
          <p:nvPr>
            <p:ph idx="3" type="body"/>
          </p:nvPr>
        </p:nvSpPr>
        <p:spPr>
          <a:xfrm>
            <a:off x="6789100" y="275350"/>
            <a:ext cx="2066100" cy="4650599"/>
          </a:xfrm>
          <a:prstGeom prst="rect">
            <a:avLst/>
          </a:prstGeom>
        </p:spPr>
        <p:txBody>
          <a:bodyPr anchorCtr="0" anchor="t" bIns="91425" lIns="91425" rIns="91425" tIns="91425">
            <a:noAutofit/>
          </a:bodyPr>
          <a:lstStyle/>
          <a:p>
            <a:pPr indent="-228600" lvl="0" marL="457200">
              <a:spcBef>
                <a:spcPts val="0"/>
              </a:spcBef>
            </a:pPr>
            <a:r>
              <a:rPr lang="en"/>
              <a:t>People like connecting with others through music</a:t>
            </a:r>
          </a:p>
        </p:txBody>
      </p:sp>
      <p:sp>
        <p:nvSpPr>
          <p:cNvPr id="276" name="Shape 27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SUMMARY</a:t>
            </a:r>
          </a:p>
        </p:txBody>
      </p:sp>
      <p:sp>
        <p:nvSpPr>
          <p:cNvPr id="282" name="Shape 282"/>
          <p:cNvSpPr txBox="1"/>
          <p:nvPr>
            <p:ph idx="1" type="body"/>
          </p:nvPr>
        </p:nvSpPr>
        <p:spPr>
          <a:xfrm>
            <a:off x="6072050" y="522000"/>
            <a:ext cx="2587199" cy="3725699"/>
          </a:xfrm>
          <a:prstGeom prst="rect">
            <a:avLst/>
          </a:prstGeom>
        </p:spPr>
        <p:txBody>
          <a:bodyPr anchorCtr="0" anchor="t" bIns="91425" lIns="91425" rIns="91425" tIns="91425">
            <a:noAutofit/>
          </a:bodyPr>
          <a:lstStyle/>
          <a:p>
            <a:pPr indent="-342900" lvl="0" marL="457200">
              <a:spcBef>
                <a:spcPts val="0"/>
              </a:spcBef>
              <a:buSzPct val="100000"/>
            </a:pPr>
            <a:r>
              <a:rPr lang="en" sz="1800"/>
              <a:t>Collaboration → Accessibility</a:t>
            </a:r>
          </a:p>
          <a:p>
            <a:pPr indent="-342900" lvl="0" marL="457200">
              <a:spcBef>
                <a:spcPts val="0"/>
              </a:spcBef>
              <a:buSzPct val="100000"/>
            </a:pPr>
            <a:r>
              <a:rPr lang="en" sz="1800"/>
              <a:t>Realistic Goals</a:t>
            </a:r>
          </a:p>
          <a:p>
            <a:pPr indent="-342900" lvl="0" marL="457200">
              <a:spcBef>
                <a:spcPts val="0"/>
              </a:spcBef>
              <a:buSzPct val="100000"/>
            </a:pPr>
            <a:r>
              <a:rPr lang="en" sz="1800"/>
              <a:t>Preventing Misinformation</a:t>
            </a:r>
          </a:p>
          <a:p>
            <a:pPr indent="-342900" lvl="0" marL="457200">
              <a:spcBef>
                <a:spcPts val="0"/>
              </a:spcBef>
              <a:buSzPct val="100000"/>
            </a:pPr>
            <a:r>
              <a:rPr lang="en" sz="1800"/>
              <a:t>Streamline</a:t>
            </a:r>
          </a:p>
          <a:p>
            <a:pPr indent="-342900" lvl="0" marL="457200" rtl="0">
              <a:spcBef>
                <a:spcPts val="0"/>
              </a:spcBef>
              <a:buSzPct val="100000"/>
            </a:pPr>
            <a:r>
              <a:rPr lang="en" sz="1800"/>
              <a:t>Musical Education </a:t>
            </a:r>
          </a:p>
        </p:txBody>
      </p:sp>
      <p:pic>
        <p:nvPicPr>
          <p:cNvPr descr="Screen Shot 2016-10-07 at 1.33.50 AM.png" id="283" name="Shape 283"/>
          <p:cNvPicPr preferRelativeResize="0"/>
          <p:nvPr/>
        </p:nvPicPr>
        <p:blipFill rotWithShape="1">
          <a:blip r:embed="rId3">
            <a:alphaModFix/>
          </a:blip>
          <a:srcRect b="0" l="450" r="25727" t="0"/>
          <a:stretch/>
        </p:blipFill>
        <p:spPr>
          <a:xfrm>
            <a:off x="2088050" y="0"/>
            <a:ext cx="3566674" cy="5143499"/>
          </a:xfrm>
          <a:prstGeom prst="rect">
            <a:avLst/>
          </a:prstGeom>
          <a:noFill/>
          <a:ln>
            <a:noFill/>
          </a:ln>
        </p:spPr>
      </p:pic>
      <p:sp>
        <p:nvSpPr>
          <p:cNvPr id="284" name="Shape 28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idx="4294967295" type="ctrTitle"/>
          </p:nvPr>
        </p:nvSpPr>
        <p:spPr>
          <a:xfrm>
            <a:off x="1219200" y="2573942"/>
            <a:ext cx="7772400" cy="1159800"/>
          </a:xfrm>
          <a:prstGeom prst="rect">
            <a:avLst/>
          </a:prstGeom>
        </p:spPr>
        <p:txBody>
          <a:bodyPr anchorCtr="0" anchor="t" bIns="91425" lIns="91425" rIns="91425" tIns="91425">
            <a:noAutofit/>
          </a:bodyPr>
          <a:lstStyle/>
          <a:p>
            <a:pPr lvl="0" rtl="0">
              <a:spcBef>
                <a:spcPts val="0"/>
              </a:spcBef>
              <a:buNone/>
            </a:pPr>
            <a:r>
              <a:rPr lang="en" sz="7200"/>
              <a:t>THANK YOU!</a:t>
            </a:r>
          </a:p>
        </p:txBody>
      </p:sp>
      <p:sp>
        <p:nvSpPr>
          <p:cNvPr id="290" name="Shape 290"/>
          <p:cNvSpPr txBox="1"/>
          <p:nvPr>
            <p:ph idx="4294967295" type="subTitle"/>
          </p:nvPr>
        </p:nvSpPr>
        <p:spPr>
          <a:xfrm>
            <a:off x="1264100" y="3716350"/>
            <a:ext cx="6512999" cy="784800"/>
          </a:xfrm>
          <a:prstGeom prst="rect">
            <a:avLst/>
          </a:prstGeom>
        </p:spPr>
        <p:txBody>
          <a:bodyPr anchorCtr="0" anchor="t" bIns="91425" lIns="91425" rIns="91425" tIns="91425">
            <a:noAutofit/>
          </a:bodyPr>
          <a:lstStyle/>
          <a:p>
            <a:pPr lvl="0" rtl="0">
              <a:spcBef>
                <a:spcPts val="0"/>
              </a:spcBef>
              <a:buNone/>
            </a:pPr>
            <a:r>
              <a:t/>
            </a:r>
            <a:endParaRPr sz="1800"/>
          </a:p>
        </p:txBody>
      </p:sp>
      <p:sp>
        <p:nvSpPr>
          <p:cNvPr id="291" name="Shape 291"/>
          <p:cNvSpPr/>
          <p:nvPr/>
        </p:nvSpPr>
        <p:spPr>
          <a:xfrm>
            <a:off x="1836939" y="988478"/>
            <a:ext cx="317309"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92" name="Shape 292"/>
          <p:cNvGrpSpPr/>
          <p:nvPr/>
        </p:nvGrpSpPr>
        <p:grpSpPr>
          <a:xfrm>
            <a:off x="2391964" y="496450"/>
            <a:ext cx="1426315" cy="1426402"/>
            <a:chOff x="6643075" y="3664250"/>
            <a:chExt cx="407950" cy="407975"/>
          </a:xfrm>
        </p:grpSpPr>
        <p:sp>
          <p:nvSpPr>
            <p:cNvPr id="293" name="Shape 293"/>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95" name="Shape 295"/>
          <p:cNvGrpSpPr/>
          <p:nvPr/>
        </p:nvGrpSpPr>
        <p:grpSpPr>
          <a:xfrm>
            <a:off x="1415230" y="1774587"/>
            <a:ext cx="659664" cy="659627"/>
            <a:chOff x="576250" y="4319400"/>
            <a:chExt cx="442075" cy="442050"/>
          </a:xfrm>
        </p:grpSpPr>
        <p:sp>
          <p:nvSpPr>
            <p:cNvPr id="296" name="Shape 296"/>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00" name="Shape 300"/>
          <p:cNvSpPr/>
          <p:nvPr/>
        </p:nvSpPr>
        <p:spPr>
          <a:xfrm rot="6223920">
            <a:off x="3953912" y="935425"/>
            <a:ext cx="317280" cy="30295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2746847" y="2045898"/>
            <a:ext cx="250223" cy="23892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4294967295" type="ctrTitle"/>
          </p:nvPr>
        </p:nvSpPr>
        <p:spPr>
          <a:xfrm>
            <a:off x="2755025" y="619925"/>
            <a:ext cx="5571300" cy="1159800"/>
          </a:xfrm>
          <a:prstGeom prst="rect">
            <a:avLst/>
          </a:prstGeom>
        </p:spPr>
        <p:txBody>
          <a:bodyPr anchorCtr="0" anchor="t" bIns="91425" lIns="91425" rIns="91425" tIns="91425">
            <a:noAutofit/>
          </a:bodyPr>
          <a:lstStyle/>
          <a:p>
            <a:pPr lvl="0" rtl="0">
              <a:spcBef>
                <a:spcPts val="0"/>
              </a:spcBef>
              <a:buNone/>
            </a:pPr>
            <a:r>
              <a:rPr lang="en" sz="4800">
                <a:solidFill>
                  <a:srgbClr val="9FC5E8"/>
                </a:solidFill>
              </a:rPr>
              <a:t>Josh Solomon</a:t>
            </a:r>
          </a:p>
        </p:txBody>
      </p:sp>
      <p:sp>
        <p:nvSpPr>
          <p:cNvPr id="75" name="Shape 75"/>
          <p:cNvSpPr txBox="1"/>
          <p:nvPr>
            <p:ph idx="4294967295" type="subTitle"/>
          </p:nvPr>
        </p:nvSpPr>
        <p:spPr>
          <a:xfrm>
            <a:off x="2755025" y="1398825"/>
            <a:ext cx="5571300" cy="2557800"/>
          </a:xfrm>
          <a:prstGeom prst="rect">
            <a:avLst/>
          </a:prstGeom>
        </p:spPr>
        <p:txBody>
          <a:bodyPr anchorCtr="0" anchor="t" bIns="91425" lIns="91425" rIns="91425" tIns="91425">
            <a:noAutofit/>
          </a:bodyPr>
          <a:lstStyle/>
          <a:p>
            <a:pPr lvl="0" rtl="0">
              <a:spcBef>
                <a:spcPts val="0"/>
              </a:spcBef>
              <a:spcAft>
                <a:spcPts val="1000"/>
              </a:spcAft>
              <a:buClr>
                <a:schemeClr val="dk1"/>
              </a:buClr>
              <a:buSzPct val="55000"/>
              <a:buFont typeface="Arial"/>
              <a:buNone/>
            </a:pPr>
            <a:r>
              <a:rPr lang="en" sz="2000"/>
              <a:t>3 years as an after school music instructor</a:t>
            </a:r>
          </a:p>
          <a:p>
            <a:pPr lvl="0" rtl="0">
              <a:spcBef>
                <a:spcPts val="0"/>
              </a:spcBef>
              <a:spcAft>
                <a:spcPts val="1000"/>
              </a:spcAft>
              <a:buClr>
                <a:schemeClr val="dk1"/>
              </a:buClr>
              <a:buSzPct val="55000"/>
              <a:buFont typeface="Arial"/>
              <a:buNone/>
            </a:pPr>
            <a:r>
              <a:rPr lang="en" sz="2000"/>
              <a:t>Live musician</a:t>
            </a:r>
          </a:p>
          <a:p>
            <a:pPr lvl="0" rtl="0">
              <a:spcBef>
                <a:spcPts val="0"/>
              </a:spcBef>
              <a:spcAft>
                <a:spcPts val="1000"/>
              </a:spcAft>
              <a:buClr>
                <a:schemeClr val="dk1"/>
              </a:buClr>
              <a:buSzPct val="55000"/>
              <a:buFont typeface="Arial"/>
              <a:buNone/>
            </a:pPr>
            <a:r>
              <a:rPr lang="en" sz="2000"/>
              <a:t>Live sound engineering, recording, show management, etc.</a:t>
            </a:r>
          </a:p>
          <a:p>
            <a:pPr lvl="0" rtl="0">
              <a:spcBef>
                <a:spcPts val="0"/>
              </a:spcBef>
              <a:spcAft>
                <a:spcPts val="1000"/>
              </a:spcAft>
              <a:buClr>
                <a:schemeClr val="dk1"/>
              </a:buClr>
              <a:buSzPct val="55000"/>
              <a:buFont typeface="Arial"/>
              <a:buNone/>
            </a:pPr>
            <a:r>
              <a:rPr lang="en" sz="2000"/>
              <a:t>Los Angeles, CA</a:t>
            </a:r>
          </a:p>
        </p:txBody>
      </p:sp>
      <p:pic>
        <p:nvPicPr>
          <p:cNvPr descr="Screen Shot 2016-10-07 at 12.51.42 AM.png" id="76" name="Shape 76"/>
          <p:cNvPicPr preferRelativeResize="0"/>
          <p:nvPr/>
        </p:nvPicPr>
        <p:blipFill rotWithShape="1">
          <a:blip r:embed="rId3">
            <a:alphaModFix/>
          </a:blip>
          <a:srcRect b="0" l="42082" r="771" t="0"/>
          <a:stretch/>
        </p:blipFill>
        <p:spPr>
          <a:xfrm>
            <a:off x="0" y="0"/>
            <a:ext cx="2741023" cy="5143500"/>
          </a:xfrm>
          <a:prstGeom prst="rect">
            <a:avLst/>
          </a:prstGeom>
          <a:noFill/>
          <a:ln>
            <a:noFill/>
          </a:ln>
        </p:spPr>
      </p:pic>
      <p:sp>
        <p:nvSpPr>
          <p:cNvPr id="77" name="Shape 7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FFFFFF"/>
                </a:solidFil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4294967295" type="ctrTitle"/>
          </p:nvPr>
        </p:nvSpPr>
        <p:spPr>
          <a:xfrm>
            <a:off x="2678825" y="619925"/>
            <a:ext cx="5571300" cy="1159800"/>
          </a:xfrm>
          <a:prstGeom prst="rect">
            <a:avLst/>
          </a:prstGeom>
        </p:spPr>
        <p:txBody>
          <a:bodyPr anchorCtr="0" anchor="t" bIns="91425" lIns="91425" rIns="91425" tIns="91425">
            <a:noAutofit/>
          </a:bodyPr>
          <a:lstStyle/>
          <a:p>
            <a:pPr lvl="0">
              <a:spcBef>
                <a:spcPts val="0"/>
              </a:spcBef>
              <a:buNone/>
            </a:pPr>
            <a:r>
              <a:rPr lang="en" sz="4800">
                <a:solidFill>
                  <a:srgbClr val="9FC5E8"/>
                </a:solidFill>
              </a:rPr>
              <a:t>Griffin Stoller</a:t>
            </a:r>
          </a:p>
        </p:txBody>
      </p:sp>
      <p:sp>
        <p:nvSpPr>
          <p:cNvPr id="83" name="Shape 83"/>
          <p:cNvSpPr txBox="1"/>
          <p:nvPr>
            <p:ph idx="4294967295" type="subTitle"/>
          </p:nvPr>
        </p:nvSpPr>
        <p:spPr>
          <a:xfrm>
            <a:off x="2741025" y="1398825"/>
            <a:ext cx="5571300" cy="2557800"/>
          </a:xfrm>
          <a:prstGeom prst="rect">
            <a:avLst/>
          </a:prstGeom>
        </p:spPr>
        <p:txBody>
          <a:bodyPr anchorCtr="0" anchor="t" bIns="91425" lIns="91425" rIns="91425" tIns="91425">
            <a:noAutofit/>
          </a:bodyPr>
          <a:lstStyle/>
          <a:p>
            <a:pPr lvl="0" rtl="0">
              <a:spcBef>
                <a:spcPts val="0"/>
              </a:spcBef>
              <a:spcAft>
                <a:spcPts val="1000"/>
              </a:spcAft>
              <a:buClr>
                <a:schemeClr val="dk1"/>
              </a:buClr>
              <a:buSzPct val="55000"/>
              <a:buFont typeface="Arial"/>
              <a:buNone/>
            </a:pPr>
            <a:r>
              <a:rPr lang="en" sz="2000"/>
              <a:t>12 years experience with violin </a:t>
            </a:r>
          </a:p>
          <a:p>
            <a:pPr lvl="0" rtl="0">
              <a:spcBef>
                <a:spcPts val="0"/>
              </a:spcBef>
              <a:spcAft>
                <a:spcPts val="1000"/>
              </a:spcAft>
              <a:buClr>
                <a:schemeClr val="dk1"/>
              </a:buClr>
              <a:buSzPct val="55000"/>
              <a:buFont typeface="Arial"/>
              <a:buNone/>
            </a:pPr>
            <a:r>
              <a:rPr lang="en" sz="2000"/>
              <a:t>Producer and composer</a:t>
            </a:r>
          </a:p>
          <a:p>
            <a:pPr lvl="0" rtl="0">
              <a:spcBef>
                <a:spcPts val="0"/>
              </a:spcBef>
              <a:spcAft>
                <a:spcPts val="1000"/>
              </a:spcAft>
              <a:buClr>
                <a:schemeClr val="dk1"/>
              </a:buClr>
              <a:buSzPct val="55000"/>
              <a:buFont typeface="Arial"/>
              <a:buNone/>
            </a:pPr>
            <a:r>
              <a:rPr b="1" lang="en" sz="2000"/>
              <a:t>Electronic dance </a:t>
            </a:r>
            <a:r>
              <a:rPr lang="en" sz="2000"/>
              <a:t>music</a:t>
            </a:r>
          </a:p>
          <a:p>
            <a:pPr lvl="0">
              <a:spcBef>
                <a:spcPts val="0"/>
              </a:spcBef>
              <a:spcAft>
                <a:spcPts val="1000"/>
              </a:spcAft>
              <a:buClr>
                <a:schemeClr val="dk1"/>
              </a:buClr>
              <a:buSzPct val="55000"/>
              <a:buFont typeface="Arial"/>
              <a:buNone/>
            </a:pPr>
            <a:r>
              <a:rPr lang="en" sz="2000"/>
              <a:t>Stanford, CA</a:t>
            </a:r>
          </a:p>
        </p:txBody>
      </p:sp>
      <p:pic>
        <p:nvPicPr>
          <p:cNvPr descr="1474595_1243513705663909_3619265881183478532_n.jpg" id="84" name="Shape 84"/>
          <p:cNvPicPr preferRelativeResize="0"/>
          <p:nvPr/>
        </p:nvPicPr>
        <p:blipFill rotWithShape="1">
          <a:blip r:embed="rId3">
            <a:alphaModFix/>
          </a:blip>
          <a:srcRect b="0" l="23351" r="23357" t="0"/>
          <a:stretch/>
        </p:blipFill>
        <p:spPr>
          <a:xfrm>
            <a:off x="0" y="0"/>
            <a:ext cx="2741023" cy="5143500"/>
          </a:xfrm>
          <a:prstGeom prst="rect">
            <a:avLst/>
          </a:prstGeom>
          <a:noFill/>
          <a:ln>
            <a:noFill/>
          </a:ln>
        </p:spPr>
      </p:pic>
      <p:sp>
        <p:nvSpPr>
          <p:cNvPr id="85" name="Shape 8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4294967295" type="ctrTitle"/>
          </p:nvPr>
        </p:nvSpPr>
        <p:spPr>
          <a:xfrm>
            <a:off x="2755025" y="619925"/>
            <a:ext cx="5571300" cy="1159800"/>
          </a:xfrm>
          <a:prstGeom prst="rect">
            <a:avLst/>
          </a:prstGeom>
        </p:spPr>
        <p:txBody>
          <a:bodyPr anchorCtr="0" anchor="t" bIns="91425" lIns="91425" rIns="91425" tIns="91425">
            <a:noAutofit/>
          </a:bodyPr>
          <a:lstStyle/>
          <a:p>
            <a:pPr lvl="0" rtl="0">
              <a:spcBef>
                <a:spcPts val="0"/>
              </a:spcBef>
              <a:buNone/>
            </a:pPr>
            <a:r>
              <a:rPr lang="en" sz="4800">
                <a:solidFill>
                  <a:srgbClr val="9FC5E8"/>
                </a:solidFill>
              </a:rPr>
              <a:t>Nicholas Hodges</a:t>
            </a:r>
          </a:p>
        </p:txBody>
      </p:sp>
      <p:sp>
        <p:nvSpPr>
          <p:cNvPr id="91" name="Shape 91"/>
          <p:cNvSpPr txBox="1"/>
          <p:nvPr>
            <p:ph idx="4294967295" type="subTitle"/>
          </p:nvPr>
        </p:nvSpPr>
        <p:spPr>
          <a:xfrm>
            <a:off x="2755025" y="1398825"/>
            <a:ext cx="5571300" cy="2557800"/>
          </a:xfrm>
          <a:prstGeom prst="rect">
            <a:avLst/>
          </a:prstGeom>
        </p:spPr>
        <p:txBody>
          <a:bodyPr anchorCtr="0" anchor="t" bIns="91425" lIns="91425" rIns="91425" tIns="91425">
            <a:noAutofit/>
          </a:bodyPr>
          <a:lstStyle/>
          <a:p>
            <a:pPr lvl="0" rtl="0">
              <a:spcBef>
                <a:spcPts val="0"/>
              </a:spcBef>
              <a:spcAft>
                <a:spcPts val="1000"/>
              </a:spcAft>
              <a:buClr>
                <a:schemeClr val="dk1"/>
              </a:buClr>
              <a:buSzPct val="55000"/>
              <a:buFont typeface="Arial"/>
              <a:buNone/>
            </a:pPr>
            <a:r>
              <a:rPr lang="en" sz="2000"/>
              <a:t>Co-founder of record label</a:t>
            </a:r>
          </a:p>
          <a:p>
            <a:pPr lvl="0" rtl="0">
              <a:spcBef>
                <a:spcPts val="0"/>
              </a:spcBef>
              <a:spcAft>
                <a:spcPts val="1000"/>
              </a:spcAft>
              <a:buClr>
                <a:schemeClr val="dk1"/>
              </a:buClr>
              <a:buSzPct val="55000"/>
              <a:buFont typeface="Arial"/>
              <a:buNone/>
            </a:pPr>
            <a:r>
              <a:rPr lang="en" sz="2000"/>
              <a:t>Works at record store</a:t>
            </a:r>
          </a:p>
          <a:p>
            <a:pPr lvl="0" rtl="0">
              <a:spcBef>
                <a:spcPts val="0"/>
              </a:spcBef>
              <a:spcAft>
                <a:spcPts val="1000"/>
              </a:spcAft>
              <a:buClr>
                <a:schemeClr val="dk1"/>
              </a:buClr>
              <a:buSzPct val="55000"/>
              <a:buFont typeface="Arial"/>
              <a:buNone/>
            </a:pPr>
            <a:r>
              <a:rPr lang="en" sz="2000"/>
              <a:t>Plays music for fun</a:t>
            </a:r>
          </a:p>
          <a:p>
            <a:pPr lvl="0" rtl="0">
              <a:spcBef>
                <a:spcPts val="0"/>
              </a:spcBef>
              <a:spcAft>
                <a:spcPts val="1000"/>
              </a:spcAft>
              <a:buClr>
                <a:schemeClr val="dk1"/>
              </a:buClr>
              <a:buSzPct val="55000"/>
              <a:buFont typeface="Arial"/>
              <a:buNone/>
            </a:pPr>
            <a:r>
              <a:rPr lang="en" sz="2000"/>
              <a:t>Music Journalist</a:t>
            </a:r>
          </a:p>
          <a:p>
            <a:pPr lvl="0" rtl="0">
              <a:spcBef>
                <a:spcPts val="0"/>
              </a:spcBef>
              <a:spcAft>
                <a:spcPts val="1000"/>
              </a:spcAft>
              <a:buClr>
                <a:schemeClr val="dk1"/>
              </a:buClr>
              <a:buSzPct val="55000"/>
              <a:buFont typeface="Arial"/>
              <a:buNone/>
            </a:pPr>
            <a:r>
              <a:rPr lang="en" sz="2000"/>
              <a:t>Toronto, Canada</a:t>
            </a:r>
          </a:p>
        </p:txBody>
      </p:sp>
      <p:pic>
        <p:nvPicPr>
          <p:cNvPr descr="Screen Shot 2016-10-07 at 12.43.42 AM.png" id="92" name="Shape 92"/>
          <p:cNvPicPr preferRelativeResize="0"/>
          <p:nvPr/>
        </p:nvPicPr>
        <p:blipFill rotWithShape="1">
          <a:blip r:embed="rId3">
            <a:alphaModFix/>
          </a:blip>
          <a:srcRect b="0" l="24822" r="24827" t="0"/>
          <a:stretch/>
        </p:blipFill>
        <p:spPr>
          <a:xfrm>
            <a:off x="0" y="0"/>
            <a:ext cx="2741024" cy="5143500"/>
          </a:xfrm>
          <a:prstGeom prst="rect">
            <a:avLst/>
          </a:prstGeom>
          <a:noFill/>
          <a:ln>
            <a:noFill/>
          </a:ln>
        </p:spPr>
      </p:pic>
      <p:sp>
        <p:nvSpPr>
          <p:cNvPr id="93" name="Shape 9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FFFFFF"/>
                </a:solidFill>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WHAT DID </a:t>
            </a:r>
          </a:p>
          <a:p>
            <a:pPr lvl="0" rtl="0">
              <a:spcBef>
                <a:spcPts val="0"/>
              </a:spcBef>
              <a:buNone/>
            </a:pPr>
            <a:r>
              <a:rPr lang="en"/>
              <a:t>WE ASK?</a:t>
            </a:r>
          </a:p>
        </p:txBody>
      </p:sp>
      <p:sp>
        <p:nvSpPr>
          <p:cNvPr id="99" name="Shape 99"/>
          <p:cNvSpPr txBox="1"/>
          <p:nvPr>
            <p:ph idx="1" type="body"/>
          </p:nvPr>
        </p:nvSpPr>
        <p:spPr>
          <a:xfrm>
            <a:off x="2874625" y="275338"/>
            <a:ext cx="5562000" cy="4428300"/>
          </a:xfrm>
          <a:prstGeom prst="rect">
            <a:avLst/>
          </a:prstGeom>
        </p:spPr>
        <p:txBody>
          <a:bodyPr anchorCtr="0" anchor="t" bIns="91425" lIns="91425" rIns="91425" tIns="91425">
            <a:noAutofit/>
          </a:bodyPr>
          <a:lstStyle/>
          <a:p>
            <a:pPr indent="-342900" lvl="0" marL="457200" rtl="0">
              <a:lnSpc>
                <a:spcPct val="115000"/>
              </a:lnSpc>
              <a:spcBef>
                <a:spcPts val="0"/>
              </a:spcBef>
              <a:buClr>
                <a:schemeClr val="dk1"/>
              </a:buClr>
              <a:buSzPct val="100000"/>
            </a:pPr>
            <a:r>
              <a:rPr lang="en" sz="1800">
                <a:solidFill>
                  <a:schemeClr val="dk1"/>
                </a:solidFill>
              </a:rPr>
              <a:t>Tell me about your passion for/interest in music.</a:t>
            </a:r>
          </a:p>
          <a:p>
            <a:pPr indent="-342900" lvl="0" marL="457200" rtl="0">
              <a:lnSpc>
                <a:spcPct val="115000"/>
              </a:lnSpc>
              <a:spcBef>
                <a:spcPts val="0"/>
              </a:spcBef>
              <a:buClr>
                <a:schemeClr val="dk1"/>
              </a:buClr>
              <a:buSzPct val="100000"/>
            </a:pPr>
            <a:r>
              <a:rPr lang="en" sz="1800">
                <a:solidFill>
                  <a:schemeClr val="dk1"/>
                </a:solidFill>
              </a:rPr>
              <a:t>Describe a moment where you discovered or rediscovered that music is your passion.</a:t>
            </a:r>
          </a:p>
          <a:p>
            <a:pPr indent="-342900" lvl="0" marL="457200" rtl="0">
              <a:lnSpc>
                <a:spcPct val="115000"/>
              </a:lnSpc>
              <a:spcBef>
                <a:spcPts val="0"/>
              </a:spcBef>
              <a:buClr>
                <a:schemeClr val="dk1"/>
              </a:buClr>
              <a:buSzPct val="100000"/>
            </a:pPr>
            <a:r>
              <a:rPr lang="en" sz="1800">
                <a:solidFill>
                  <a:srgbClr val="222222"/>
                </a:solidFill>
                <a:highlight>
                  <a:srgbClr val="FFFFFF"/>
                </a:highlight>
              </a:rPr>
              <a:t>Tell me about a time when you felt like you hit a roadblock with learning music.</a:t>
            </a:r>
          </a:p>
          <a:p>
            <a:pPr indent="-342900" lvl="0" marL="457200" rtl="0">
              <a:lnSpc>
                <a:spcPct val="115000"/>
              </a:lnSpc>
              <a:spcBef>
                <a:spcPts val="0"/>
              </a:spcBef>
              <a:buClr>
                <a:schemeClr val="dk1"/>
              </a:buClr>
              <a:buSzPct val="100000"/>
            </a:pPr>
            <a:r>
              <a:rPr lang="en" sz="1800">
                <a:solidFill>
                  <a:schemeClr val="dk1"/>
                </a:solidFill>
              </a:rPr>
              <a:t>(In reference to the musical memory) How did you feel about…?</a:t>
            </a:r>
          </a:p>
          <a:p>
            <a:pPr indent="-342900" lvl="0" marL="457200" rtl="0">
              <a:lnSpc>
                <a:spcPct val="115000"/>
              </a:lnSpc>
              <a:spcBef>
                <a:spcPts val="0"/>
              </a:spcBef>
              <a:buClr>
                <a:schemeClr val="dk1"/>
              </a:buClr>
              <a:buSzPct val="100000"/>
            </a:pPr>
            <a:r>
              <a:rPr lang="en" sz="1800">
                <a:solidFill>
                  <a:schemeClr val="dk1"/>
                </a:solidFill>
              </a:rPr>
              <a:t>Tell me a musical dream of yours.</a:t>
            </a:r>
          </a:p>
          <a:p>
            <a:pPr indent="-342900" lvl="0" marL="457200" rtl="0">
              <a:lnSpc>
                <a:spcPct val="115000"/>
              </a:lnSpc>
              <a:spcBef>
                <a:spcPts val="0"/>
              </a:spcBef>
              <a:buClr>
                <a:schemeClr val="dk1"/>
              </a:buClr>
              <a:buSzPct val="100000"/>
            </a:pPr>
            <a:r>
              <a:rPr lang="en" sz="1800">
                <a:solidFill>
                  <a:schemeClr val="dk1"/>
                </a:solidFill>
              </a:rPr>
              <a:t>How have you found yourself getting more involved in your music/work/etc?</a:t>
            </a:r>
          </a:p>
          <a:p>
            <a:pPr indent="-342900" lvl="0" marL="457200" rtl="0">
              <a:lnSpc>
                <a:spcPct val="115000"/>
              </a:lnSpc>
              <a:spcBef>
                <a:spcPts val="0"/>
              </a:spcBef>
              <a:buClr>
                <a:schemeClr val="dk1"/>
              </a:buClr>
              <a:buSzPct val="100000"/>
            </a:pPr>
            <a:r>
              <a:rPr lang="en" sz="1800">
                <a:solidFill>
                  <a:schemeClr val="dk1"/>
                </a:solidFill>
              </a:rPr>
              <a:t>What attracts you to music? </a:t>
            </a:r>
          </a:p>
          <a:p>
            <a:pPr indent="-342900" lvl="0" marL="457200" rtl="0">
              <a:lnSpc>
                <a:spcPct val="115000"/>
              </a:lnSpc>
              <a:spcBef>
                <a:spcPts val="0"/>
              </a:spcBef>
              <a:buClr>
                <a:schemeClr val="dk1"/>
              </a:buClr>
              <a:buSzPct val="100000"/>
            </a:pPr>
            <a:r>
              <a:rPr lang="en" sz="1800">
                <a:solidFill>
                  <a:schemeClr val="dk1"/>
                </a:solidFill>
              </a:rPr>
              <a:t>When do you feel most connected to music?</a:t>
            </a:r>
          </a:p>
          <a:p>
            <a:pPr indent="-342900" lvl="0" marL="457200" rtl="0">
              <a:lnSpc>
                <a:spcPct val="115000"/>
              </a:lnSpc>
              <a:spcBef>
                <a:spcPts val="0"/>
              </a:spcBef>
              <a:buClr>
                <a:schemeClr val="dk1"/>
              </a:buClr>
              <a:buSzPct val="100000"/>
            </a:pPr>
            <a:r>
              <a:rPr lang="en" sz="1800">
                <a:solidFill>
                  <a:schemeClr val="dk1"/>
                </a:solidFill>
              </a:rPr>
              <a:t>What sustains your interest in music? </a:t>
            </a:r>
          </a:p>
        </p:txBody>
      </p:sp>
      <p:sp>
        <p:nvSpPr>
          <p:cNvPr id="100" name="Shape 10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4294967295" type="ctrTitle"/>
          </p:nvPr>
        </p:nvSpPr>
        <p:spPr>
          <a:xfrm>
            <a:off x="1219200" y="2573942"/>
            <a:ext cx="7772400" cy="1159799"/>
          </a:xfrm>
          <a:prstGeom prst="rect">
            <a:avLst/>
          </a:prstGeom>
        </p:spPr>
        <p:txBody>
          <a:bodyPr anchorCtr="0" anchor="t" bIns="91425" lIns="91425" rIns="91425" tIns="91425">
            <a:noAutofit/>
          </a:bodyPr>
          <a:lstStyle/>
          <a:p>
            <a:pPr lvl="0" rtl="0">
              <a:spcBef>
                <a:spcPts val="0"/>
              </a:spcBef>
              <a:buNone/>
            </a:pPr>
            <a:r>
              <a:rPr lang="en" sz="7200"/>
              <a:t>RESULTS</a:t>
            </a:r>
          </a:p>
        </p:txBody>
      </p:sp>
      <p:sp>
        <p:nvSpPr>
          <p:cNvPr id="106" name="Shape 106"/>
          <p:cNvSpPr txBox="1"/>
          <p:nvPr>
            <p:ph idx="4294967295" type="subTitle"/>
          </p:nvPr>
        </p:nvSpPr>
        <p:spPr>
          <a:xfrm>
            <a:off x="1264100" y="3716350"/>
            <a:ext cx="6513000" cy="784799"/>
          </a:xfrm>
          <a:prstGeom prst="rect">
            <a:avLst/>
          </a:prstGeom>
        </p:spPr>
        <p:txBody>
          <a:bodyPr anchorCtr="0" anchor="t" bIns="91425" lIns="91425" rIns="91425" tIns="91425">
            <a:noAutofit/>
          </a:bodyPr>
          <a:lstStyle/>
          <a:p>
            <a:pPr lvl="0" rtl="0">
              <a:spcBef>
                <a:spcPts val="0"/>
              </a:spcBef>
              <a:buNone/>
            </a:pPr>
            <a:r>
              <a:t/>
            </a:r>
            <a:endParaRPr sz="1800"/>
          </a:p>
        </p:txBody>
      </p:sp>
      <p:sp>
        <p:nvSpPr>
          <p:cNvPr id="107" name="Shape 10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sp>
        <p:nvSpPr>
          <p:cNvPr id="108" name="Shape 108"/>
          <p:cNvSpPr/>
          <p:nvPr/>
        </p:nvSpPr>
        <p:spPr>
          <a:xfrm>
            <a:off x="1836939" y="988478"/>
            <a:ext cx="317309"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09" name="Shape 109"/>
          <p:cNvGrpSpPr/>
          <p:nvPr/>
        </p:nvGrpSpPr>
        <p:grpSpPr>
          <a:xfrm>
            <a:off x="2391964" y="496450"/>
            <a:ext cx="1426315" cy="1426402"/>
            <a:chOff x="6643075" y="3664250"/>
            <a:chExt cx="407950" cy="407975"/>
          </a:xfrm>
        </p:grpSpPr>
        <p:sp>
          <p:nvSpPr>
            <p:cNvPr id="110" name="Shape 110"/>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2" name="Shape 112"/>
          <p:cNvGrpSpPr/>
          <p:nvPr/>
        </p:nvGrpSpPr>
        <p:grpSpPr>
          <a:xfrm>
            <a:off x="1415230" y="1774588"/>
            <a:ext cx="659664" cy="659627"/>
            <a:chOff x="576250" y="4319400"/>
            <a:chExt cx="442075" cy="442050"/>
          </a:xfrm>
        </p:grpSpPr>
        <p:sp>
          <p:nvSpPr>
            <p:cNvPr id="113" name="Shape 113"/>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7" name="Shape 117"/>
          <p:cNvSpPr/>
          <p:nvPr/>
        </p:nvSpPr>
        <p:spPr>
          <a:xfrm rot="6223920">
            <a:off x="3953912" y="935425"/>
            <a:ext cx="317280" cy="30295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2746847" y="2045898"/>
            <a:ext cx="250223" cy="23892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784250" y="146025"/>
            <a:ext cx="6755400" cy="4604700"/>
          </a:xfrm>
          <a:prstGeom prst="rect">
            <a:avLst/>
          </a:prstGeom>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Titillium Web"/>
            </a:pPr>
            <a:r>
              <a:rPr b="0" i="0" lang="en" sz="1800">
                <a:solidFill>
                  <a:schemeClr val="dk1"/>
                </a:solidFill>
                <a:latin typeface="Titillium Web"/>
                <a:ea typeface="Titillium Web"/>
                <a:cs typeface="Titillium Web"/>
                <a:sym typeface="Titillium Web"/>
              </a:rPr>
              <a:t>"I have tendonitis in both my arms, and that has been a huge challenge over the last few years... Playing with not stellar technique has made it really hard and put a huge </a:t>
            </a:r>
            <a:r>
              <a:rPr i="0" lang="en" sz="1800">
                <a:solidFill>
                  <a:schemeClr val="dk1"/>
                </a:solidFill>
                <a:latin typeface="Titillium Web"/>
                <a:ea typeface="Titillium Web"/>
                <a:cs typeface="Titillium Web"/>
                <a:sym typeface="Titillium Web"/>
              </a:rPr>
              <a:t>block </a:t>
            </a:r>
            <a:r>
              <a:rPr b="0" i="0" lang="en" sz="1800">
                <a:solidFill>
                  <a:schemeClr val="dk1"/>
                </a:solidFill>
                <a:latin typeface="Titillium Web"/>
                <a:ea typeface="Titillium Web"/>
                <a:cs typeface="Titillium Web"/>
                <a:sym typeface="Titillium Web"/>
              </a:rPr>
              <a:t>in my </a:t>
            </a:r>
            <a:r>
              <a:rPr i="0" lang="en" sz="1800">
                <a:solidFill>
                  <a:schemeClr val="dk1"/>
                </a:solidFill>
                <a:latin typeface="Titillium Web"/>
                <a:ea typeface="Titillium Web"/>
                <a:cs typeface="Titillium Web"/>
                <a:sym typeface="Titillium Web"/>
              </a:rPr>
              <a:t>development</a:t>
            </a:r>
            <a:r>
              <a:rPr b="0" i="0" lang="en" sz="1800">
                <a:solidFill>
                  <a:schemeClr val="dk1"/>
                </a:solidFill>
                <a:latin typeface="Titillium Web"/>
                <a:ea typeface="Titillium Web"/>
                <a:cs typeface="Titillium Web"/>
                <a:sym typeface="Titillium Web"/>
              </a:rPr>
              <a:t>."</a:t>
            </a:r>
          </a:p>
          <a:p>
            <a:pPr indent="-342900" lvl="0" marL="457200" rtl="0">
              <a:lnSpc>
                <a:spcPct val="115000"/>
              </a:lnSpc>
              <a:spcBef>
                <a:spcPts val="0"/>
              </a:spcBef>
              <a:buClr>
                <a:schemeClr val="dk1"/>
              </a:buClr>
              <a:buSzPct val="100000"/>
              <a:buFont typeface="Titillium Web"/>
            </a:pPr>
            <a:r>
              <a:rPr b="0" i="0" lang="en" sz="1800">
                <a:solidFill>
                  <a:schemeClr val="dk1"/>
                </a:solidFill>
                <a:latin typeface="Titillium Web"/>
                <a:ea typeface="Titillium Web"/>
                <a:cs typeface="Titillium Web"/>
                <a:sym typeface="Titillium Web"/>
              </a:rPr>
              <a:t>“I feel most </a:t>
            </a:r>
            <a:r>
              <a:rPr i="0" lang="en" sz="1800">
                <a:solidFill>
                  <a:schemeClr val="dk1"/>
                </a:solidFill>
                <a:latin typeface="Titillium Web"/>
                <a:ea typeface="Titillium Web"/>
                <a:cs typeface="Titillium Web"/>
                <a:sym typeface="Titillium Web"/>
              </a:rPr>
              <a:t>connected</a:t>
            </a:r>
            <a:r>
              <a:rPr b="0" i="0" lang="en" sz="1800">
                <a:solidFill>
                  <a:schemeClr val="dk1"/>
                </a:solidFill>
                <a:latin typeface="Titillium Web"/>
                <a:ea typeface="Titillium Web"/>
                <a:cs typeface="Titillium Web"/>
                <a:sym typeface="Titillium Web"/>
              </a:rPr>
              <a:t> when the performer and the audience manage to connect and feed off of each other’s </a:t>
            </a:r>
            <a:r>
              <a:rPr i="0" lang="en" sz="1800">
                <a:solidFill>
                  <a:schemeClr val="dk1"/>
                </a:solidFill>
                <a:latin typeface="Titillium Web"/>
                <a:ea typeface="Titillium Web"/>
                <a:cs typeface="Titillium Web"/>
                <a:sym typeface="Titillium Web"/>
              </a:rPr>
              <a:t>energy.</a:t>
            </a:r>
            <a:r>
              <a:rPr b="0" i="0" lang="en" sz="1800">
                <a:solidFill>
                  <a:schemeClr val="dk1"/>
                </a:solidFill>
                <a:latin typeface="Titillium Web"/>
                <a:ea typeface="Titillium Web"/>
                <a:cs typeface="Titillium Web"/>
                <a:sym typeface="Titillium Web"/>
              </a:rPr>
              <a:t>”</a:t>
            </a:r>
          </a:p>
          <a:p>
            <a:pPr indent="-342900" lvl="0" marL="457200" rtl="0">
              <a:lnSpc>
                <a:spcPct val="115000"/>
              </a:lnSpc>
              <a:spcBef>
                <a:spcPts val="0"/>
              </a:spcBef>
              <a:buClr>
                <a:schemeClr val="dk1"/>
              </a:buClr>
              <a:buSzPct val="100000"/>
              <a:buFont typeface="Titillium Web"/>
            </a:pPr>
            <a:r>
              <a:rPr b="0" i="0" lang="en" sz="1800">
                <a:solidFill>
                  <a:schemeClr val="dk1"/>
                </a:solidFill>
                <a:latin typeface="Titillium Web"/>
                <a:ea typeface="Titillium Web"/>
                <a:cs typeface="Titillium Web"/>
                <a:sym typeface="Titillium Web"/>
              </a:rPr>
              <a:t>“It’s primarily you who has to </a:t>
            </a:r>
            <a:r>
              <a:rPr i="0" lang="en" sz="1800">
                <a:solidFill>
                  <a:schemeClr val="dk1"/>
                </a:solidFill>
                <a:latin typeface="Titillium Web"/>
                <a:ea typeface="Titillium Web"/>
                <a:cs typeface="Titillium Web"/>
                <a:sym typeface="Titillium Web"/>
              </a:rPr>
              <a:t>sustain</a:t>
            </a:r>
            <a:r>
              <a:rPr b="0" i="0" lang="en" sz="1800">
                <a:solidFill>
                  <a:schemeClr val="dk1"/>
                </a:solidFill>
                <a:latin typeface="Titillium Web"/>
                <a:ea typeface="Titillium Web"/>
                <a:cs typeface="Titillium Web"/>
                <a:sym typeface="Titillium Web"/>
              </a:rPr>
              <a:t> your interest [in music] yourself by keeping up with it.” </a:t>
            </a:r>
          </a:p>
          <a:p>
            <a:pPr indent="-342900" lvl="0" marL="457200" rtl="0">
              <a:lnSpc>
                <a:spcPct val="115000"/>
              </a:lnSpc>
              <a:spcBef>
                <a:spcPts val="0"/>
              </a:spcBef>
              <a:buClr>
                <a:schemeClr val="dk1"/>
              </a:buClr>
              <a:buSzPct val="100000"/>
              <a:buFont typeface="Titillium Web"/>
            </a:pPr>
            <a:r>
              <a:rPr b="0" i="0" lang="en" sz="1800">
                <a:solidFill>
                  <a:schemeClr val="dk1"/>
                </a:solidFill>
                <a:latin typeface="Titillium Web"/>
                <a:ea typeface="Titillium Web"/>
                <a:cs typeface="Titillium Web"/>
                <a:sym typeface="Titillium Web"/>
              </a:rPr>
              <a:t>“</a:t>
            </a:r>
            <a:r>
              <a:rPr i="0" lang="en" sz="1800">
                <a:solidFill>
                  <a:schemeClr val="dk1"/>
                </a:solidFill>
                <a:latin typeface="Titillium Web"/>
                <a:ea typeface="Titillium Web"/>
                <a:cs typeface="Titillium Web"/>
                <a:sym typeface="Titillium Web"/>
              </a:rPr>
              <a:t>Collaboration</a:t>
            </a:r>
            <a:r>
              <a:rPr b="0" i="0" lang="en" sz="1800">
                <a:solidFill>
                  <a:schemeClr val="dk1"/>
                </a:solidFill>
                <a:latin typeface="Titillium Web"/>
                <a:ea typeface="Titillium Web"/>
                <a:cs typeface="Titillium Web"/>
                <a:sym typeface="Titillium Web"/>
              </a:rPr>
              <a:t> with other artists can often get complicated… there are a lot of </a:t>
            </a:r>
            <a:r>
              <a:rPr i="0" lang="en" sz="1800">
                <a:solidFill>
                  <a:schemeClr val="dk1"/>
                </a:solidFill>
                <a:latin typeface="Titillium Web"/>
                <a:ea typeface="Titillium Web"/>
                <a:cs typeface="Titillium Web"/>
                <a:sym typeface="Titillium Web"/>
              </a:rPr>
              <a:t>contracts</a:t>
            </a:r>
            <a:r>
              <a:rPr b="0" i="0" lang="en" sz="1800">
                <a:solidFill>
                  <a:schemeClr val="dk1"/>
                </a:solidFill>
                <a:latin typeface="Titillium Web"/>
                <a:ea typeface="Titillium Web"/>
                <a:cs typeface="Titillium Web"/>
                <a:sym typeface="Titillium Web"/>
              </a:rPr>
              <a:t>”</a:t>
            </a:r>
          </a:p>
        </p:txBody>
      </p:sp>
      <p:sp>
        <p:nvSpPr>
          <p:cNvPr id="124" name="Shape 12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125" name="Shape 125"/>
          <p:cNvSpPr txBox="1"/>
          <p:nvPr>
            <p:ph idx="4294967295"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solidFill>
                  <a:srgbClr val="0B5394"/>
                </a:solidFill>
              </a:rPr>
              <a:t>Quotes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Surprises</a:t>
            </a:r>
          </a:p>
        </p:txBody>
      </p:sp>
      <p:sp>
        <p:nvSpPr>
          <p:cNvPr id="131" name="Shape 131"/>
          <p:cNvSpPr txBox="1"/>
          <p:nvPr>
            <p:ph idx="1" type="body"/>
          </p:nvPr>
        </p:nvSpPr>
        <p:spPr>
          <a:xfrm>
            <a:off x="2874625" y="275338"/>
            <a:ext cx="5561999" cy="4428299"/>
          </a:xfrm>
          <a:prstGeom prst="rect">
            <a:avLst/>
          </a:prstGeom>
        </p:spPr>
        <p:txBody>
          <a:bodyPr anchorCtr="0" anchor="t" bIns="91425" lIns="91425" rIns="91425" tIns="91425">
            <a:noAutofit/>
          </a:bodyPr>
          <a:lstStyle/>
          <a:p>
            <a:pPr indent="-342900" lvl="0" marL="457200" rtl="0">
              <a:spcBef>
                <a:spcPts val="0"/>
              </a:spcBef>
              <a:buSzPct val="100000"/>
            </a:pPr>
            <a:r>
              <a:rPr lang="en" sz="1800"/>
              <a:t>Even as an accomplished musician, Kevin learned improper techniques that made things much more difficult for him further down the road, and as a consequence he has had to learn to play things correctly that he’s played successfully before. </a:t>
            </a:r>
          </a:p>
          <a:p>
            <a:pPr indent="-342900" lvl="0" marL="457200" rtl="0">
              <a:spcBef>
                <a:spcPts val="0"/>
              </a:spcBef>
              <a:buSzPct val="100000"/>
            </a:pPr>
            <a:r>
              <a:rPr lang="en" sz="1800"/>
              <a:t>Josh continued listening and playing despite his hearing deficit.</a:t>
            </a:r>
          </a:p>
          <a:p>
            <a:pPr indent="-342900" lvl="0" marL="457200" rtl="0">
              <a:spcBef>
                <a:spcPts val="0"/>
              </a:spcBef>
              <a:buSzPct val="100000"/>
            </a:pPr>
            <a:r>
              <a:rPr lang="en" sz="1800"/>
              <a:t>Even though Griffin had access to explore his musical talent at a very young age, it wasn’t until he was 15 when he first learnt how to produce on a computer.</a:t>
            </a:r>
          </a:p>
          <a:p>
            <a:pPr indent="-342900" lvl="0" marL="457200" rtl="0">
              <a:spcBef>
                <a:spcPts val="0"/>
              </a:spcBef>
              <a:buSzPct val="100000"/>
            </a:pPr>
            <a:r>
              <a:rPr lang="en" sz="1800"/>
              <a:t>Nick uses music as inspiration for his writing.</a:t>
            </a:r>
          </a:p>
        </p:txBody>
      </p:sp>
      <p:sp>
        <p:nvSpPr>
          <p:cNvPr id="132" name="Shape 13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