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3"/>
  </p:notesMasterIdLst>
  <p:sldIdLst>
    <p:sldId id="256" r:id="rId2"/>
    <p:sldId id="293" r:id="rId3"/>
    <p:sldId id="257" r:id="rId4"/>
    <p:sldId id="316" r:id="rId5"/>
    <p:sldId id="291" r:id="rId6"/>
    <p:sldId id="288" r:id="rId7"/>
    <p:sldId id="290" r:id="rId8"/>
    <p:sldId id="289" r:id="rId9"/>
    <p:sldId id="301" r:id="rId10"/>
    <p:sldId id="302" r:id="rId11"/>
    <p:sldId id="303" r:id="rId12"/>
    <p:sldId id="304" r:id="rId13"/>
    <p:sldId id="305" r:id="rId14"/>
    <p:sldId id="306" r:id="rId15"/>
    <p:sldId id="307" r:id="rId16"/>
    <p:sldId id="309" r:id="rId17"/>
    <p:sldId id="308" r:id="rId18"/>
    <p:sldId id="310" r:id="rId19"/>
    <p:sldId id="311" r:id="rId20"/>
    <p:sldId id="312" r:id="rId21"/>
    <p:sldId id="313" r:id="rId22"/>
    <p:sldId id="277" r:id="rId23"/>
    <p:sldId id="294" r:id="rId24"/>
    <p:sldId id="314" r:id="rId25"/>
    <p:sldId id="315" r:id="rId26"/>
    <p:sldId id="317" r:id="rId27"/>
    <p:sldId id="318" r:id="rId28"/>
    <p:sldId id="319" r:id="rId29"/>
    <p:sldId id="320" r:id="rId30"/>
    <p:sldId id="321" r:id="rId31"/>
    <p:sldId id="322" r:id="rId32"/>
    <p:sldId id="323" r:id="rId33"/>
    <p:sldId id="324" r:id="rId34"/>
    <p:sldId id="295" r:id="rId35"/>
    <p:sldId id="278" r:id="rId36"/>
    <p:sldId id="325" r:id="rId37"/>
    <p:sldId id="326" r:id="rId38"/>
    <p:sldId id="327" r:id="rId39"/>
    <p:sldId id="328" r:id="rId40"/>
    <p:sldId id="329" r:id="rId41"/>
    <p:sldId id="330" r:id="rId42"/>
    <p:sldId id="331" r:id="rId43"/>
    <p:sldId id="332" r:id="rId44"/>
    <p:sldId id="292" r:id="rId45"/>
    <p:sldId id="281" r:id="rId46"/>
    <p:sldId id="298" r:id="rId47"/>
    <p:sldId id="300" r:id="rId48"/>
    <p:sldId id="299" r:id="rId49"/>
    <p:sldId id="286" r:id="rId50"/>
    <p:sldId id="297" r:id="rId51"/>
    <p:sldId id="296"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85" d="100"/>
          <a:sy n="85" d="100"/>
        </p:scale>
        <p:origin x="960" y="45"/>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92C02F-46E9-4319-AE92-CFF24FDD2824}" type="datetimeFigureOut">
              <a:rPr lang="en-GB" smtClean="0"/>
              <a:t>13/01/2022</a:t>
            </a:fld>
            <a:endParaRPr lang="en-GB"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87BD1-250A-4D3C-93F8-CE8E4620A598}" type="slidenum">
              <a:rPr lang="en-GB" smtClean="0"/>
              <a:t>‹#›</a:t>
            </a:fld>
            <a:endParaRPr lang="en-GB" dirty="0"/>
          </a:p>
        </p:txBody>
      </p:sp>
    </p:spTree>
    <p:extLst>
      <p:ext uri="{BB962C8B-B14F-4D97-AF65-F5344CB8AC3E}">
        <p14:creationId xmlns:p14="http://schemas.microsoft.com/office/powerpoint/2010/main" val="1418016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BC687BD1-250A-4D3C-93F8-CE8E4620A598}" type="slidenum">
              <a:rPr lang="en-GB" smtClean="0"/>
              <a:t>10</a:t>
            </a:fld>
            <a:endParaRPr lang="en-GB" dirty="0"/>
          </a:p>
        </p:txBody>
      </p:sp>
    </p:spTree>
    <p:extLst>
      <p:ext uri="{BB962C8B-B14F-4D97-AF65-F5344CB8AC3E}">
        <p14:creationId xmlns:p14="http://schemas.microsoft.com/office/powerpoint/2010/main" val="3388173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BC687BD1-250A-4D3C-93F8-CE8E4620A598}" type="slidenum">
              <a:rPr lang="en-GB" smtClean="0"/>
              <a:t>28</a:t>
            </a:fld>
            <a:endParaRPr lang="en-GB" dirty="0"/>
          </a:p>
        </p:txBody>
      </p:sp>
    </p:spTree>
    <p:extLst>
      <p:ext uri="{BB962C8B-B14F-4D97-AF65-F5344CB8AC3E}">
        <p14:creationId xmlns:p14="http://schemas.microsoft.com/office/powerpoint/2010/main" val="777160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13/01/2022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1010803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13/01/2022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1826681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13/01/2022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939876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13/01/2022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139348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AA9714-E498-4BB1-946F-9B4AA3A4C648}" type="datetimeFigureOut">
              <a:rPr lang="en-GB" smtClean="0"/>
              <a:t>13/01/2022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826652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AA9714-E498-4BB1-946F-9B4AA3A4C648}" type="datetimeFigureOut">
              <a:rPr lang="en-GB" smtClean="0"/>
              <a:t>13/01/2022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803701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AA9714-E498-4BB1-946F-9B4AA3A4C648}" type="datetimeFigureOut">
              <a:rPr lang="en-GB" smtClean="0"/>
              <a:t>13/01/2022</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36628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AA9714-E498-4BB1-946F-9B4AA3A4C648}" type="datetimeFigureOut">
              <a:rPr lang="en-GB" smtClean="0"/>
              <a:t>13/01/2022</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999737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AA9714-E498-4BB1-946F-9B4AA3A4C648}" type="datetimeFigureOut">
              <a:rPr lang="en-GB" smtClean="0"/>
              <a:t>13/01/2022</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3658910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13/01/2022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023643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13/01/2022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097963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AA9714-E498-4BB1-946F-9B4AA3A4C648}" type="datetimeFigureOut">
              <a:rPr lang="en-GB" smtClean="0"/>
              <a:t>13/01/2022</a:t>
            </a:fld>
            <a:endParaRPr lang="en-GB"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B23BE-89C9-4E17-8330-1D0EE89529DF}" type="slidenum">
              <a:rPr lang="en-GB" smtClean="0"/>
              <a:t>‹#›</a:t>
            </a:fld>
            <a:endParaRPr lang="en-GB" dirty="0"/>
          </a:p>
        </p:txBody>
      </p:sp>
    </p:spTree>
    <p:extLst>
      <p:ext uri="{BB962C8B-B14F-4D97-AF65-F5344CB8AC3E}">
        <p14:creationId xmlns:p14="http://schemas.microsoft.com/office/powerpoint/2010/main" val="2967015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Data bases 2</a:t>
            </a:r>
          </a:p>
        </p:txBody>
      </p:sp>
      <p:sp>
        <p:nvSpPr>
          <p:cNvPr id="3" name="Subtitle 2"/>
          <p:cNvSpPr>
            <a:spLocks noGrp="1"/>
          </p:cNvSpPr>
          <p:nvPr>
            <p:ph type="subTitle" idx="1"/>
          </p:nvPr>
        </p:nvSpPr>
        <p:spPr/>
        <p:txBody>
          <a:bodyPr/>
          <a:lstStyle/>
          <a:p>
            <a:r>
              <a:rPr lang="en-GB" dirty="0"/>
              <a:t>Template of the project documentation</a:t>
            </a:r>
          </a:p>
        </p:txBody>
      </p:sp>
    </p:spTree>
    <p:extLst>
      <p:ext uri="{BB962C8B-B14F-4D97-AF65-F5344CB8AC3E}">
        <p14:creationId xmlns:p14="http://schemas.microsoft.com/office/powerpoint/2010/main" val="120527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0FC72-24CA-4710-9B5A-677CCD91E944}"/>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7BC0AC87-EE98-4818-845D-50D6BA887D13}"/>
              </a:ext>
            </a:extLst>
          </p:cNvPr>
          <p:cNvSpPr>
            <a:spLocks noGrp="1"/>
          </p:cNvSpPr>
          <p:nvPr>
            <p:ph sz="half" idx="1"/>
          </p:nvPr>
        </p:nvSpPr>
        <p:spPr>
          <a:xfrm>
            <a:off x="628650" y="1825625"/>
            <a:ext cx="7886700" cy="4351338"/>
          </a:xfrm>
        </p:spPr>
        <p:txBody>
          <a:bodyPr>
            <a:normAutofit fontScale="85000" lnSpcReduction="20000"/>
          </a:bodyPr>
          <a:lstStyle/>
          <a:p>
            <a:pPr marL="0" indent="0">
              <a:buNone/>
            </a:pPr>
            <a:r>
              <a:rPr lang="it-IT" dirty="0"/>
              <a:t>CREATE TABLE </a:t>
            </a:r>
            <a:r>
              <a:rPr lang="it-IT" dirty="0">
                <a:solidFill>
                  <a:schemeClr val="accent2">
                    <a:lumMod val="60000"/>
                    <a:lumOff val="40000"/>
                  </a:schemeClr>
                </a:solidFill>
              </a:rPr>
              <a:t>`service` </a:t>
            </a:r>
            <a:r>
              <a:rPr lang="it-IT" dirty="0"/>
              <a:t>(  </a:t>
            </a:r>
          </a:p>
          <a:p>
            <a:pPr marL="0" indent="0">
              <a:buNone/>
            </a:pPr>
            <a:r>
              <a:rPr lang="it-IT" dirty="0"/>
              <a:t>	</a:t>
            </a:r>
            <a:r>
              <a:rPr lang="it-IT" dirty="0">
                <a:solidFill>
                  <a:schemeClr val="accent2">
                    <a:lumMod val="75000"/>
                  </a:schemeClr>
                </a:solidFill>
              </a:rPr>
              <a:t>`ID` </a:t>
            </a:r>
            <a:r>
              <a:rPr lang="it-IT" dirty="0" err="1"/>
              <a:t>int</a:t>
            </a:r>
            <a:r>
              <a:rPr lang="it-IT" dirty="0"/>
              <a:t> NOT NULL AUTO_INCREMENT,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type</a:t>
            </a:r>
            <a:r>
              <a:rPr lang="it-IT" dirty="0">
                <a:solidFill>
                  <a:schemeClr val="accent2">
                    <a:lumMod val="75000"/>
                  </a:schemeClr>
                </a:solidFill>
              </a:rPr>
              <a:t>` </a:t>
            </a:r>
            <a:r>
              <a:rPr lang="it-IT" dirty="0" err="1"/>
              <a:t>varchar</a:t>
            </a:r>
            <a:r>
              <a:rPr lang="it-IT" dirty="0"/>
              <a:t>(45) NOT NULL,  </a:t>
            </a:r>
          </a:p>
          <a:p>
            <a:pPr marL="0" indent="0">
              <a:buNone/>
            </a:pPr>
            <a:r>
              <a:rPr lang="it-IT" dirty="0"/>
              <a:t>	</a:t>
            </a:r>
            <a:r>
              <a:rPr lang="it-IT" dirty="0">
                <a:solidFill>
                  <a:schemeClr val="accent2">
                    <a:lumMod val="75000"/>
                  </a:schemeClr>
                </a:solidFill>
              </a:rPr>
              <a:t>`minutes` </a:t>
            </a:r>
            <a:r>
              <a:rPr lang="it-IT" dirty="0" err="1"/>
              <a:t>int</a:t>
            </a:r>
            <a:r>
              <a:rPr lang="it-IT" dirty="0"/>
              <a:t> DEFAULT NULL,  </a:t>
            </a:r>
          </a:p>
          <a:p>
            <a:pPr marL="0" indent="0">
              <a:buNone/>
            </a:pPr>
            <a:r>
              <a:rPr lang="it-IT" dirty="0"/>
              <a:t>	</a:t>
            </a:r>
            <a:r>
              <a:rPr lang="it-IT" dirty="0">
                <a:solidFill>
                  <a:schemeClr val="accent2">
                    <a:lumMod val="75000"/>
                  </a:schemeClr>
                </a:solidFill>
              </a:rPr>
              <a:t>`sms`</a:t>
            </a:r>
            <a:r>
              <a:rPr lang="it-IT" dirty="0"/>
              <a:t> </a:t>
            </a:r>
            <a:r>
              <a:rPr lang="it-IT" dirty="0" err="1"/>
              <a:t>int</a:t>
            </a:r>
            <a:r>
              <a:rPr lang="it-IT" dirty="0"/>
              <a:t> DEFAULT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fee_minutes</a:t>
            </a:r>
            <a:r>
              <a:rPr lang="it-IT" dirty="0">
                <a:solidFill>
                  <a:schemeClr val="accent2">
                    <a:lumMod val="75000"/>
                  </a:schemeClr>
                </a:solidFill>
              </a:rPr>
              <a:t>` </a:t>
            </a:r>
            <a:r>
              <a:rPr lang="it-IT" dirty="0" err="1"/>
              <a:t>decimal</a:t>
            </a:r>
            <a:r>
              <a:rPr lang="it-IT" dirty="0"/>
              <a:t>(2,0) DEFAULT NULL,</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fee_sms</a:t>
            </a:r>
            <a:r>
              <a:rPr lang="it-IT" dirty="0">
                <a:solidFill>
                  <a:schemeClr val="accent2">
                    <a:lumMod val="75000"/>
                  </a:schemeClr>
                </a:solidFill>
              </a:rPr>
              <a:t>` </a:t>
            </a:r>
            <a:r>
              <a:rPr lang="it-IT" dirty="0" err="1"/>
              <a:t>decimal</a:t>
            </a:r>
            <a:r>
              <a:rPr lang="it-IT" dirty="0"/>
              <a:t>(2,0) DEFAULT NULL, </a:t>
            </a:r>
          </a:p>
          <a:p>
            <a:pPr marL="0" indent="0">
              <a:buNone/>
            </a:pPr>
            <a:r>
              <a:rPr lang="it-IT" dirty="0"/>
              <a:t>	</a:t>
            </a:r>
            <a:r>
              <a:rPr lang="it-IT" dirty="0">
                <a:solidFill>
                  <a:schemeClr val="accent2">
                    <a:lumMod val="75000"/>
                  </a:schemeClr>
                </a:solidFill>
              </a:rPr>
              <a:t>`gigabytes` </a:t>
            </a:r>
            <a:r>
              <a:rPr lang="it-IT" dirty="0" err="1"/>
              <a:t>int</a:t>
            </a:r>
            <a:r>
              <a:rPr lang="it-IT" dirty="0"/>
              <a:t> DEFAULT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fee_gigabytes</a:t>
            </a:r>
            <a:r>
              <a:rPr lang="it-IT" dirty="0">
                <a:solidFill>
                  <a:schemeClr val="accent2">
                    <a:lumMod val="75000"/>
                  </a:schemeClr>
                </a:solidFill>
              </a:rPr>
              <a:t>` </a:t>
            </a:r>
            <a:r>
              <a:rPr lang="it-IT" dirty="0" err="1"/>
              <a:t>decimal</a:t>
            </a:r>
            <a:r>
              <a:rPr lang="it-IT" dirty="0"/>
              <a:t>(2,0) DEFAULT NULL, </a:t>
            </a:r>
          </a:p>
          <a:p>
            <a:pPr marL="0" indent="0">
              <a:buNone/>
            </a:pPr>
            <a:r>
              <a:rPr lang="it-IT" dirty="0"/>
              <a:t> 	PRIMARY KEY (`ID`)</a:t>
            </a:r>
          </a:p>
          <a:p>
            <a:pPr marL="0" indent="0">
              <a:buNone/>
            </a:pPr>
            <a:r>
              <a:rPr lang="it-IT" dirty="0"/>
              <a:t>)</a:t>
            </a:r>
          </a:p>
        </p:txBody>
      </p:sp>
    </p:spTree>
    <p:extLst>
      <p:ext uri="{BB962C8B-B14F-4D97-AF65-F5344CB8AC3E}">
        <p14:creationId xmlns:p14="http://schemas.microsoft.com/office/powerpoint/2010/main" val="1107956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02E8F-490E-4907-AFCD-646A97094B21}"/>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C9B92818-7DC2-4646-806A-B9BE546F850F}"/>
              </a:ext>
            </a:extLst>
          </p:cNvPr>
          <p:cNvSpPr>
            <a:spLocks noGrp="1"/>
          </p:cNvSpPr>
          <p:nvPr>
            <p:ph sz="half" idx="1"/>
          </p:nvPr>
        </p:nvSpPr>
        <p:spPr>
          <a:xfrm>
            <a:off x="628649" y="1825625"/>
            <a:ext cx="7886699" cy="4351338"/>
          </a:xfrm>
        </p:spPr>
        <p:txBody>
          <a:bodyPr/>
          <a:lstStyle/>
          <a:p>
            <a:pPr marL="0" indent="0">
              <a:buNone/>
            </a:pPr>
            <a:r>
              <a:rPr lang="en-US" dirty="0"/>
              <a:t>CREATE TABLE </a:t>
            </a:r>
            <a:r>
              <a:rPr lang="en-US" dirty="0">
                <a:solidFill>
                  <a:schemeClr val="accent2">
                    <a:lumMod val="60000"/>
                    <a:lumOff val="40000"/>
                  </a:schemeClr>
                </a:solidFill>
              </a:rPr>
              <a:t>`</a:t>
            </a:r>
            <a:r>
              <a:rPr lang="en-US" dirty="0" err="1">
                <a:solidFill>
                  <a:schemeClr val="accent2">
                    <a:lumMod val="60000"/>
                    <a:lumOff val="40000"/>
                  </a:schemeClr>
                </a:solidFill>
              </a:rPr>
              <a:t>optional_product</a:t>
            </a:r>
            <a:r>
              <a:rPr lang="en-US" dirty="0">
                <a:solidFill>
                  <a:schemeClr val="accent2">
                    <a:lumMod val="60000"/>
                    <a:lumOff val="40000"/>
                  </a:schemeClr>
                </a:solidFill>
              </a:rPr>
              <a:t>` </a:t>
            </a:r>
            <a:r>
              <a:rPr lang="en-US" dirty="0"/>
              <a:t>(  </a:t>
            </a:r>
          </a:p>
          <a:p>
            <a:pPr marL="0" indent="0">
              <a:buNone/>
            </a:pPr>
            <a:r>
              <a:rPr lang="en-US" dirty="0"/>
              <a:t>	</a:t>
            </a:r>
            <a:r>
              <a:rPr lang="en-US" dirty="0">
                <a:solidFill>
                  <a:schemeClr val="accent2">
                    <a:lumMod val="75000"/>
                  </a:schemeClr>
                </a:solidFill>
              </a:rPr>
              <a:t>`ID` </a:t>
            </a:r>
            <a:r>
              <a:rPr lang="en-US" dirty="0"/>
              <a:t>int NOT NULL AUTO_INCREMENT,  </a:t>
            </a:r>
          </a:p>
          <a:p>
            <a:pPr marL="0" indent="0">
              <a:buNone/>
            </a:pPr>
            <a:r>
              <a:rPr lang="en-US" dirty="0"/>
              <a:t>	</a:t>
            </a:r>
            <a:r>
              <a:rPr lang="en-US" dirty="0">
                <a:solidFill>
                  <a:schemeClr val="accent2">
                    <a:lumMod val="75000"/>
                  </a:schemeClr>
                </a:solidFill>
              </a:rPr>
              <a:t>`name` </a:t>
            </a:r>
            <a:r>
              <a:rPr lang="en-US" dirty="0"/>
              <a:t>varchar(50) NOT NULL, </a:t>
            </a:r>
          </a:p>
          <a:p>
            <a:pPr marL="0" indent="0">
              <a:buNone/>
            </a:pPr>
            <a:r>
              <a:rPr lang="en-US" dirty="0"/>
              <a:t>	</a:t>
            </a:r>
            <a:r>
              <a:rPr lang="en-US" dirty="0">
                <a:solidFill>
                  <a:schemeClr val="accent2">
                    <a:lumMod val="75000"/>
                  </a:schemeClr>
                </a:solidFill>
              </a:rPr>
              <a:t>`</a:t>
            </a:r>
            <a:r>
              <a:rPr lang="en-US" dirty="0" err="1">
                <a:solidFill>
                  <a:schemeClr val="accent2">
                    <a:lumMod val="75000"/>
                  </a:schemeClr>
                </a:solidFill>
              </a:rPr>
              <a:t>validity_period</a:t>
            </a:r>
            <a:r>
              <a:rPr lang="en-US" dirty="0">
                <a:solidFill>
                  <a:schemeClr val="accent2">
                    <a:lumMod val="75000"/>
                  </a:schemeClr>
                </a:solidFill>
              </a:rPr>
              <a:t>` </a:t>
            </a:r>
            <a:r>
              <a:rPr lang="en-US" dirty="0"/>
              <a:t>int NOT NULL,  </a:t>
            </a:r>
          </a:p>
          <a:p>
            <a:pPr marL="0" indent="0">
              <a:buNone/>
            </a:pPr>
            <a:r>
              <a:rPr lang="en-US" dirty="0"/>
              <a:t>	</a:t>
            </a:r>
            <a:r>
              <a:rPr lang="en-US" dirty="0">
                <a:solidFill>
                  <a:schemeClr val="accent2">
                    <a:lumMod val="75000"/>
                  </a:schemeClr>
                </a:solidFill>
              </a:rPr>
              <a:t>`</a:t>
            </a:r>
            <a:r>
              <a:rPr lang="en-US" dirty="0" err="1">
                <a:solidFill>
                  <a:schemeClr val="accent2">
                    <a:lumMod val="75000"/>
                  </a:schemeClr>
                </a:solidFill>
              </a:rPr>
              <a:t>monthly_fee</a:t>
            </a:r>
            <a:r>
              <a:rPr lang="en-US" dirty="0">
                <a:solidFill>
                  <a:schemeClr val="accent2">
                    <a:lumMod val="75000"/>
                  </a:schemeClr>
                </a:solidFill>
              </a:rPr>
              <a:t>` </a:t>
            </a:r>
            <a:r>
              <a:rPr lang="en-US" dirty="0"/>
              <a:t>decimal(2,0) NOT NULL, </a:t>
            </a:r>
          </a:p>
          <a:p>
            <a:pPr marL="0" indent="0">
              <a:buNone/>
            </a:pPr>
            <a:r>
              <a:rPr lang="en-US" dirty="0"/>
              <a:t>	PRIMARY KEY (`ID`)</a:t>
            </a:r>
          </a:p>
          <a:p>
            <a:pPr marL="0" indent="0">
              <a:buNone/>
            </a:pPr>
            <a:r>
              <a:rPr lang="en-US" dirty="0"/>
              <a:t>)</a:t>
            </a:r>
            <a:endParaRPr lang="it-IT" dirty="0"/>
          </a:p>
        </p:txBody>
      </p:sp>
    </p:spTree>
    <p:extLst>
      <p:ext uri="{BB962C8B-B14F-4D97-AF65-F5344CB8AC3E}">
        <p14:creationId xmlns:p14="http://schemas.microsoft.com/office/powerpoint/2010/main" val="868469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C5FE4-4852-4808-9B21-AAFF61115B52}"/>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BAAEA2B3-6E5A-479D-BA8E-1567A0009E4E}"/>
              </a:ext>
            </a:extLst>
          </p:cNvPr>
          <p:cNvSpPr>
            <a:spLocks noGrp="1"/>
          </p:cNvSpPr>
          <p:nvPr>
            <p:ph sz="half" idx="1"/>
          </p:nvPr>
        </p:nvSpPr>
        <p:spPr>
          <a:xfrm>
            <a:off x="628649" y="1825625"/>
            <a:ext cx="7886699" cy="4351338"/>
          </a:xfrm>
        </p:spPr>
        <p:txBody>
          <a:bodyPr>
            <a:normAutofit fontScale="47500" lnSpcReduction="20000"/>
          </a:bodyPr>
          <a:lstStyle/>
          <a:p>
            <a:pPr marL="0" indent="0">
              <a:buNone/>
            </a:pPr>
            <a:r>
              <a:rPr lang="it-IT" dirty="0"/>
              <a:t>CREATE TABLE </a:t>
            </a:r>
            <a:r>
              <a:rPr lang="it-IT" dirty="0">
                <a:solidFill>
                  <a:schemeClr val="accent2">
                    <a:lumMod val="60000"/>
                    <a:lumOff val="40000"/>
                  </a:schemeClr>
                </a:solidFill>
              </a:rPr>
              <a:t>`order` </a:t>
            </a:r>
            <a:r>
              <a:rPr lang="it-IT" dirty="0"/>
              <a:t>(  </a:t>
            </a:r>
          </a:p>
          <a:p>
            <a:pPr marL="0" indent="0">
              <a:buNone/>
            </a:pPr>
            <a:r>
              <a:rPr lang="it-IT" dirty="0"/>
              <a:t>	</a:t>
            </a:r>
            <a:r>
              <a:rPr lang="it-IT" dirty="0">
                <a:solidFill>
                  <a:schemeClr val="accent2">
                    <a:lumMod val="75000"/>
                  </a:schemeClr>
                </a:solidFill>
              </a:rPr>
              <a:t>`ID` </a:t>
            </a:r>
            <a:r>
              <a:rPr lang="it-IT" dirty="0" err="1"/>
              <a:t>int</a:t>
            </a:r>
            <a:r>
              <a:rPr lang="it-IT" dirty="0"/>
              <a:t> NOT NULL AUTO_INCREMENT,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date_hour</a:t>
            </a:r>
            <a:r>
              <a:rPr lang="it-IT" dirty="0">
                <a:solidFill>
                  <a:schemeClr val="accent2">
                    <a:lumMod val="75000"/>
                  </a:schemeClr>
                </a:solidFill>
              </a:rPr>
              <a:t>`</a:t>
            </a:r>
            <a:r>
              <a:rPr lang="it-IT" dirty="0"/>
              <a:t> </a:t>
            </a:r>
            <a:r>
              <a:rPr lang="it-IT" dirty="0" err="1"/>
              <a:t>datetime</a:t>
            </a:r>
            <a:r>
              <a:rPr lang="it-IT" dirty="0"/>
              <a:t> NOT NULL,  </a:t>
            </a:r>
          </a:p>
          <a:p>
            <a:pPr marL="0" indent="0">
              <a:buNone/>
            </a:pPr>
            <a:r>
              <a:rPr lang="it-IT" dirty="0"/>
              <a:t>	</a:t>
            </a:r>
            <a:r>
              <a:rPr lang="it-IT" dirty="0">
                <a:solidFill>
                  <a:schemeClr val="accent2">
                    <a:lumMod val="75000"/>
                  </a:schemeClr>
                </a:solidFill>
              </a:rPr>
              <a:t>`state` </a:t>
            </a:r>
            <a:r>
              <a:rPr lang="it-IT" dirty="0" err="1"/>
              <a:t>varchar</a:t>
            </a:r>
            <a:r>
              <a:rPr lang="it-IT" dirty="0"/>
              <a:t>(45)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total_value</a:t>
            </a:r>
            <a:r>
              <a:rPr lang="it-IT" dirty="0">
                <a:solidFill>
                  <a:schemeClr val="accent2">
                    <a:lumMod val="75000"/>
                  </a:schemeClr>
                </a:solidFill>
              </a:rPr>
              <a:t>` </a:t>
            </a:r>
            <a:r>
              <a:rPr lang="it-IT" dirty="0" err="1"/>
              <a:t>decimal</a:t>
            </a:r>
            <a:r>
              <a:rPr lang="it-IT" dirty="0"/>
              <a:t>(5,2) DEFAULT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sub_date</a:t>
            </a:r>
            <a:r>
              <a:rPr lang="it-IT" dirty="0">
                <a:solidFill>
                  <a:schemeClr val="accent2">
                    <a:lumMod val="75000"/>
                  </a:schemeClr>
                </a:solidFill>
              </a:rPr>
              <a:t>` </a:t>
            </a:r>
            <a:r>
              <a:rPr lang="it-IT" dirty="0"/>
              <a:t>date DEFAULT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user_orderer</a:t>
            </a:r>
            <a:r>
              <a:rPr lang="it-IT" dirty="0">
                <a:solidFill>
                  <a:schemeClr val="accent2">
                    <a:lumMod val="75000"/>
                  </a:schemeClr>
                </a:solidFill>
              </a:rPr>
              <a:t>`</a:t>
            </a:r>
            <a:r>
              <a:rPr lang="it-IT" dirty="0"/>
              <a:t> </a:t>
            </a:r>
            <a:r>
              <a:rPr lang="it-IT" dirty="0" err="1"/>
              <a:t>varchar</a:t>
            </a:r>
            <a:r>
              <a:rPr lang="it-IT" dirty="0"/>
              <a:t>(45) DEFAULT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id_package</a:t>
            </a:r>
            <a:r>
              <a:rPr lang="it-IT" dirty="0">
                <a:solidFill>
                  <a:schemeClr val="accent2">
                    <a:lumMod val="75000"/>
                  </a:schemeClr>
                </a:solidFill>
              </a:rPr>
              <a:t>` </a:t>
            </a:r>
            <a:r>
              <a:rPr lang="it-IT" dirty="0" err="1"/>
              <a:t>int</a:t>
            </a:r>
            <a:r>
              <a:rPr lang="it-IT" dirty="0"/>
              <a:t> DEFAULT NULL,  </a:t>
            </a:r>
          </a:p>
          <a:p>
            <a:pPr marL="0" indent="0">
              <a:buNone/>
            </a:pPr>
            <a:r>
              <a:rPr lang="it-IT" dirty="0"/>
              <a:t>	PRIMARY KEY (`ID`),  </a:t>
            </a:r>
          </a:p>
          <a:p>
            <a:pPr marL="0" indent="0">
              <a:buNone/>
            </a:pPr>
            <a:r>
              <a:rPr lang="it-IT" dirty="0"/>
              <a:t>	KEY `</a:t>
            </a:r>
            <a:r>
              <a:rPr lang="it-IT" dirty="0" err="1"/>
              <a:t>userOrderer_idx</a:t>
            </a:r>
            <a:r>
              <a:rPr lang="it-IT" dirty="0"/>
              <a:t>` (`</a:t>
            </a:r>
            <a:r>
              <a:rPr lang="it-IT" dirty="0" err="1"/>
              <a:t>user_orderer</a:t>
            </a:r>
            <a:r>
              <a:rPr lang="it-IT" dirty="0"/>
              <a:t>`),  </a:t>
            </a:r>
          </a:p>
          <a:p>
            <a:pPr marL="0" indent="0">
              <a:buNone/>
            </a:pPr>
            <a:r>
              <a:rPr lang="it-IT" dirty="0"/>
              <a:t>	KEY `</a:t>
            </a:r>
            <a:r>
              <a:rPr lang="it-IT" dirty="0" err="1"/>
              <a:t>id_package_idx</a:t>
            </a:r>
            <a:r>
              <a:rPr lang="it-IT" dirty="0"/>
              <a:t>` (`</a:t>
            </a:r>
            <a:r>
              <a:rPr lang="it-IT" dirty="0" err="1"/>
              <a:t>id_package</a:t>
            </a:r>
            <a:r>
              <a:rPr lang="it-IT" dirty="0"/>
              <a:t>`),  </a:t>
            </a:r>
          </a:p>
          <a:p>
            <a:pPr marL="0" indent="0">
              <a:buNone/>
            </a:pPr>
            <a:r>
              <a:rPr lang="it-IT" dirty="0"/>
              <a:t>	CONSTRAINT `</a:t>
            </a:r>
            <a:r>
              <a:rPr lang="it-IT" dirty="0" err="1"/>
              <a:t>id_package</a:t>
            </a:r>
            <a:r>
              <a:rPr lang="it-IT" dirty="0"/>
              <a:t>` FOREIGN KEY (`</a:t>
            </a:r>
            <a:r>
              <a:rPr lang="it-IT" dirty="0" err="1"/>
              <a:t>id_package</a:t>
            </a:r>
            <a:r>
              <a:rPr lang="it-IT" dirty="0"/>
              <a:t>`) </a:t>
            </a:r>
          </a:p>
          <a:p>
            <a:pPr marL="0" indent="0">
              <a:buNone/>
            </a:pPr>
            <a:r>
              <a:rPr lang="it-IT" dirty="0"/>
              <a:t>	REFERENCES `</a:t>
            </a:r>
            <a:r>
              <a:rPr lang="it-IT" dirty="0" err="1"/>
              <a:t>service_package</a:t>
            </a:r>
            <a:r>
              <a:rPr lang="it-IT" dirty="0"/>
              <a:t>` (`ID`) ON UPDATE CASCADE,  </a:t>
            </a:r>
          </a:p>
          <a:p>
            <a:pPr marL="0" indent="0">
              <a:buNone/>
            </a:pPr>
            <a:r>
              <a:rPr lang="it-IT" dirty="0"/>
              <a:t>	CONSTRAINT `</a:t>
            </a:r>
            <a:r>
              <a:rPr lang="it-IT" dirty="0" err="1"/>
              <a:t>userOrderer</a:t>
            </a:r>
            <a:r>
              <a:rPr lang="it-IT" dirty="0"/>
              <a:t>` FOREIGN KEY (`</a:t>
            </a:r>
            <a:r>
              <a:rPr lang="it-IT" dirty="0" err="1"/>
              <a:t>user_orderer</a:t>
            </a:r>
            <a:r>
              <a:rPr lang="it-IT" dirty="0"/>
              <a:t>`) </a:t>
            </a:r>
          </a:p>
          <a:p>
            <a:pPr marL="0" indent="0">
              <a:buNone/>
            </a:pPr>
            <a:r>
              <a:rPr lang="it-IT" dirty="0"/>
              <a:t>	REFERENCES `customer` (`username`) ON DELETE CASCADE ON UPDATE CASCADE</a:t>
            </a:r>
          </a:p>
          <a:p>
            <a:pPr marL="0" indent="0">
              <a:buNone/>
            </a:pPr>
            <a:r>
              <a:rPr lang="it-IT" dirty="0"/>
              <a:t>)</a:t>
            </a:r>
          </a:p>
        </p:txBody>
      </p:sp>
    </p:spTree>
    <p:extLst>
      <p:ext uri="{BB962C8B-B14F-4D97-AF65-F5344CB8AC3E}">
        <p14:creationId xmlns:p14="http://schemas.microsoft.com/office/powerpoint/2010/main" val="4055774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37AFD-07DB-4D3A-AF2E-3977779923F7}"/>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A718CFFD-3D1A-4AB0-A24F-092404A62C3D}"/>
              </a:ext>
            </a:extLst>
          </p:cNvPr>
          <p:cNvSpPr>
            <a:spLocks noGrp="1"/>
          </p:cNvSpPr>
          <p:nvPr>
            <p:ph sz="half" idx="1"/>
          </p:nvPr>
        </p:nvSpPr>
        <p:spPr>
          <a:xfrm>
            <a:off x="628649" y="1825625"/>
            <a:ext cx="7886699" cy="4351338"/>
          </a:xfrm>
        </p:spPr>
        <p:txBody>
          <a:bodyPr/>
          <a:lstStyle/>
          <a:p>
            <a:pPr marL="0" indent="0">
              <a:buNone/>
            </a:pPr>
            <a:r>
              <a:rPr lang="it-IT" dirty="0"/>
              <a:t>CREATE TABLE </a:t>
            </a:r>
            <a:r>
              <a:rPr lang="it-IT" dirty="0">
                <a:solidFill>
                  <a:schemeClr val="accent2">
                    <a:lumMod val="60000"/>
                    <a:lumOff val="40000"/>
                  </a:schemeClr>
                </a:solidFill>
              </a:rPr>
              <a:t>`customer` </a:t>
            </a:r>
            <a:r>
              <a:rPr lang="it-IT" dirty="0"/>
              <a:t>(  </a:t>
            </a:r>
          </a:p>
          <a:p>
            <a:pPr marL="0" indent="0">
              <a:buNone/>
            </a:pPr>
            <a:r>
              <a:rPr lang="it-IT" dirty="0"/>
              <a:t>	</a:t>
            </a:r>
            <a:r>
              <a:rPr lang="it-IT" dirty="0">
                <a:solidFill>
                  <a:schemeClr val="accent2">
                    <a:lumMod val="75000"/>
                  </a:schemeClr>
                </a:solidFill>
              </a:rPr>
              <a:t>`username` </a:t>
            </a:r>
            <a:r>
              <a:rPr lang="it-IT" dirty="0" err="1"/>
              <a:t>varchar</a:t>
            </a:r>
            <a:r>
              <a:rPr lang="it-IT" dirty="0"/>
              <a:t>(50) NOT NULL,  </a:t>
            </a:r>
          </a:p>
          <a:p>
            <a:pPr marL="0" indent="0">
              <a:buNone/>
            </a:pPr>
            <a:r>
              <a:rPr lang="it-IT" dirty="0"/>
              <a:t>	</a:t>
            </a:r>
            <a:r>
              <a:rPr lang="it-IT" dirty="0">
                <a:solidFill>
                  <a:schemeClr val="accent2">
                    <a:lumMod val="75000"/>
                  </a:schemeClr>
                </a:solidFill>
              </a:rPr>
              <a:t>`password` </a:t>
            </a:r>
            <a:r>
              <a:rPr lang="it-IT" dirty="0" err="1"/>
              <a:t>varchar</a:t>
            </a:r>
            <a:r>
              <a:rPr lang="it-IT" dirty="0"/>
              <a:t>(45) NOT NULL,  </a:t>
            </a:r>
          </a:p>
          <a:p>
            <a:pPr marL="0" indent="0">
              <a:buNone/>
            </a:pPr>
            <a:r>
              <a:rPr lang="it-IT" dirty="0"/>
              <a:t>	</a:t>
            </a:r>
            <a:r>
              <a:rPr lang="it-IT" dirty="0">
                <a:solidFill>
                  <a:schemeClr val="accent2">
                    <a:lumMod val="75000"/>
                  </a:schemeClr>
                </a:solidFill>
              </a:rPr>
              <a:t>`mail` </a:t>
            </a:r>
            <a:r>
              <a:rPr lang="it-IT" dirty="0" err="1"/>
              <a:t>varchar</a:t>
            </a:r>
            <a:r>
              <a:rPr lang="it-IT" dirty="0"/>
              <a:t>(45)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insolvent</a:t>
            </a:r>
            <a:r>
              <a:rPr lang="it-IT" dirty="0">
                <a:solidFill>
                  <a:schemeClr val="accent2">
                    <a:lumMod val="75000"/>
                  </a:schemeClr>
                </a:solidFill>
              </a:rPr>
              <a:t>` </a:t>
            </a:r>
            <a:r>
              <a:rPr lang="it-IT" dirty="0" err="1"/>
              <a:t>tinyint</a:t>
            </a:r>
            <a:r>
              <a:rPr lang="it-IT" dirty="0"/>
              <a:t>(1) NOT NULL DEFAULT '0’, </a:t>
            </a:r>
          </a:p>
          <a:p>
            <a:pPr marL="0" indent="0">
              <a:buNone/>
            </a:pPr>
            <a:r>
              <a:rPr lang="it-IT" dirty="0"/>
              <a:t>	PRIMARY KEY (`username`)</a:t>
            </a:r>
          </a:p>
          <a:p>
            <a:pPr marL="0" indent="0">
              <a:buNone/>
            </a:pPr>
            <a:r>
              <a:rPr lang="it-IT" dirty="0"/>
              <a:t>)</a:t>
            </a:r>
          </a:p>
        </p:txBody>
      </p:sp>
    </p:spTree>
    <p:extLst>
      <p:ext uri="{BB962C8B-B14F-4D97-AF65-F5344CB8AC3E}">
        <p14:creationId xmlns:p14="http://schemas.microsoft.com/office/powerpoint/2010/main" val="868162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02F66-F272-4003-A277-2613AAAB68EE}"/>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F05BE0CE-17C5-4327-9872-71776ABA9304}"/>
              </a:ext>
            </a:extLst>
          </p:cNvPr>
          <p:cNvSpPr>
            <a:spLocks noGrp="1"/>
          </p:cNvSpPr>
          <p:nvPr>
            <p:ph sz="half" idx="1"/>
          </p:nvPr>
        </p:nvSpPr>
        <p:spPr>
          <a:xfrm>
            <a:off x="628649" y="1825625"/>
            <a:ext cx="7886699" cy="4351338"/>
          </a:xfrm>
        </p:spPr>
        <p:txBody>
          <a:bodyPr/>
          <a:lstStyle/>
          <a:p>
            <a:pPr marL="0" indent="0">
              <a:buNone/>
            </a:pPr>
            <a:r>
              <a:rPr lang="en-US" dirty="0"/>
              <a:t>CREATE TABLE </a:t>
            </a:r>
            <a:r>
              <a:rPr lang="en-US" dirty="0">
                <a:solidFill>
                  <a:schemeClr val="accent2">
                    <a:lumMod val="60000"/>
                    <a:lumOff val="40000"/>
                  </a:schemeClr>
                </a:solidFill>
              </a:rPr>
              <a:t>`employee` </a:t>
            </a:r>
            <a:r>
              <a:rPr lang="en-US" dirty="0"/>
              <a:t>(  </a:t>
            </a:r>
          </a:p>
          <a:p>
            <a:pPr marL="0" indent="0">
              <a:buNone/>
            </a:pPr>
            <a:r>
              <a:rPr lang="en-US" dirty="0"/>
              <a:t>	</a:t>
            </a:r>
            <a:r>
              <a:rPr lang="en-US" dirty="0">
                <a:solidFill>
                  <a:schemeClr val="accent2">
                    <a:lumMod val="75000"/>
                  </a:schemeClr>
                </a:solidFill>
              </a:rPr>
              <a:t>`username` </a:t>
            </a:r>
            <a:r>
              <a:rPr lang="en-US" dirty="0"/>
              <a:t>varchar(50) NOT NULL,  </a:t>
            </a:r>
          </a:p>
          <a:p>
            <a:pPr marL="0" indent="0">
              <a:buNone/>
            </a:pPr>
            <a:r>
              <a:rPr lang="en-US" dirty="0"/>
              <a:t>	</a:t>
            </a:r>
            <a:r>
              <a:rPr lang="en-US" dirty="0">
                <a:solidFill>
                  <a:schemeClr val="accent2">
                    <a:lumMod val="75000"/>
                  </a:schemeClr>
                </a:solidFill>
              </a:rPr>
              <a:t>`password` </a:t>
            </a:r>
            <a:r>
              <a:rPr lang="en-US" dirty="0"/>
              <a:t>varchar(45) NOT NULL,  </a:t>
            </a:r>
          </a:p>
          <a:p>
            <a:pPr marL="0" indent="0">
              <a:buNone/>
            </a:pPr>
            <a:r>
              <a:rPr lang="en-US" dirty="0"/>
              <a:t>	PRIMARY KEY (`username`)</a:t>
            </a:r>
          </a:p>
          <a:p>
            <a:pPr marL="0" indent="0">
              <a:buNone/>
            </a:pPr>
            <a:r>
              <a:rPr lang="en-US" dirty="0"/>
              <a:t>)</a:t>
            </a:r>
            <a:endParaRPr lang="it-IT" dirty="0"/>
          </a:p>
        </p:txBody>
      </p:sp>
    </p:spTree>
    <p:extLst>
      <p:ext uri="{BB962C8B-B14F-4D97-AF65-F5344CB8AC3E}">
        <p14:creationId xmlns:p14="http://schemas.microsoft.com/office/powerpoint/2010/main" val="402671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D4BC4-5130-41F1-A459-AC6D4AD5E0C1}"/>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9C52DAAC-C30B-4065-ACE2-B4040653DF7D}"/>
              </a:ext>
            </a:extLst>
          </p:cNvPr>
          <p:cNvSpPr>
            <a:spLocks noGrp="1"/>
          </p:cNvSpPr>
          <p:nvPr>
            <p:ph sz="half" idx="1"/>
          </p:nvPr>
        </p:nvSpPr>
        <p:spPr>
          <a:xfrm>
            <a:off x="628649" y="1825625"/>
            <a:ext cx="7886699" cy="4351338"/>
          </a:xfrm>
        </p:spPr>
        <p:txBody>
          <a:bodyPr>
            <a:normAutofit fontScale="77500" lnSpcReduction="20000"/>
          </a:bodyPr>
          <a:lstStyle/>
          <a:p>
            <a:pPr marL="0" indent="0">
              <a:buNone/>
            </a:pPr>
            <a:r>
              <a:rPr lang="it-IT" dirty="0"/>
              <a:t>CREATE TABLE </a:t>
            </a:r>
            <a:r>
              <a:rPr lang="it-IT" dirty="0">
                <a:solidFill>
                  <a:schemeClr val="accent2">
                    <a:lumMod val="60000"/>
                    <a:lumOff val="40000"/>
                  </a:schemeClr>
                </a:solidFill>
              </a:rPr>
              <a:t>`</a:t>
            </a:r>
            <a:r>
              <a:rPr lang="it-IT" dirty="0" err="1">
                <a:solidFill>
                  <a:schemeClr val="accent2">
                    <a:lumMod val="60000"/>
                    <a:lumOff val="40000"/>
                  </a:schemeClr>
                </a:solidFill>
              </a:rPr>
              <a:t>alert</a:t>
            </a:r>
            <a:r>
              <a:rPr lang="it-IT" dirty="0">
                <a:solidFill>
                  <a:schemeClr val="accent2">
                    <a:lumMod val="60000"/>
                    <a:lumOff val="40000"/>
                  </a:schemeClr>
                </a:solidFill>
              </a:rPr>
              <a:t>` </a:t>
            </a:r>
            <a:r>
              <a:rPr lang="it-IT" dirty="0"/>
              <a:t>(  </a:t>
            </a:r>
          </a:p>
          <a:p>
            <a:pPr marL="0" indent="0">
              <a:buNone/>
            </a:pPr>
            <a:r>
              <a:rPr lang="it-IT" dirty="0"/>
              <a:t>	</a:t>
            </a:r>
            <a:r>
              <a:rPr lang="it-IT" dirty="0">
                <a:solidFill>
                  <a:schemeClr val="accent2">
                    <a:lumMod val="75000"/>
                  </a:schemeClr>
                </a:solidFill>
              </a:rPr>
              <a:t>`ID` </a:t>
            </a:r>
            <a:r>
              <a:rPr lang="it-IT" dirty="0" err="1"/>
              <a:t>int</a:t>
            </a:r>
            <a:r>
              <a:rPr lang="it-IT" dirty="0"/>
              <a:t> NOT NULL AUTO_INCREMENT,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user_id</a:t>
            </a:r>
            <a:r>
              <a:rPr lang="it-IT" dirty="0">
                <a:solidFill>
                  <a:schemeClr val="accent2">
                    <a:lumMod val="75000"/>
                  </a:schemeClr>
                </a:solidFill>
              </a:rPr>
              <a:t>` </a:t>
            </a:r>
            <a:r>
              <a:rPr lang="it-IT" dirty="0" err="1"/>
              <a:t>varchar</a:t>
            </a:r>
            <a:r>
              <a:rPr lang="it-IT" dirty="0"/>
              <a:t>(45)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datetime</a:t>
            </a:r>
            <a:r>
              <a:rPr lang="it-IT" dirty="0">
                <a:solidFill>
                  <a:schemeClr val="accent2">
                    <a:lumMod val="75000"/>
                  </a:schemeClr>
                </a:solidFill>
              </a:rPr>
              <a:t>`</a:t>
            </a:r>
            <a:r>
              <a:rPr lang="it-IT" dirty="0"/>
              <a:t> </a:t>
            </a:r>
            <a:r>
              <a:rPr lang="it-IT" dirty="0" err="1"/>
              <a:t>datetime</a:t>
            </a:r>
            <a:r>
              <a:rPr lang="it-IT" dirty="0"/>
              <a:t> DEFAULT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amount</a:t>
            </a:r>
            <a:r>
              <a:rPr lang="it-IT" dirty="0">
                <a:solidFill>
                  <a:schemeClr val="accent2">
                    <a:lumMod val="75000"/>
                  </a:schemeClr>
                </a:solidFill>
              </a:rPr>
              <a:t>` </a:t>
            </a:r>
            <a:r>
              <a:rPr lang="it-IT" dirty="0" err="1"/>
              <a:t>decimal</a:t>
            </a:r>
            <a:r>
              <a:rPr lang="it-IT" dirty="0"/>
              <a:t>(5,2) DEFAULT NULL,  </a:t>
            </a:r>
          </a:p>
          <a:p>
            <a:pPr marL="0" indent="0">
              <a:buNone/>
            </a:pPr>
            <a:r>
              <a:rPr lang="it-IT" dirty="0"/>
              <a:t>	</a:t>
            </a:r>
            <a:r>
              <a:rPr lang="it-IT" dirty="0">
                <a:solidFill>
                  <a:schemeClr val="accent2">
                    <a:lumMod val="75000"/>
                  </a:schemeClr>
                </a:solidFill>
              </a:rPr>
              <a:t>`mail` </a:t>
            </a:r>
            <a:r>
              <a:rPr lang="it-IT" dirty="0" err="1"/>
              <a:t>varchar</a:t>
            </a:r>
            <a:r>
              <a:rPr lang="it-IT" dirty="0"/>
              <a:t>(45) DEFAULT NULL,  </a:t>
            </a:r>
          </a:p>
          <a:p>
            <a:pPr marL="0" indent="0">
              <a:buNone/>
            </a:pPr>
            <a:r>
              <a:rPr lang="it-IT" dirty="0"/>
              <a:t>	PRIMARY KEY (`ID`,`</a:t>
            </a:r>
            <a:r>
              <a:rPr lang="it-IT" dirty="0" err="1"/>
              <a:t>user_id</a:t>
            </a:r>
            <a:r>
              <a:rPr lang="it-IT" dirty="0"/>
              <a:t>`),  </a:t>
            </a:r>
          </a:p>
          <a:p>
            <a:pPr marL="0" indent="0">
              <a:buNone/>
            </a:pPr>
            <a:r>
              <a:rPr lang="it-IT" dirty="0"/>
              <a:t>	KEY `</a:t>
            </a:r>
            <a:r>
              <a:rPr lang="it-IT" dirty="0" err="1"/>
              <a:t>user_id_idx</a:t>
            </a:r>
            <a:r>
              <a:rPr lang="it-IT" dirty="0"/>
              <a:t>` (`</a:t>
            </a:r>
            <a:r>
              <a:rPr lang="it-IT" dirty="0" err="1"/>
              <a:t>user_id</a:t>
            </a:r>
            <a:r>
              <a:rPr lang="it-IT" dirty="0"/>
              <a:t>`),  </a:t>
            </a:r>
          </a:p>
          <a:p>
            <a:pPr marL="0" indent="0">
              <a:buNone/>
            </a:pPr>
            <a:r>
              <a:rPr lang="it-IT" dirty="0"/>
              <a:t>	CONSTRAINT `user` FOREIGN KEY (`</a:t>
            </a:r>
            <a:r>
              <a:rPr lang="it-IT" dirty="0" err="1"/>
              <a:t>user_id</a:t>
            </a:r>
            <a:r>
              <a:rPr lang="it-IT" dirty="0"/>
              <a:t>`)</a:t>
            </a:r>
          </a:p>
          <a:p>
            <a:pPr marL="0" indent="0">
              <a:buNone/>
            </a:pPr>
            <a:r>
              <a:rPr lang="it-IT" dirty="0"/>
              <a:t> 	REFERENCES `customer` (`username`) ON DELETE</a:t>
            </a:r>
          </a:p>
          <a:p>
            <a:pPr marL="0" indent="0">
              <a:buNone/>
            </a:pPr>
            <a:r>
              <a:rPr lang="it-IT" dirty="0"/>
              <a:t>	CASCADE ON UPDATE CASCADE</a:t>
            </a:r>
          </a:p>
          <a:p>
            <a:pPr marL="0" indent="0">
              <a:buNone/>
            </a:pPr>
            <a:r>
              <a:rPr lang="it-IT" dirty="0"/>
              <a:t>)</a:t>
            </a:r>
          </a:p>
        </p:txBody>
      </p:sp>
    </p:spTree>
    <p:extLst>
      <p:ext uri="{BB962C8B-B14F-4D97-AF65-F5344CB8AC3E}">
        <p14:creationId xmlns:p14="http://schemas.microsoft.com/office/powerpoint/2010/main" val="1258664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E78EF-240A-40FA-8CEE-7030AB0F34C9}"/>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13823F23-CB6B-4F54-ADA2-E49C2C44D712}"/>
              </a:ext>
            </a:extLst>
          </p:cNvPr>
          <p:cNvSpPr>
            <a:spLocks noGrp="1"/>
          </p:cNvSpPr>
          <p:nvPr>
            <p:ph sz="half" idx="1"/>
          </p:nvPr>
        </p:nvSpPr>
        <p:spPr>
          <a:xfrm>
            <a:off x="628650" y="1825625"/>
            <a:ext cx="7886700" cy="4351338"/>
          </a:xfrm>
        </p:spPr>
        <p:txBody>
          <a:bodyPr>
            <a:normAutofit fontScale="92500" lnSpcReduction="20000"/>
          </a:bodyPr>
          <a:lstStyle/>
          <a:p>
            <a:pPr marL="0" indent="0">
              <a:buNone/>
            </a:pPr>
            <a:r>
              <a:rPr lang="it-IT" dirty="0"/>
              <a:t>CREATE TABLE </a:t>
            </a:r>
            <a:r>
              <a:rPr lang="it-IT" dirty="0">
                <a:solidFill>
                  <a:schemeClr val="accent2">
                    <a:lumMod val="60000"/>
                    <a:lumOff val="40000"/>
                  </a:schemeClr>
                </a:solidFill>
              </a:rPr>
              <a:t>`</a:t>
            </a:r>
            <a:r>
              <a:rPr lang="it-IT" dirty="0" err="1">
                <a:solidFill>
                  <a:schemeClr val="accent2">
                    <a:lumMod val="60000"/>
                    <a:lumOff val="40000"/>
                  </a:schemeClr>
                </a:solidFill>
              </a:rPr>
              <a:t>service_activation_schedule</a:t>
            </a:r>
            <a:r>
              <a:rPr lang="it-IT" dirty="0">
                <a:solidFill>
                  <a:schemeClr val="accent2">
                    <a:lumMod val="60000"/>
                    <a:lumOff val="40000"/>
                  </a:schemeClr>
                </a:solidFill>
              </a:rPr>
              <a:t>` </a:t>
            </a:r>
            <a:r>
              <a:rPr lang="it-IT" dirty="0"/>
              <a:t>(  </a:t>
            </a:r>
          </a:p>
          <a:p>
            <a:pPr marL="0" indent="0">
              <a:buNone/>
            </a:pPr>
            <a:r>
              <a:rPr lang="it-IT" dirty="0"/>
              <a:t>	</a:t>
            </a:r>
            <a:r>
              <a:rPr lang="it-IT" dirty="0">
                <a:solidFill>
                  <a:schemeClr val="accent2">
                    <a:lumMod val="75000"/>
                  </a:schemeClr>
                </a:solidFill>
              </a:rPr>
              <a:t>`ID` </a:t>
            </a:r>
            <a:r>
              <a:rPr lang="it-IT" dirty="0" err="1"/>
              <a:t>int</a:t>
            </a:r>
            <a:r>
              <a:rPr lang="it-IT" dirty="0"/>
              <a:t> NOT NULL AUTO_INCREMENT,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user_id</a:t>
            </a:r>
            <a:r>
              <a:rPr lang="it-IT" dirty="0">
                <a:solidFill>
                  <a:schemeClr val="accent2">
                    <a:lumMod val="75000"/>
                  </a:schemeClr>
                </a:solidFill>
              </a:rPr>
              <a:t>` </a:t>
            </a:r>
            <a:r>
              <a:rPr lang="it-IT" dirty="0" err="1"/>
              <a:t>varchar</a:t>
            </a:r>
            <a:r>
              <a:rPr lang="it-IT" dirty="0"/>
              <a:t>(45)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activation_date</a:t>
            </a:r>
            <a:r>
              <a:rPr lang="it-IT" dirty="0">
                <a:solidFill>
                  <a:schemeClr val="accent2">
                    <a:lumMod val="75000"/>
                  </a:schemeClr>
                </a:solidFill>
              </a:rPr>
              <a:t>` </a:t>
            </a:r>
            <a:r>
              <a:rPr lang="it-IT" dirty="0"/>
              <a:t>date DEFAULT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deactivation_date</a:t>
            </a:r>
            <a:r>
              <a:rPr lang="it-IT" dirty="0">
                <a:solidFill>
                  <a:schemeClr val="accent2">
                    <a:lumMod val="75000"/>
                  </a:schemeClr>
                </a:solidFill>
              </a:rPr>
              <a:t>` </a:t>
            </a:r>
            <a:r>
              <a:rPr lang="it-IT" dirty="0"/>
              <a:t>date DEFAULT NULL,  </a:t>
            </a:r>
          </a:p>
          <a:p>
            <a:pPr marL="0" indent="0">
              <a:buNone/>
            </a:pPr>
            <a:r>
              <a:rPr lang="it-IT" dirty="0"/>
              <a:t>	PRIMARY KEY (`ID`,`</a:t>
            </a:r>
            <a:r>
              <a:rPr lang="it-IT" dirty="0" err="1"/>
              <a:t>user_id</a:t>
            </a:r>
            <a:r>
              <a:rPr lang="it-IT" dirty="0"/>
              <a:t>`),  </a:t>
            </a:r>
          </a:p>
          <a:p>
            <a:pPr marL="0" indent="0">
              <a:buNone/>
            </a:pPr>
            <a:r>
              <a:rPr lang="it-IT" dirty="0"/>
              <a:t>	KEY `user_id1_idx` (`</a:t>
            </a:r>
            <a:r>
              <a:rPr lang="it-IT" dirty="0" err="1"/>
              <a:t>user_id</a:t>
            </a:r>
            <a:r>
              <a:rPr lang="it-IT" dirty="0"/>
              <a:t>`),  </a:t>
            </a:r>
          </a:p>
          <a:p>
            <a:pPr marL="0" indent="0">
              <a:buNone/>
            </a:pPr>
            <a:r>
              <a:rPr lang="it-IT" dirty="0"/>
              <a:t>	CONSTRAINT `user_id1` FOREIGN KEY</a:t>
            </a:r>
          </a:p>
          <a:p>
            <a:pPr marL="0" indent="0">
              <a:buNone/>
            </a:pPr>
            <a:r>
              <a:rPr lang="it-IT" dirty="0"/>
              <a:t>	(`</a:t>
            </a:r>
            <a:r>
              <a:rPr lang="it-IT" dirty="0" err="1"/>
              <a:t>user_id</a:t>
            </a:r>
            <a:r>
              <a:rPr lang="it-IT" dirty="0"/>
              <a:t>`) REFERENCES `customer` (`username`)</a:t>
            </a:r>
          </a:p>
          <a:p>
            <a:pPr marL="0" indent="0">
              <a:buNone/>
            </a:pPr>
            <a:r>
              <a:rPr lang="it-IT" dirty="0"/>
              <a:t>)</a:t>
            </a:r>
          </a:p>
        </p:txBody>
      </p:sp>
    </p:spTree>
    <p:extLst>
      <p:ext uri="{BB962C8B-B14F-4D97-AF65-F5344CB8AC3E}">
        <p14:creationId xmlns:p14="http://schemas.microsoft.com/office/powerpoint/2010/main" val="858619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E27BD-6EDD-404A-8679-D78743B99680}"/>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DB3090C5-C2FB-4668-B71A-6A6E0BD7C6F3}"/>
              </a:ext>
            </a:extLst>
          </p:cNvPr>
          <p:cNvSpPr>
            <a:spLocks noGrp="1"/>
          </p:cNvSpPr>
          <p:nvPr>
            <p:ph sz="half" idx="1"/>
          </p:nvPr>
        </p:nvSpPr>
        <p:spPr>
          <a:xfrm>
            <a:off x="628650" y="1825625"/>
            <a:ext cx="7886700" cy="4351338"/>
          </a:xfrm>
        </p:spPr>
        <p:txBody>
          <a:bodyPr>
            <a:normAutofit fontScale="62500" lnSpcReduction="20000"/>
          </a:bodyPr>
          <a:lstStyle/>
          <a:p>
            <a:pPr marL="0" indent="0">
              <a:buNone/>
            </a:pPr>
            <a:r>
              <a:rPr lang="it-IT" dirty="0"/>
              <a:t>CREATE TABLE </a:t>
            </a:r>
            <a:r>
              <a:rPr lang="it-IT" dirty="0">
                <a:solidFill>
                  <a:schemeClr val="accent2">
                    <a:lumMod val="60000"/>
                    <a:lumOff val="40000"/>
                  </a:schemeClr>
                </a:solidFill>
              </a:rPr>
              <a:t>`</a:t>
            </a:r>
            <a:r>
              <a:rPr lang="it-IT" dirty="0" err="1">
                <a:solidFill>
                  <a:schemeClr val="accent2">
                    <a:lumMod val="60000"/>
                    <a:lumOff val="40000"/>
                  </a:schemeClr>
                </a:solidFill>
              </a:rPr>
              <a:t>opt_product_schedule_link</a:t>
            </a:r>
            <a:r>
              <a:rPr lang="it-IT" dirty="0">
                <a:solidFill>
                  <a:schemeClr val="accent2">
                    <a:lumMod val="60000"/>
                    <a:lumOff val="40000"/>
                  </a:schemeClr>
                </a:solidFill>
              </a:rPr>
              <a:t>` </a:t>
            </a:r>
            <a:r>
              <a:rPr lang="it-IT" dirty="0"/>
              <a: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ID_user</a:t>
            </a:r>
            <a:r>
              <a:rPr lang="it-IT" dirty="0">
                <a:solidFill>
                  <a:schemeClr val="accent2">
                    <a:lumMod val="75000"/>
                  </a:schemeClr>
                </a:solidFill>
              </a:rPr>
              <a:t>` </a:t>
            </a:r>
            <a:r>
              <a:rPr lang="it-IT" dirty="0" err="1"/>
              <a:t>varchar</a:t>
            </a:r>
            <a:r>
              <a:rPr lang="it-IT" dirty="0"/>
              <a:t>(45)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ID_schedule</a:t>
            </a:r>
            <a:r>
              <a:rPr lang="it-IT" dirty="0">
                <a:solidFill>
                  <a:schemeClr val="accent2">
                    <a:lumMod val="75000"/>
                  </a:schemeClr>
                </a:solidFill>
              </a:rPr>
              <a:t>` </a:t>
            </a:r>
            <a:r>
              <a:rPr lang="it-IT" dirty="0" err="1"/>
              <a:t>int</a:t>
            </a:r>
            <a:r>
              <a:rPr lang="it-IT" dirty="0"/>
              <a:t>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ID_opt_product</a:t>
            </a:r>
            <a:r>
              <a:rPr lang="it-IT" dirty="0">
                <a:solidFill>
                  <a:schemeClr val="accent2">
                    <a:lumMod val="75000"/>
                  </a:schemeClr>
                </a:solidFill>
              </a:rPr>
              <a:t>` </a:t>
            </a:r>
            <a:r>
              <a:rPr lang="it-IT" dirty="0" err="1"/>
              <a:t>int</a:t>
            </a:r>
            <a:r>
              <a:rPr lang="it-IT" dirty="0"/>
              <a:t> NOT NULL,  </a:t>
            </a:r>
          </a:p>
          <a:p>
            <a:pPr marL="0" indent="0">
              <a:buNone/>
            </a:pPr>
            <a:r>
              <a:rPr lang="it-IT" dirty="0"/>
              <a:t>	PRIMARY KEY (`ID_user`,`ID_schedule`,`</a:t>
            </a:r>
            <a:r>
              <a:rPr lang="it-IT" dirty="0" err="1"/>
              <a:t>ID_opt_product</a:t>
            </a:r>
            <a:r>
              <a:rPr lang="it-IT" dirty="0"/>
              <a:t>`),  </a:t>
            </a:r>
          </a:p>
          <a:p>
            <a:pPr marL="0" indent="0">
              <a:buNone/>
            </a:pPr>
            <a:r>
              <a:rPr lang="it-IT" dirty="0"/>
              <a:t>	KEY `id_opt_prod1_idx` (`</a:t>
            </a:r>
            <a:r>
              <a:rPr lang="it-IT" dirty="0" err="1"/>
              <a:t>ID_opt_product</a:t>
            </a:r>
            <a:r>
              <a:rPr lang="it-IT" dirty="0"/>
              <a:t>`), </a:t>
            </a:r>
          </a:p>
          <a:p>
            <a:pPr marL="0" indent="0">
              <a:buNone/>
            </a:pPr>
            <a:r>
              <a:rPr lang="it-IT" dirty="0"/>
              <a:t>	CONSTRAINT `id_opt_prod1` FOREIGN KEY</a:t>
            </a:r>
          </a:p>
          <a:p>
            <a:pPr marL="0" indent="0">
              <a:buNone/>
            </a:pPr>
            <a:r>
              <a:rPr lang="it-IT" dirty="0"/>
              <a:t>	(`</a:t>
            </a:r>
            <a:r>
              <a:rPr lang="it-IT" dirty="0" err="1"/>
              <a:t>ID_opt_product</a:t>
            </a:r>
            <a:r>
              <a:rPr lang="it-IT" dirty="0"/>
              <a:t>`) REFERENCES `</a:t>
            </a:r>
            <a:r>
              <a:rPr lang="it-IT" dirty="0" err="1"/>
              <a:t>optional_product</a:t>
            </a:r>
            <a:r>
              <a:rPr lang="it-IT" dirty="0"/>
              <a:t>` (`ID`)</a:t>
            </a:r>
          </a:p>
          <a:p>
            <a:pPr marL="0" indent="0">
              <a:buNone/>
            </a:pPr>
            <a:r>
              <a:rPr lang="it-IT" dirty="0"/>
              <a:t>	ON DELETE CASCADE ON UPDATE CASCADE,  </a:t>
            </a:r>
          </a:p>
          <a:p>
            <a:pPr marL="0" indent="0">
              <a:buNone/>
            </a:pPr>
            <a:r>
              <a:rPr lang="it-IT" dirty="0"/>
              <a:t>	CONSTRAINT `</a:t>
            </a:r>
            <a:r>
              <a:rPr lang="it-IT" dirty="0" err="1"/>
              <a:t>serv_act_schedfk</a:t>
            </a:r>
            <a:r>
              <a:rPr lang="it-IT" dirty="0"/>
              <a:t>` FOREIGN KEY (`</a:t>
            </a:r>
            <a:r>
              <a:rPr lang="it-IT" dirty="0" err="1"/>
              <a:t>ID_user</a:t>
            </a:r>
            <a:r>
              <a:rPr lang="it-IT" dirty="0"/>
              <a:t>`,</a:t>
            </a:r>
          </a:p>
          <a:p>
            <a:pPr marL="0" indent="0">
              <a:buNone/>
            </a:pPr>
            <a:r>
              <a:rPr lang="it-IT" dirty="0"/>
              <a:t>	`</a:t>
            </a:r>
            <a:r>
              <a:rPr lang="it-IT" dirty="0" err="1"/>
              <a:t>ID_schedule</a:t>
            </a:r>
            <a:r>
              <a:rPr lang="it-IT" dirty="0"/>
              <a:t>`) REFERENCES `</a:t>
            </a:r>
            <a:r>
              <a:rPr lang="it-IT" dirty="0" err="1"/>
              <a:t>service_activation_schedule</a:t>
            </a:r>
            <a:r>
              <a:rPr lang="it-IT" dirty="0"/>
              <a:t>`</a:t>
            </a:r>
          </a:p>
          <a:p>
            <a:pPr marL="0" indent="0">
              <a:buNone/>
            </a:pPr>
            <a:r>
              <a:rPr lang="it-IT" dirty="0"/>
              <a:t>	(`</a:t>
            </a:r>
            <a:r>
              <a:rPr lang="it-IT" dirty="0" err="1"/>
              <a:t>user_id</a:t>
            </a:r>
            <a:r>
              <a:rPr lang="it-IT" dirty="0"/>
              <a:t>`, `ID`) ON DELETE CASCADE ON UPDATE CASCADE</a:t>
            </a:r>
          </a:p>
          <a:p>
            <a:pPr marL="0" indent="0">
              <a:buNone/>
            </a:pPr>
            <a:r>
              <a:rPr lang="it-IT" dirty="0"/>
              <a:t>)</a:t>
            </a:r>
          </a:p>
        </p:txBody>
      </p:sp>
    </p:spTree>
    <p:extLst>
      <p:ext uri="{BB962C8B-B14F-4D97-AF65-F5344CB8AC3E}">
        <p14:creationId xmlns:p14="http://schemas.microsoft.com/office/powerpoint/2010/main" val="27971897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D8B33-FAD3-4300-8E4B-0D7062550940}"/>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1E9C5D7A-F262-42ED-BF21-FDA1CCCAC46A}"/>
              </a:ext>
            </a:extLst>
          </p:cNvPr>
          <p:cNvSpPr>
            <a:spLocks noGrp="1"/>
          </p:cNvSpPr>
          <p:nvPr>
            <p:ph sz="half" idx="1"/>
          </p:nvPr>
        </p:nvSpPr>
        <p:spPr>
          <a:xfrm>
            <a:off x="628649" y="1825625"/>
            <a:ext cx="7954369" cy="4351338"/>
          </a:xfrm>
        </p:spPr>
        <p:txBody>
          <a:bodyPr>
            <a:normAutofit fontScale="70000" lnSpcReduction="20000"/>
          </a:bodyPr>
          <a:lstStyle/>
          <a:p>
            <a:pPr marL="0" indent="0">
              <a:buNone/>
            </a:pPr>
            <a:r>
              <a:rPr lang="it-IT" dirty="0"/>
              <a:t>CREATE TABLE </a:t>
            </a:r>
            <a:r>
              <a:rPr lang="it-IT" dirty="0">
                <a:solidFill>
                  <a:schemeClr val="accent2">
                    <a:lumMod val="60000"/>
                    <a:lumOff val="40000"/>
                  </a:schemeClr>
                </a:solidFill>
              </a:rPr>
              <a:t>`</a:t>
            </a:r>
            <a:r>
              <a:rPr lang="it-IT" dirty="0" err="1">
                <a:solidFill>
                  <a:schemeClr val="accent2">
                    <a:lumMod val="60000"/>
                    <a:lumOff val="40000"/>
                  </a:schemeClr>
                </a:solidFill>
              </a:rPr>
              <a:t>order_opt_product_link</a:t>
            </a:r>
            <a:r>
              <a:rPr lang="it-IT" dirty="0">
                <a:solidFill>
                  <a:schemeClr val="accent2">
                    <a:lumMod val="60000"/>
                    <a:lumOff val="40000"/>
                  </a:schemeClr>
                </a:solidFill>
              </a:rPr>
              <a:t>` </a:t>
            </a:r>
            <a:r>
              <a:rPr lang="it-IT" dirty="0"/>
              <a: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IDorder</a:t>
            </a:r>
            <a:r>
              <a:rPr lang="it-IT" dirty="0">
                <a:solidFill>
                  <a:schemeClr val="accent2">
                    <a:lumMod val="75000"/>
                  </a:schemeClr>
                </a:solidFill>
              </a:rPr>
              <a:t>` </a:t>
            </a:r>
            <a:r>
              <a:rPr lang="it-IT" dirty="0" err="1"/>
              <a:t>int</a:t>
            </a:r>
            <a:r>
              <a:rPr lang="it-IT" dirty="0"/>
              <a:t>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ID_optional_product</a:t>
            </a:r>
            <a:r>
              <a:rPr lang="it-IT" dirty="0">
                <a:solidFill>
                  <a:schemeClr val="accent2">
                    <a:lumMod val="75000"/>
                  </a:schemeClr>
                </a:solidFill>
              </a:rPr>
              <a:t>` </a:t>
            </a:r>
            <a:r>
              <a:rPr lang="it-IT" dirty="0" err="1"/>
              <a:t>int</a:t>
            </a:r>
            <a:r>
              <a:rPr lang="it-IT" dirty="0"/>
              <a:t> NOT NULL, </a:t>
            </a:r>
          </a:p>
          <a:p>
            <a:pPr marL="0" indent="0">
              <a:buNone/>
            </a:pPr>
            <a:r>
              <a:rPr lang="it-IT" dirty="0"/>
              <a:t>	PRIMARY KEY (`</a:t>
            </a:r>
            <a:r>
              <a:rPr lang="it-IT" dirty="0" err="1"/>
              <a:t>IDorder</a:t>
            </a:r>
            <a:r>
              <a:rPr lang="it-IT" dirty="0"/>
              <a:t>`,`</a:t>
            </a:r>
            <a:r>
              <a:rPr lang="it-IT" dirty="0" err="1"/>
              <a:t>ID_optional_product</a:t>
            </a:r>
            <a:r>
              <a:rPr lang="it-IT" dirty="0"/>
              <a:t>`), </a:t>
            </a:r>
          </a:p>
          <a:p>
            <a:pPr marL="0" indent="0">
              <a:buNone/>
            </a:pPr>
            <a:r>
              <a:rPr lang="it-IT" dirty="0"/>
              <a:t>	KEY `</a:t>
            </a:r>
            <a:r>
              <a:rPr lang="it-IT" dirty="0" err="1"/>
              <a:t>Id_opt_prod_idx</a:t>
            </a:r>
            <a:r>
              <a:rPr lang="it-IT" dirty="0"/>
              <a:t>` (`</a:t>
            </a:r>
            <a:r>
              <a:rPr lang="it-IT" dirty="0" err="1"/>
              <a:t>ID_optional_product</a:t>
            </a:r>
            <a:r>
              <a:rPr lang="it-IT" dirty="0"/>
              <a:t>`), </a:t>
            </a:r>
          </a:p>
          <a:p>
            <a:pPr marL="0" indent="0">
              <a:buNone/>
            </a:pPr>
            <a:r>
              <a:rPr lang="it-IT" dirty="0"/>
              <a:t>	CONSTRAINT `Id_opt_prod2` FOREIGN KEY(`</a:t>
            </a:r>
            <a:r>
              <a:rPr lang="it-IT" dirty="0" err="1"/>
              <a:t>ID_optional_product</a:t>
            </a:r>
            <a:r>
              <a:rPr lang="it-IT" dirty="0"/>
              <a:t>`) </a:t>
            </a:r>
          </a:p>
          <a:p>
            <a:pPr marL="0" indent="0">
              <a:buNone/>
            </a:pPr>
            <a:r>
              <a:rPr lang="it-IT" dirty="0"/>
              <a:t>	REFERENCES `</a:t>
            </a:r>
            <a:r>
              <a:rPr lang="it-IT" dirty="0" err="1"/>
              <a:t>optional_product</a:t>
            </a:r>
            <a:r>
              <a:rPr lang="it-IT" dirty="0"/>
              <a:t>` (`ID`) ON DELETE CASCADE ON</a:t>
            </a:r>
          </a:p>
          <a:p>
            <a:pPr marL="0" indent="0">
              <a:buNone/>
            </a:pPr>
            <a:r>
              <a:rPr lang="it-IT" dirty="0"/>
              <a:t>	UPDATE CASCADE,  </a:t>
            </a:r>
          </a:p>
          <a:p>
            <a:pPr marL="0" indent="0">
              <a:buNone/>
            </a:pPr>
            <a:r>
              <a:rPr lang="it-IT" dirty="0"/>
              <a:t>	CONSTRAINT `Id_order2` FOREIGN KEY (`</a:t>
            </a:r>
            <a:r>
              <a:rPr lang="it-IT" dirty="0" err="1"/>
              <a:t>IDorder</a:t>
            </a:r>
            <a:r>
              <a:rPr lang="it-IT" dirty="0"/>
              <a:t>`)</a:t>
            </a:r>
          </a:p>
          <a:p>
            <a:pPr marL="0" indent="0">
              <a:buNone/>
            </a:pPr>
            <a:r>
              <a:rPr lang="it-IT" dirty="0"/>
              <a:t>	REFERENCES `order` (`ID`) ON DELETE CASCADE ON UPDATE</a:t>
            </a:r>
          </a:p>
          <a:p>
            <a:pPr marL="0" indent="0">
              <a:buNone/>
            </a:pPr>
            <a:r>
              <a:rPr lang="it-IT" dirty="0"/>
              <a:t>	CASCADE</a:t>
            </a:r>
          </a:p>
          <a:p>
            <a:pPr marL="0" indent="0">
              <a:buNone/>
            </a:pPr>
            <a:r>
              <a:rPr lang="it-IT" dirty="0"/>
              <a:t>)</a:t>
            </a:r>
          </a:p>
        </p:txBody>
      </p:sp>
    </p:spTree>
    <p:extLst>
      <p:ext uri="{BB962C8B-B14F-4D97-AF65-F5344CB8AC3E}">
        <p14:creationId xmlns:p14="http://schemas.microsoft.com/office/powerpoint/2010/main" val="707421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C0B34-B33A-40E5-93D5-65FBBED59973}"/>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6D924690-DAD0-4D69-ABE4-C5C922C37CC1}"/>
              </a:ext>
            </a:extLst>
          </p:cNvPr>
          <p:cNvSpPr>
            <a:spLocks noGrp="1"/>
          </p:cNvSpPr>
          <p:nvPr>
            <p:ph sz="half" idx="1"/>
          </p:nvPr>
        </p:nvSpPr>
        <p:spPr>
          <a:xfrm>
            <a:off x="628649" y="1825625"/>
            <a:ext cx="8032907" cy="4351338"/>
          </a:xfrm>
        </p:spPr>
        <p:txBody>
          <a:bodyPr>
            <a:normAutofit fontScale="77500" lnSpcReduction="20000"/>
          </a:bodyPr>
          <a:lstStyle/>
          <a:p>
            <a:pPr marL="0" indent="0">
              <a:buNone/>
            </a:pPr>
            <a:r>
              <a:rPr lang="it-IT" dirty="0"/>
              <a:t>CREATE TABLE </a:t>
            </a:r>
            <a:r>
              <a:rPr lang="it-IT" dirty="0">
                <a:solidFill>
                  <a:schemeClr val="accent2">
                    <a:lumMod val="60000"/>
                    <a:lumOff val="40000"/>
                  </a:schemeClr>
                </a:solidFill>
              </a:rPr>
              <a:t>`</a:t>
            </a:r>
            <a:r>
              <a:rPr lang="it-IT" dirty="0" err="1">
                <a:solidFill>
                  <a:schemeClr val="accent2">
                    <a:lumMod val="60000"/>
                    <a:lumOff val="40000"/>
                  </a:schemeClr>
                </a:solidFill>
              </a:rPr>
              <a:t>package_opt_product_link</a:t>
            </a:r>
            <a:r>
              <a:rPr lang="it-IT" dirty="0">
                <a:solidFill>
                  <a:schemeClr val="accent2">
                    <a:lumMod val="60000"/>
                    <a:lumOff val="40000"/>
                  </a:schemeClr>
                </a:solidFill>
              </a:rPr>
              <a:t>` </a:t>
            </a:r>
            <a:r>
              <a:rPr lang="it-IT" dirty="0"/>
              <a: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id_package</a:t>
            </a:r>
            <a:r>
              <a:rPr lang="it-IT" dirty="0">
                <a:solidFill>
                  <a:schemeClr val="accent2">
                    <a:lumMod val="75000"/>
                  </a:schemeClr>
                </a:solidFill>
              </a:rPr>
              <a:t>` </a:t>
            </a:r>
            <a:r>
              <a:rPr lang="it-IT" dirty="0" err="1"/>
              <a:t>int</a:t>
            </a:r>
            <a:r>
              <a:rPr lang="it-IT" dirty="0"/>
              <a:t>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id_opt_product</a:t>
            </a:r>
            <a:r>
              <a:rPr lang="it-IT" dirty="0">
                <a:solidFill>
                  <a:schemeClr val="accent2">
                    <a:lumMod val="75000"/>
                  </a:schemeClr>
                </a:solidFill>
              </a:rPr>
              <a:t>` </a:t>
            </a:r>
            <a:r>
              <a:rPr lang="it-IT" dirty="0" err="1"/>
              <a:t>int</a:t>
            </a:r>
            <a:r>
              <a:rPr lang="it-IT" dirty="0"/>
              <a:t> NOT NULL,  </a:t>
            </a:r>
          </a:p>
          <a:p>
            <a:pPr marL="0" indent="0">
              <a:buNone/>
            </a:pPr>
            <a:r>
              <a:rPr lang="it-IT" dirty="0"/>
              <a:t>	PRIMARY KEY (`id_package`,`</a:t>
            </a:r>
            <a:r>
              <a:rPr lang="it-IT" dirty="0" err="1"/>
              <a:t>id_opt_product</a:t>
            </a:r>
            <a:r>
              <a:rPr lang="it-IT" dirty="0"/>
              <a:t>`),</a:t>
            </a:r>
          </a:p>
          <a:p>
            <a:pPr marL="0" indent="0">
              <a:buNone/>
            </a:pPr>
            <a:r>
              <a:rPr lang="it-IT" dirty="0"/>
              <a:t>	KEY `</a:t>
            </a:r>
            <a:r>
              <a:rPr lang="it-IT" dirty="0" err="1"/>
              <a:t>id_opt_prod_idx</a:t>
            </a:r>
            <a:r>
              <a:rPr lang="it-IT" dirty="0"/>
              <a:t>` (`</a:t>
            </a:r>
            <a:r>
              <a:rPr lang="it-IT" dirty="0" err="1"/>
              <a:t>id_opt_product</a:t>
            </a:r>
            <a:r>
              <a:rPr lang="it-IT" dirty="0"/>
              <a:t>`), </a:t>
            </a:r>
          </a:p>
          <a:p>
            <a:pPr marL="0" indent="0">
              <a:buNone/>
            </a:pPr>
            <a:r>
              <a:rPr lang="it-IT" dirty="0"/>
              <a:t>	CONSTRAINT `</a:t>
            </a:r>
            <a:r>
              <a:rPr lang="it-IT" dirty="0" err="1"/>
              <a:t>id_opt_prod</a:t>
            </a:r>
            <a:r>
              <a:rPr lang="it-IT" dirty="0"/>
              <a:t>` FOREIGN KEY (`</a:t>
            </a:r>
            <a:r>
              <a:rPr lang="it-IT" dirty="0" err="1"/>
              <a:t>id_opt_product</a:t>
            </a:r>
            <a:r>
              <a:rPr lang="it-IT" dirty="0"/>
              <a:t>`) </a:t>
            </a:r>
          </a:p>
          <a:p>
            <a:pPr marL="0" indent="0">
              <a:buNone/>
            </a:pPr>
            <a:r>
              <a:rPr lang="it-IT" dirty="0"/>
              <a:t>	REFERENCES `</a:t>
            </a:r>
            <a:r>
              <a:rPr lang="it-IT" dirty="0" err="1"/>
              <a:t>optional_product</a:t>
            </a:r>
            <a:r>
              <a:rPr lang="it-IT" dirty="0"/>
              <a:t>` (`ID`) ON DELETE</a:t>
            </a:r>
          </a:p>
          <a:p>
            <a:pPr marL="0" indent="0">
              <a:buNone/>
            </a:pPr>
            <a:r>
              <a:rPr lang="it-IT" dirty="0"/>
              <a:t>	CASCADE ON UPDATE CASCADE,  </a:t>
            </a:r>
          </a:p>
          <a:p>
            <a:pPr marL="0" indent="0">
              <a:buNone/>
            </a:pPr>
            <a:r>
              <a:rPr lang="it-IT" dirty="0"/>
              <a:t>	CONSTRAINT `id_package_2` FOREIGN KEY (`</a:t>
            </a:r>
            <a:r>
              <a:rPr lang="it-IT" dirty="0" err="1"/>
              <a:t>id_package</a:t>
            </a:r>
            <a:r>
              <a:rPr lang="it-IT" dirty="0"/>
              <a:t>`) </a:t>
            </a:r>
          </a:p>
          <a:p>
            <a:pPr marL="0" indent="0">
              <a:buNone/>
            </a:pPr>
            <a:r>
              <a:rPr lang="it-IT" dirty="0"/>
              <a:t>	REFERENCES `</a:t>
            </a:r>
            <a:r>
              <a:rPr lang="it-IT" dirty="0" err="1"/>
              <a:t>service_package</a:t>
            </a:r>
            <a:r>
              <a:rPr lang="it-IT" dirty="0"/>
              <a:t>` (`ID`) ON DELETE CASCADE</a:t>
            </a:r>
          </a:p>
          <a:p>
            <a:pPr marL="0" indent="0">
              <a:buNone/>
            </a:pPr>
            <a:r>
              <a:rPr lang="it-IT" dirty="0"/>
              <a:t>	ON UPDATE CASCADE</a:t>
            </a:r>
          </a:p>
          <a:p>
            <a:pPr marL="0" indent="0">
              <a:buNone/>
            </a:pPr>
            <a:r>
              <a:rPr lang="it-IT" dirty="0"/>
              <a:t>)</a:t>
            </a:r>
          </a:p>
        </p:txBody>
      </p:sp>
    </p:spTree>
    <p:extLst>
      <p:ext uri="{BB962C8B-B14F-4D97-AF65-F5344CB8AC3E}">
        <p14:creationId xmlns:p14="http://schemas.microsoft.com/office/powerpoint/2010/main" val="1847727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Index</a:t>
            </a:r>
          </a:p>
        </p:txBody>
      </p:sp>
      <p:sp>
        <p:nvSpPr>
          <p:cNvPr id="3" name="Content Placeholder 2"/>
          <p:cNvSpPr>
            <a:spLocks noGrp="1"/>
          </p:cNvSpPr>
          <p:nvPr>
            <p:ph idx="1"/>
          </p:nvPr>
        </p:nvSpPr>
        <p:spPr/>
        <p:txBody>
          <a:bodyPr>
            <a:normAutofit fontScale="92500" lnSpcReduction="10000"/>
          </a:bodyPr>
          <a:lstStyle/>
          <a:p>
            <a:r>
              <a:rPr lang="it-IT" sz="2400" dirty="0"/>
              <a:t>Specification</a:t>
            </a:r>
          </a:p>
          <a:p>
            <a:pPr lvl="1"/>
            <a:r>
              <a:rPr lang="it-IT" sz="2000" dirty="0"/>
              <a:t>Revision of the specifications (if needed)</a:t>
            </a:r>
          </a:p>
          <a:p>
            <a:r>
              <a:rPr lang="it-IT" sz="2400" dirty="0"/>
              <a:t>Conceptual (ER) and logical data models</a:t>
            </a:r>
          </a:p>
          <a:p>
            <a:pPr lvl="1"/>
            <a:r>
              <a:rPr lang="it-IT" sz="2000" dirty="0"/>
              <a:t>Explanation of the ER diagram (if needed)</a:t>
            </a:r>
          </a:p>
          <a:p>
            <a:pPr lvl="1"/>
            <a:r>
              <a:rPr lang="it-IT" sz="2000" dirty="0"/>
              <a:t>Explanation of the logical model (if needed)</a:t>
            </a:r>
          </a:p>
          <a:p>
            <a:r>
              <a:rPr lang="it-IT" sz="2400" dirty="0"/>
              <a:t>Trigger design and code</a:t>
            </a:r>
          </a:p>
          <a:p>
            <a:r>
              <a:rPr lang="it-IT" sz="2400" dirty="0"/>
              <a:t>ORM relationship design with explanations</a:t>
            </a:r>
          </a:p>
          <a:p>
            <a:r>
              <a:rPr lang="it-IT" sz="2400" dirty="0"/>
              <a:t>Entities code</a:t>
            </a:r>
          </a:p>
          <a:p>
            <a:r>
              <a:rPr lang="it-IT" sz="2400" dirty="0"/>
              <a:t>Interface diagrams or functional analysis of the specifications</a:t>
            </a:r>
          </a:p>
          <a:p>
            <a:r>
              <a:rPr lang="it-IT" sz="2400" dirty="0"/>
              <a:t>List of components</a:t>
            </a:r>
          </a:p>
          <a:p>
            <a:pPr lvl="1"/>
            <a:r>
              <a:rPr lang="it-IT" sz="2000" dirty="0"/>
              <a:t>Motivations of the components design (if needed)</a:t>
            </a:r>
          </a:p>
          <a:p>
            <a:r>
              <a:rPr lang="it-IT" sz="2400" dirty="0"/>
              <a:t>UML sequence diagrams (optional, only for salient events)</a:t>
            </a:r>
          </a:p>
          <a:p>
            <a:endParaRPr lang="it-IT" sz="2400" dirty="0"/>
          </a:p>
          <a:p>
            <a:endParaRPr lang="it-IT" sz="2400" dirty="0"/>
          </a:p>
        </p:txBody>
      </p:sp>
    </p:spTree>
    <p:extLst>
      <p:ext uri="{BB962C8B-B14F-4D97-AF65-F5344CB8AC3E}">
        <p14:creationId xmlns:p14="http://schemas.microsoft.com/office/powerpoint/2010/main" val="3183950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CBDE0-6BF9-45E0-954F-663EF03D3BCC}"/>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9884921A-8575-4A82-81D2-558652DA33E1}"/>
              </a:ext>
            </a:extLst>
          </p:cNvPr>
          <p:cNvSpPr>
            <a:spLocks noGrp="1"/>
          </p:cNvSpPr>
          <p:nvPr>
            <p:ph sz="half" idx="1"/>
          </p:nvPr>
        </p:nvSpPr>
        <p:spPr>
          <a:xfrm>
            <a:off x="628650" y="1825625"/>
            <a:ext cx="8161932" cy="4351338"/>
          </a:xfrm>
        </p:spPr>
        <p:txBody>
          <a:bodyPr>
            <a:normAutofit fontScale="62500" lnSpcReduction="20000"/>
          </a:bodyPr>
          <a:lstStyle/>
          <a:p>
            <a:pPr marL="0" indent="0">
              <a:buNone/>
            </a:pPr>
            <a:r>
              <a:rPr lang="it-IT" dirty="0"/>
              <a:t>CREATE TABLE </a:t>
            </a:r>
            <a:r>
              <a:rPr lang="it-IT" dirty="0">
                <a:solidFill>
                  <a:schemeClr val="accent2">
                    <a:lumMod val="60000"/>
                    <a:lumOff val="40000"/>
                  </a:schemeClr>
                </a:solidFill>
              </a:rPr>
              <a:t>`</a:t>
            </a:r>
            <a:r>
              <a:rPr lang="it-IT" dirty="0" err="1">
                <a:solidFill>
                  <a:schemeClr val="accent2">
                    <a:lumMod val="60000"/>
                    <a:lumOff val="40000"/>
                  </a:schemeClr>
                </a:solidFill>
              </a:rPr>
              <a:t>schedule_service_link</a:t>
            </a:r>
            <a:r>
              <a:rPr lang="it-IT" dirty="0">
                <a:solidFill>
                  <a:schemeClr val="accent2">
                    <a:lumMod val="60000"/>
                    <a:lumOff val="40000"/>
                  </a:schemeClr>
                </a:solidFill>
              </a:rPr>
              <a:t>` </a:t>
            </a:r>
            <a:r>
              <a:rPr lang="it-IT" dirty="0"/>
              <a: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ID_user</a:t>
            </a:r>
            <a:r>
              <a:rPr lang="it-IT" dirty="0">
                <a:solidFill>
                  <a:schemeClr val="accent2">
                    <a:lumMod val="75000"/>
                  </a:schemeClr>
                </a:solidFill>
              </a:rPr>
              <a:t>` </a:t>
            </a:r>
            <a:r>
              <a:rPr lang="it-IT" dirty="0" err="1"/>
              <a:t>varchar</a:t>
            </a:r>
            <a:r>
              <a:rPr lang="it-IT" dirty="0"/>
              <a:t>(45)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ID_schedule</a:t>
            </a:r>
            <a:r>
              <a:rPr lang="it-IT" dirty="0">
                <a:solidFill>
                  <a:schemeClr val="accent2">
                    <a:lumMod val="75000"/>
                  </a:schemeClr>
                </a:solidFill>
              </a:rPr>
              <a:t>` </a:t>
            </a:r>
            <a:r>
              <a:rPr lang="it-IT" dirty="0" err="1"/>
              <a:t>int</a:t>
            </a:r>
            <a:r>
              <a:rPr lang="it-IT" dirty="0"/>
              <a:t>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ID_service</a:t>
            </a:r>
            <a:r>
              <a:rPr lang="it-IT" dirty="0">
                <a:solidFill>
                  <a:schemeClr val="accent2">
                    <a:lumMod val="75000"/>
                  </a:schemeClr>
                </a:solidFill>
              </a:rPr>
              <a:t>` </a:t>
            </a:r>
            <a:r>
              <a:rPr lang="it-IT" dirty="0" err="1"/>
              <a:t>int</a:t>
            </a:r>
            <a:r>
              <a:rPr lang="it-IT" dirty="0"/>
              <a:t> NOT NULL,  </a:t>
            </a:r>
          </a:p>
          <a:p>
            <a:pPr marL="0" indent="0">
              <a:buNone/>
            </a:pPr>
            <a:r>
              <a:rPr lang="it-IT" dirty="0"/>
              <a:t>	PRIMARY KEY (`ID_schedule`,`ID_service`,`</a:t>
            </a:r>
            <a:r>
              <a:rPr lang="it-IT" dirty="0" err="1"/>
              <a:t>ID_user</a:t>
            </a:r>
            <a:r>
              <a:rPr lang="it-IT" dirty="0"/>
              <a:t>`), </a:t>
            </a:r>
          </a:p>
          <a:p>
            <a:pPr marL="0" indent="0">
              <a:buNone/>
            </a:pPr>
            <a:r>
              <a:rPr lang="it-IT" dirty="0"/>
              <a:t>	KEY `</a:t>
            </a:r>
            <a:r>
              <a:rPr lang="it-IT" dirty="0" err="1"/>
              <a:t>service_fkey_idx</a:t>
            </a:r>
            <a:r>
              <a:rPr lang="it-IT" dirty="0"/>
              <a:t>` (`</a:t>
            </a:r>
            <a:r>
              <a:rPr lang="it-IT" dirty="0" err="1"/>
              <a:t>ID_service</a:t>
            </a:r>
            <a:r>
              <a:rPr lang="it-IT" dirty="0"/>
              <a:t>`),  </a:t>
            </a:r>
          </a:p>
          <a:p>
            <a:pPr marL="0" indent="0">
              <a:buNone/>
            </a:pPr>
            <a:r>
              <a:rPr lang="it-IT" dirty="0"/>
              <a:t>	KEY `</a:t>
            </a:r>
            <a:r>
              <a:rPr lang="it-IT" dirty="0" err="1"/>
              <a:t>serv_act_schedulefk_idx</a:t>
            </a:r>
            <a:r>
              <a:rPr lang="it-IT" dirty="0"/>
              <a:t>` (`ID_user`,`</a:t>
            </a:r>
            <a:r>
              <a:rPr lang="it-IT" dirty="0" err="1"/>
              <a:t>ID_schedule</a:t>
            </a:r>
            <a:r>
              <a:rPr lang="it-IT" dirty="0"/>
              <a:t>`),  </a:t>
            </a:r>
          </a:p>
          <a:p>
            <a:pPr marL="0" indent="0">
              <a:buNone/>
            </a:pPr>
            <a:r>
              <a:rPr lang="it-IT" dirty="0"/>
              <a:t>	CONSTRAINT `</a:t>
            </a:r>
            <a:r>
              <a:rPr lang="it-IT" dirty="0" err="1"/>
              <a:t>serv_act_schedulefk</a:t>
            </a:r>
            <a:r>
              <a:rPr lang="it-IT" dirty="0"/>
              <a:t>` FOREIGN KEY (`</a:t>
            </a:r>
            <a:r>
              <a:rPr lang="it-IT" dirty="0" err="1"/>
              <a:t>ID_user</a:t>
            </a:r>
            <a:r>
              <a:rPr lang="it-IT" dirty="0"/>
              <a:t>`, `</a:t>
            </a:r>
            <a:r>
              <a:rPr lang="it-IT" dirty="0" err="1"/>
              <a:t>ID_schedule</a:t>
            </a:r>
            <a:r>
              <a:rPr lang="it-IT" dirty="0"/>
              <a:t>`) </a:t>
            </a:r>
          </a:p>
          <a:p>
            <a:pPr marL="0" indent="0">
              <a:buNone/>
            </a:pPr>
            <a:r>
              <a:rPr lang="it-IT" dirty="0"/>
              <a:t>	REFERENCES `</a:t>
            </a:r>
            <a:r>
              <a:rPr lang="it-IT" dirty="0" err="1"/>
              <a:t>service_activation_schedule</a:t>
            </a:r>
            <a:r>
              <a:rPr lang="it-IT" dirty="0"/>
              <a:t>` (`</a:t>
            </a:r>
            <a:r>
              <a:rPr lang="it-IT" dirty="0" err="1"/>
              <a:t>user_id</a:t>
            </a:r>
            <a:r>
              <a:rPr lang="it-IT" dirty="0"/>
              <a:t>`, `ID`) ON DELETE</a:t>
            </a:r>
          </a:p>
          <a:p>
            <a:pPr marL="0" indent="0">
              <a:buNone/>
            </a:pPr>
            <a:r>
              <a:rPr lang="it-IT" dirty="0"/>
              <a:t>	CASCADE ON UPDATE CASCADE,  </a:t>
            </a:r>
          </a:p>
          <a:p>
            <a:pPr marL="0" indent="0">
              <a:buNone/>
            </a:pPr>
            <a:r>
              <a:rPr lang="it-IT" dirty="0"/>
              <a:t>	CONSTRAINT `</a:t>
            </a:r>
            <a:r>
              <a:rPr lang="it-IT" dirty="0" err="1"/>
              <a:t>service_fkey</a:t>
            </a:r>
            <a:r>
              <a:rPr lang="it-IT" dirty="0"/>
              <a:t>` FOREIGN KEY (`</a:t>
            </a:r>
            <a:r>
              <a:rPr lang="it-IT" dirty="0" err="1"/>
              <a:t>ID_service</a:t>
            </a:r>
            <a:r>
              <a:rPr lang="it-IT" dirty="0"/>
              <a:t>`)</a:t>
            </a:r>
          </a:p>
          <a:p>
            <a:pPr marL="0" indent="0">
              <a:buNone/>
            </a:pPr>
            <a:r>
              <a:rPr lang="it-IT" dirty="0"/>
              <a:t>	REFERENCES `service` (`ID`) ON DELETE CASCADE ON UPDATE CASCADE</a:t>
            </a:r>
          </a:p>
          <a:p>
            <a:pPr marL="0" indent="0">
              <a:buNone/>
            </a:pPr>
            <a:r>
              <a:rPr lang="it-IT" dirty="0"/>
              <a:t>)</a:t>
            </a:r>
          </a:p>
        </p:txBody>
      </p:sp>
    </p:spTree>
    <p:extLst>
      <p:ext uri="{BB962C8B-B14F-4D97-AF65-F5344CB8AC3E}">
        <p14:creationId xmlns:p14="http://schemas.microsoft.com/office/powerpoint/2010/main" val="14646672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28AE2-D783-4EC7-8B2F-601F489EC043}"/>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41D2FE9C-F380-4AE7-8557-D5FB29EDCFE4}"/>
              </a:ext>
            </a:extLst>
          </p:cNvPr>
          <p:cNvSpPr>
            <a:spLocks noGrp="1"/>
          </p:cNvSpPr>
          <p:nvPr>
            <p:ph sz="half" idx="1"/>
          </p:nvPr>
        </p:nvSpPr>
        <p:spPr>
          <a:xfrm>
            <a:off x="628649" y="1825625"/>
            <a:ext cx="7886699" cy="4351338"/>
          </a:xfrm>
        </p:spPr>
        <p:txBody>
          <a:bodyPr>
            <a:normAutofit fontScale="77500" lnSpcReduction="20000"/>
          </a:bodyPr>
          <a:lstStyle/>
          <a:p>
            <a:pPr marL="0" indent="0">
              <a:buNone/>
            </a:pPr>
            <a:r>
              <a:rPr lang="it-IT" dirty="0"/>
              <a:t>CREATE TABLE </a:t>
            </a:r>
            <a:r>
              <a:rPr lang="it-IT" dirty="0">
                <a:solidFill>
                  <a:schemeClr val="accent2">
                    <a:lumMod val="60000"/>
                    <a:lumOff val="40000"/>
                  </a:schemeClr>
                </a:solidFill>
              </a:rPr>
              <a:t>`</a:t>
            </a:r>
            <a:r>
              <a:rPr lang="it-IT" dirty="0" err="1">
                <a:solidFill>
                  <a:schemeClr val="accent2">
                    <a:lumMod val="60000"/>
                    <a:lumOff val="40000"/>
                  </a:schemeClr>
                </a:solidFill>
              </a:rPr>
              <a:t>service_to_package_link</a:t>
            </a:r>
            <a:r>
              <a:rPr lang="it-IT" dirty="0">
                <a:solidFill>
                  <a:schemeClr val="accent2">
                    <a:lumMod val="60000"/>
                    <a:lumOff val="40000"/>
                  </a:schemeClr>
                </a:solidFill>
              </a:rPr>
              <a:t>` </a:t>
            </a:r>
            <a:r>
              <a:rPr lang="it-IT" dirty="0"/>
              <a: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ID_service</a:t>
            </a:r>
            <a:r>
              <a:rPr lang="it-IT" dirty="0">
                <a:solidFill>
                  <a:schemeClr val="accent2">
                    <a:lumMod val="75000"/>
                  </a:schemeClr>
                </a:solidFill>
              </a:rPr>
              <a:t>` </a:t>
            </a:r>
            <a:r>
              <a:rPr lang="it-IT" dirty="0" err="1"/>
              <a:t>int</a:t>
            </a:r>
            <a:r>
              <a:rPr lang="it-IT" dirty="0"/>
              <a:t>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ID_package</a:t>
            </a:r>
            <a:r>
              <a:rPr lang="it-IT" dirty="0">
                <a:solidFill>
                  <a:schemeClr val="accent2">
                    <a:lumMod val="75000"/>
                  </a:schemeClr>
                </a:solidFill>
              </a:rPr>
              <a:t>` </a:t>
            </a:r>
            <a:r>
              <a:rPr lang="it-IT" dirty="0" err="1"/>
              <a:t>int</a:t>
            </a:r>
            <a:r>
              <a:rPr lang="it-IT" dirty="0"/>
              <a:t> NOT NULL,  </a:t>
            </a:r>
          </a:p>
          <a:p>
            <a:pPr marL="0" indent="0">
              <a:buNone/>
            </a:pPr>
            <a:r>
              <a:rPr lang="it-IT" dirty="0"/>
              <a:t>	PRIMARY KEY (`ID_service`,`</a:t>
            </a:r>
            <a:r>
              <a:rPr lang="it-IT" dirty="0" err="1"/>
              <a:t>ID_package</a:t>
            </a:r>
            <a:r>
              <a:rPr lang="it-IT" dirty="0"/>
              <a:t>`),  </a:t>
            </a:r>
          </a:p>
          <a:p>
            <a:pPr marL="0" indent="0">
              <a:buNone/>
            </a:pPr>
            <a:r>
              <a:rPr lang="it-IT" dirty="0"/>
              <a:t>	KEY `</a:t>
            </a:r>
            <a:r>
              <a:rPr lang="it-IT" dirty="0" err="1"/>
              <a:t>id_package_idx</a:t>
            </a:r>
            <a:r>
              <a:rPr lang="it-IT" dirty="0"/>
              <a:t>` (`</a:t>
            </a:r>
            <a:r>
              <a:rPr lang="it-IT" dirty="0" err="1"/>
              <a:t>ID_package</a:t>
            </a:r>
            <a:r>
              <a:rPr lang="it-IT" dirty="0"/>
              <a:t>`),  </a:t>
            </a:r>
          </a:p>
          <a:p>
            <a:pPr marL="0" indent="0">
              <a:buNone/>
            </a:pPr>
            <a:r>
              <a:rPr lang="it-IT" dirty="0"/>
              <a:t>	CONSTRAINT `</a:t>
            </a:r>
            <a:r>
              <a:rPr lang="it-IT" dirty="0" err="1"/>
              <a:t>id_package_link</a:t>
            </a:r>
            <a:r>
              <a:rPr lang="it-IT" dirty="0"/>
              <a:t>` FOREIGN KEY (`</a:t>
            </a:r>
            <a:r>
              <a:rPr lang="it-IT" dirty="0" err="1"/>
              <a:t>ID_package</a:t>
            </a:r>
            <a:r>
              <a:rPr lang="it-IT" dirty="0"/>
              <a:t>`) </a:t>
            </a:r>
          </a:p>
          <a:p>
            <a:pPr marL="0" indent="0">
              <a:buNone/>
            </a:pPr>
            <a:r>
              <a:rPr lang="it-IT" dirty="0"/>
              <a:t>	REFERENCES `</a:t>
            </a:r>
            <a:r>
              <a:rPr lang="it-IT" dirty="0" err="1"/>
              <a:t>service_package</a:t>
            </a:r>
            <a:r>
              <a:rPr lang="it-IT" dirty="0"/>
              <a:t>` (`ID`) ON DELETE</a:t>
            </a:r>
          </a:p>
          <a:p>
            <a:pPr marL="0" indent="0">
              <a:buNone/>
            </a:pPr>
            <a:r>
              <a:rPr lang="it-IT" dirty="0"/>
              <a:t>	CASCADE ON UPDATE CASCADE,  </a:t>
            </a:r>
          </a:p>
          <a:p>
            <a:pPr marL="0" indent="0">
              <a:buNone/>
            </a:pPr>
            <a:r>
              <a:rPr lang="it-IT" dirty="0"/>
              <a:t>	CONSTRAINT `</a:t>
            </a:r>
            <a:r>
              <a:rPr lang="it-IT" dirty="0" err="1"/>
              <a:t>id_service</a:t>
            </a:r>
            <a:r>
              <a:rPr lang="it-IT" dirty="0"/>
              <a:t>_` FOREIGN KEY (`</a:t>
            </a:r>
            <a:r>
              <a:rPr lang="it-IT" dirty="0" err="1"/>
              <a:t>ID_service</a:t>
            </a:r>
            <a:r>
              <a:rPr lang="it-IT" dirty="0"/>
              <a:t>`) </a:t>
            </a:r>
          </a:p>
          <a:p>
            <a:pPr marL="0" indent="0">
              <a:buNone/>
            </a:pPr>
            <a:r>
              <a:rPr lang="it-IT" dirty="0"/>
              <a:t>	REFERENCES `service` (`ID`) ON DELETE CASCADE ON</a:t>
            </a:r>
          </a:p>
          <a:p>
            <a:pPr marL="0" indent="0">
              <a:buNone/>
            </a:pPr>
            <a:r>
              <a:rPr lang="it-IT" dirty="0"/>
              <a:t>	UPDATE CASCADE</a:t>
            </a:r>
          </a:p>
          <a:p>
            <a:pPr marL="0" indent="0">
              <a:buNone/>
            </a:pPr>
            <a:r>
              <a:rPr lang="it-IT" dirty="0"/>
              <a:t>)</a:t>
            </a:r>
          </a:p>
        </p:txBody>
      </p:sp>
    </p:spTree>
    <p:extLst>
      <p:ext uri="{BB962C8B-B14F-4D97-AF65-F5344CB8AC3E}">
        <p14:creationId xmlns:p14="http://schemas.microsoft.com/office/powerpoint/2010/main" val="18669396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Motivations of the logical design</a:t>
            </a:r>
          </a:p>
        </p:txBody>
      </p:sp>
      <p:sp>
        <p:nvSpPr>
          <p:cNvPr id="3" name="Content Placeholder 2"/>
          <p:cNvSpPr>
            <a:spLocks noGrp="1"/>
          </p:cNvSpPr>
          <p:nvPr>
            <p:ph idx="1"/>
          </p:nvPr>
        </p:nvSpPr>
        <p:spPr/>
        <p:txBody>
          <a:bodyPr/>
          <a:lstStyle/>
          <a:p>
            <a:r>
              <a:rPr lang="en-GB" dirty="0"/>
              <a:t>We distinguished entities CUSTOMER and EMPLOYEE since they are used in completely different contexts (e.g. different login pages)</a:t>
            </a:r>
          </a:p>
          <a:p>
            <a:r>
              <a:rPr lang="en-GB" dirty="0"/>
              <a:t>Validity period not modelled as a separated entity since it would have only had one attribute (duration) in order to be used from two entities (Service Package and Optional Product). (…)</a:t>
            </a:r>
          </a:p>
          <a:p>
            <a:endParaRPr lang="en-GB" dirty="0"/>
          </a:p>
          <a:p>
            <a:pPr marL="0" indent="0">
              <a:buNone/>
            </a:pPr>
            <a:endParaRPr lang="en-GB" dirty="0"/>
          </a:p>
        </p:txBody>
      </p:sp>
    </p:spTree>
    <p:extLst>
      <p:ext uri="{BB962C8B-B14F-4D97-AF65-F5344CB8AC3E}">
        <p14:creationId xmlns:p14="http://schemas.microsoft.com/office/powerpoint/2010/main" val="31425457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Trigger design &amp; code</a:t>
            </a:r>
          </a:p>
        </p:txBody>
      </p:sp>
      <p:sp>
        <p:nvSpPr>
          <p:cNvPr id="3" name="Content Placeholder 2"/>
          <p:cNvSpPr>
            <a:spLocks noGrp="1"/>
          </p:cNvSpPr>
          <p:nvPr>
            <p:ph idx="1"/>
          </p:nvPr>
        </p:nvSpPr>
        <p:spPr/>
        <p:txBody>
          <a:bodyPr/>
          <a:lstStyle/>
          <a:p>
            <a:r>
              <a:rPr lang="it-IT" dirty="0"/>
              <a:t>For all triggers specify at high level</a:t>
            </a:r>
          </a:p>
          <a:p>
            <a:pPr lvl="1"/>
            <a:r>
              <a:rPr lang="it-IT" dirty="0"/>
              <a:t>Event </a:t>
            </a:r>
          </a:p>
          <a:p>
            <a:pPr lvl="1"/>
            <a:r>
              <a:rPr lang="it-IT" dirty="0"/>
              <a:t>Condition</a:t>
            </a:r>
          </a:p>
          <a:p>
            <a:pPr lvl="1"/>
            <a:r>
              <a:rPr lang="it-IT" dirty="0"/>
              <a:t>Action</a:t>
            </a:r>
          </a:p>
          <a:p>
            <a:pPr lvl="1"/>
            <a:r>
              <a:rPr lang="it-IT" dirty="0"/>
              <a:t>SQL code of the trigger</a:t>
            </a:r>
          </a:p>
          <a:p>
            <a:r>
              <a:rPr lang="it-IT" dirty="0"/>
              <a:t>Trigger design motivation (if needed)</a:t>
            </a:r>
          </a:p>
          <a:p>
            <a:pPr lvl="1"/>
            <a:r>
              <a:rPr lang="it-IT" dirty="0"/>
              <a:t>E.g., ROW vs STATEMENT</a:t>
            </a:r>
          </a:p>
          <a:p>
            <a:pPr lvl="1"/>
            <a:r>
              <a:rPr lang="it-IT" dirty="0"/>
              <a:t>BEFORE vs AFTER</a:t>
            </a:r>
          </a:p>
          <a:p>
            <a:pPr lvl="1"/>
            <a:r>
              <a:rPr lang="it-IT" dirty="0"/>
              <a:t>Termination and triggering cycle</a:t>
            </a:r>
          </a:p>
        </p:txBody>
      </p:sp>
    </p:spTree>
    <p:extLst>
      <p:ext uri="{BB962C8B-B14F-4D97-AF65-F5344CB8AC3E}">
        <p14:creationId xmlns:p14="http://schemas.microsoft.com/office/powerpoint/2010/main" val="4094653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D4334-4881-44A1-8F42-911422F8B217}"/>
              </a:ext>
            </a:extLst>
          </p:cNvPr>
          <p:cNvSpPr>
            <a:spLocks noGrp="1"/>
          </p:cNvSpPr>
          <p:nvPr>
            <p:ph type="title"/>
          </p:nvPr>
        </p:nvSpPr>
        <p:spPr>
          <a:xfrm>
            <a:off x="628650" y="249058"/>
            <a:ext cx="7886700" cy="1325563"/>
          </a:xfrm>
        </p:spPr>
        <p:txBody>
          <a:bodyPr/>
          <a:lstStyle/>
          <a:p>
            <a:r>
              <a:rPr lang="it-IT" dirty="0"/>
              <a:t>Triggers</a:t>
            </a:r>
          </a:p>
        </p:txBody>
      </p:sp>
      <p:sp>
        <p:nvSpPr>
          <p:cNvPr id="3" name="Content Placeholder 2">
            <a:extLst>
              <a:ext uri="{FF2B5EF4-FFF2-40B4-BE49-F238E27FC236}">
                <a16:creationId xmlns:a16="http://schemas.microsoft.com/office/drawing/2014/main" id="{464153FA-0EBB-4A70-BF26-D34FA965F15F}"/>
              </a:ext>
            </a:extLst>
          </p:cNvPr>
          <p:cNvSpPr>
            <a:spLocks noGrp="1"/>
          </p:cNvSpPr>
          <p:nvPr>
            <p:ph idx="1"/>
          </p:nvPr>
        </p:nvSpPr>
        <p:spPr>
          <a:xfrm>
            <a:off x="628650" y="2397827"/>
            <a:ext cx="7886700" cy="4351338"/>
          </a:xfrm>
        </p:spPr>
        <p:txBody>
          <a:bodyPr>
            <a:noAutofit/>
          </a:bodyPr>
          <a:lstStyle/>
          <a:p>
            <a:pPr marL="0" indent="0">
              <a:buNone/>
            </a:pPr>
            <a:r>
              <a:rPr lang="it-IT" sz="1600" dirty="0"/>
              <a:t>CREATE DEFINER=`root`@`</a:t>
            </a:r>
            <a:r>
              <a:rPr lang="it-IT" sz="1600" dirty="0" err="1"/>
              <a:t>localhost</a:t>
            </a:r>
            <a:r>
              <a:rPr lang="it-IT" sz="1600" dirty="0"/>
              <a:t>` TRIGGER `</a:t>
            </a:r>
            <a:r>
              <a:rPr lang="it-IT" sz="1600" dirty="0" err="1"/>
              <a:t>UpdateInsolvent</a:t>
            </a:r>
            <a:r>
              <a:rPr lang="it-IT" sz="1600" dirty="0"/>
              <a:t>` </a:t>
            </a:r>
          </a:p>
          <a:p>
            <a:pPr marL="0" indent="0">
              <a:buNone/>
            </a:pPr>
            <a:r>
              <a:rPr lang="it-IT" sz="1600" dirty="0"/>
              <a:t>AFTER UPDATE ON `order` FOR EACH ROW BEGIN	</a:t>
            </a:r>
          </a:p>
          <a:p>
            <a:pPr marL="0" indent="0">
              <a:buNone/>
            </a:pPr>
            <a:r>
              <a:rPr lang="it-IT" sz="1600" dirty="0"/>
              <a:t>	IF (</a:t>
            </a:r>
            <a:r>
              <a:rPr lang="it-IT" sz="1600" dirty="0" err="1"/>
              <a:t>old.state</a:t>
            </a:r>
            <a:r>
              <a:rPr lang="it-IT" sz="1600" dirty="0"/>
              <a:t> ='PENDING' AND </a:t>
            </a:r>
            <a:r>
              <a:rPr lang="it-IT" sz="1600" dirty="0" err="1"/>
              <a:t>new.state</a:t>
            </a:r>
            <a:r>
              <a:rPr lang="it-IT" sz="1600" dirty="0"/>
              <a:t> = 'REJECTED’) THEN</a:t>
            </a:r>
          </a:p>
          <a:p>
            <a:pPr marL="0" indent="0">
              <a:buNone/>
            </a:pPr>
            <a:r>
              <a:rPr lang="it-IT" sz="1600" dirty="0"/>
              <a:t>		UPDATE </a:t>
            </a:r>
            <a:r>
              <a:rPr lang="it-IT" sz="1600" dirty="0" err="1"/>
              <a:t>telcodb.customer</a:t>
            </a:r>
            <a:r>
              <a:rPr lang="it-IT" sz="1600" dirty="0"/>
              <a:t>			</a:t>
            </a:r>
          </a:p>
          <a:p>
            <a:pPr marL="0" indent="0">
              <a:buNone/>
            </a:pPr>
            <a:r>
              <a:rPr lang="it-IT" sz="1600" dirty="0"/>
              <a:t>		SET </a:t>
            </a:r>
            <a:r>
              <a:rPr lang="it-IT" sz="1600" dirty="0" err="1"/>
              <a:t>insolvent</a:t>
            </a:r>
            <a:r>
              <a:rPr lang="it-IT" sz="1600" dirty="0"/>
              <a:t> = </a:t>
            </a:r>
            <a:r>
              <a:rPr lang="it-IT" sz="1600" dirty="0" err="1"/>
              <a:t>insolvent</a:t>
            </a:r>
            <a:r>
              <a:rPr lang="it-IT" sz="1600" dirty="0"/>
              <a:t> + 1	</a:t>
            </a:r>
          </a:p>
          <a:p>
            <a:pPr marL="0" indent="0">
              <a:buNone/>
            </a:pPr>
            <a:r>
              <a:rPr lang="it-IT" sz="1600" dirty="0"/>
              <a:t>		WHERE username = </a:t>
            </a:r>
            <a:r>
              <a:rPr lang="it-IT" sz="1600" dirty="0" err="1"/>
              <a:t>old.user_orderer</a:t>
            </a:r>
            <a:r>
              <a:rPr lang="it-IT" sz="1600" dirty="0"/>
              <a:t>;	</a:t>
            </a:r>
          </a:p>
          <a:p>
            <a:pPr marL="0" indent="0">
              <a:buNone/>
            </a:pPr>
            <a:r>
              <a:rPr lang="it-IT" sz="1600" dirty="0"/>
              <a:t>	ELSEIF (</a:t>
            </a:r>
            <a:r>
              <a:rPr lang="it-IT" sz="1600" dirty="0" err="1"/>
              <a:t>old.state</a:t>
            </a:r>
            <a:r>
              <a:rPr lang="it-IT" sz="1600" dirty="0"/>
              <a:t> ='REJECTED' AND </a:t>
            </a:r>
            <a:r>
              <a:rPr lang="it-IT" sz="1600" dirty="0" err="1"/>
              <a:t>new.state</a:t>
            </a:r>
            <a:r>
              <a:rPr lang="it-IT" sz="1600" dirty="0"/>
              <a:t> = 'VALID’) THEN	</a:t>
            </a:r>
          </a:p>
          <a:p>
            <a:pPr marL="0" indent="0">
              <a:buNone/>
            </a:pPr>
            <a:r>
              <a:rPr lang="it-IT" sz="1600" dirty="0"/>
              <a:t>		UPDATE </a:t>
            </a:r>
            <a:r>
              <a:rPr lang="it-IT" sz="1600" dirty="0" err="1"/>
              <a:t>telcodb.customer</a:t>
            </a:r>
            <a:r>
              <a:rPr lang="it-IT" sz="1600" dirty="0"/>
              <a:t>			</a:t>
            </a:r>
          </a:p>
          <a:p>
            <a:pPr marL="0" indent="0">
              <a:buNone/>
            </a:pPr>
            <a:r>
              <a:rPr lang="it-IT" sz="1600" dirty="0"/>
              <a:t>		SET </a:t>
            </a:r>
            <a:r>
              <a:rPr lang="it-IT" sz="1600" dirty="0" err="1"/>
              <a:t>insolvent</a:t>
            </a:r>
            <a:r>
              <a:rPr lang="it-IT" sz="1600" dirty="0"/>
              <a:t> = </a:t>
            </a:r>
            <a:r>
              <a:rPr lang="it-IT" sz="1600" dirty="0" err="1"/>
              <a:t>insolvent</a:t>
            </a:r>
            <a:r>
              <a:rPr lang="it-IT" sz="1600" dirty="0"/>
              <a:t> – 1</a:t>
            </a:r>
          </a:p>
          <a:p>
            <a:pPr marL="0" indent="0">
              <a:buNone/>
            </a:pPr>
            <a:r>
              <a:rPr lang="it-IT" sz="1600" dirty="0"/>
              <a:t>		WHERE username = </a:t>
            </a:r>
            <a:r>
              <a:rPr lang="it-IT" sz="1600" dirty="0" err="1"/>
              <a:t>old.user_orderer</a:t>
            </a:r>
            <a:r>
              <a:rPr lang="it-IT" sz="1600" dirty="0"/>
              <a:t>;	</a:t>
            </a:r>
          </a:p>
          <a:p>
            <a:pPr marL="0" indent="0">
              <a:buNone/>
            </a:pPr>
            <a:r>
              <a:rPr lang="it-IT" sz="1600" dirty="0"/>
              <a:t>	END IF;</a:t>
            </a:r>
          </a:p>
          <a:p>
            <a:pPr marL="0" indent="0">
              <a:buNone/>
            </a:pPr>
            <a:r>
              <a:rPr lang="it-IT" sz="1600" dirty="0"/>
              <a:t>END</a:t>
            </a:r>
          </a:p>
        </p:txBody>
      </p:sp>
      <p:sp>
        <p:nvSpPr>
          <p:cNvPr id="4" name="TextBox 3">
            <a:extLst>
              <a:ext uri="{FF2B5EF4-FFF2-40B4-BE49-F238E27FC236}">
                <a16:creationId xmlns:a16="http://schemas.microsoft.com/office/drawing/2014/main" id="{474A3D8D-0236-47D7-9DBF-99E9E2DF1958}"/>
              </a:ext>
            </a:extLst>
          </p:cNvPr>
          <p:cNvSpPr txBox="1"/>
          <p:nvPr/>
        </p:nvSpPr>
        <p:spPr>
          <a:xfrm>
            <a:off x="628650" y="1320609"/>
            <a:ext cx="7320810" cy="1077218"/>
          </a:xfrm>
          <a:prstGeom prst="rect">
            <a:avLst/>
          </a:prstGeom>
          <a:noFill/>
        </p:spPr>
        <p:txBody>
          <a:bodyPr wrap="square" rtlCol="0">
            <a:spAutoFit/>
          </a:bodyPr>
          <a:lstStyle/>
          <a:p>
            <a:r>
              <a:rPr lang="it-IT" sz="1600" dirty="0"/>
              <a:t>Event : AFTER UPDATE</a:t>
            </a:r>
          </a:p>
          <a:p>
            <a:r>
              <a:rPr lang="it-IT" sz="1600" dirty="0" err="1"/>
              <a:t>Condition</a:t>
            </a:r>
            <a:r>
              <a:rPr lang="it-IT" sz="1600" dirty="0"/>
              <a:t> :</a:t>
            </a:r>
          </a:p>
          <a:p>
            <a:r>
              <a:rPr lang="it-IT" sz="1600" dirty="0"/>
              <a:t>Action : Update </a:t>
            </a:r>
            <a:r>
              <a:rPr lang="it-IT" sz="1600" dirty="0" err="1"/>
              <a:t>insolvent</a:t>
            </a:r>
            <a:r>
              <a:rPr lang="it-IT" sz="1600" dirty="0"/>
              <a:t> flag for the </a:t>
            </a:r>
            <a:r>
              <a:rPr lang="it-IT" sz="1600" dirty="0" err="1"/>
              <a:t>correspondent</a:t>
            </a:r>
            <a:r>
              <a:rPr lang="it-IT" sz="1600" dirty="0"/>
              <a:t> user</a:t>
            </a:r>
          </a:p>
          <a:p>
            <a:r>
              <a:rPr lang="it-IT" sz="1600" dirty="0"/>
              <a:t>Code:</a:t>
            </a:r>
          </a:p>
        </p:txBody>
      </p:sp>
    </p:spTree>
    <p:extLst>
      <p:ext uri="{BB962C8B-B14F-4D97-AF65-F5344CB8AC3E}">
        <p14:creationId xmlns:p14="http://schemas.microsoft.com/office/powerpoint/2010/main" val="19161823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7E775-A251-4434-BB83-51DC44F0B7BC}"/>
              </a:ext>
            </a:extLst>
          </p:cNvPr>
          <p:cNvSpPr>
            <a:spLocks noGrp="1"/>
          </p:cNvSpPr>
          <p:nvPr>
            <p:ph type="title"/>
          </p:nvPr>
        </p:nvSpPr>
        <p:spPr/>
        <p:txBody>
          <a:bodyPr/>
          <a:lstStyle/>
          <a:p>
            <a:r>
              <a:rPr lang="it-IT" dirty="0"/>
              <a:t>Triggers</a:t>
            </a:r>
          </a:p>
        </p:txBody>
      </p:sp>
      <p:sp>
        <p:nvSpPr>
          <p:cNvPr id="3" name="Content Placeholder 2">
            <a:extLst>
              <a:ext uri="{FF2B5EF4-FFF2-40B4-BE49-F238E27FC236}">
                <a16:creationId xmlns:a16="http://schemas.microsoft.com/office/drawing/2014/main" id="{90DF4893-EF07-4B64-834A-00B098F7C4E5}"/>
              </a:ext>
            </a:extLst>
          </p:cNvPr>
          <p:cNvSpPr>
            <a:spLocks noGrp="1"/>
          </p:cNvSpPr>
          <p:nvPr>
            <p:ph idx="1"/>
          </p:nvPr>
        </p:nvSpPr>
        <p:spPr>
          <a:xfrm>
            <a:off x="628650" y="2722407"/>
            <a:ext cx="8111444" cy="3335406"/>
          </a:xfrm>
        </p:spPr>
        <p:txBody>
          <a:bodyPr>
            <a:normAutofit lnSpcReduction="10000"/>
          </a:bodyPr>
          <a:lstStyle/>
          <a:p>
            <a:pPr marL="0" indent="0">
              <a:buNone/>
            </a:pPr>
            <a:r>
              <a:rPr lang="it-IT" sz="1600" dirty="0"/>
              <a:t>CREATE DEFINER=`root`@`</a:t>
            </a:r>
            <a:r>
              <a:rPr lang="it-IT" sz="1600" dirty="0" err="1"/>
              <a:t>localhost</a:t>
            </a:r>
            <a:r>
              <a:rPr lang="it-IT" sz="1600" dirty="0"/>
              <a:t>` TRIGGER `</a:t>
            </a:r>
            <a:r>
              <a:rPr lang="it-IT" sz="1600" dirty="0" err="1"/>
              <a:t>UpdateTotalPurchasesPerPackage</a:t>
            </a:r>
            <a:r>
              <a:rPr lang="it-IT" sz="1600" dirty="0"/>
              <a:t>` </a:t>
            </a:r>
          </a:p>
          <a:p>
            <a:pPr marL="0" indent="0">
              <a:buNone/>
            </a:pPr>
            <a:r>
              <a:rPr lang="it-IT" sz="1600" dirty="0"/>
              <a:t>AFTER UPDATE ON `order` FOR EACH ROW BEGIN	</a:t>
            </a:r>
          </a:p>
          <a:p>
            <a:pPr marL="0" indent="0">
              <a:buNone/>
            </a:pPr>
            <a:r>
              <a:rPr lang="it-IT" sz="1600" dirty="0"/>
              <a:t>	IF((</a:t>
            </a:r>
            <a:r>
              <a:rPr lang="it-IT" sz="1600" dirty="0" err="1"/>
              <a:t>old.state</a:t>
            </a:r>
            <a:r>
              <a:rPr lang="it-IT" sz="1600" dirty="0"/>
              <a:t> = 'PENDING' OR </a:t>
            </a:r>
            <a:r>
              <a:rPr lang="it-IT" sz="1600" dirty="0" err="1"/>
              <a:t>old.state</a:t>
            </a:r>
            <a:r>
              <a:rPr lang="it-IT" sz="1600" dirty="0"/>
              <a:t> = 'REJECTED’) AND </a:t>
            </a:r>
            <a:r>
              <a:rPr lang="it-IT" sz="1600" dirty="0" err="1"/>
              <a:t>new.state</a:t>
            </a:r>
            <a:r>
              <a:rPr lang="it-IT" sz="1600" dirty="0"/>
              <a:t> = 'VALID') THEN</a:t>
            </a:r>
          </a:p>
          <a:p>
            <a:pPr marL="0" indent="0">
              <a:buNone/>
            </a:pPr>
            <a:r>
              <a:rPr lang="it-IT" sz="1600" dirty="0"/>
              <a:t>		UPDATE </a:t>
            </a:r>
            <a:r>
              <a:rPr lang="it-IT" sz="1600" dirty="0" err="1"/>
              <a:t>telcodb.total_purchases_per_package</a:t>
            </a:r>
            <a:r>
              <a:rPr lang="it-IT" sz="1600" dirty="0"/>
              <a:t>				SET </a:t>
            </a:r>
            <a:r>
              <a:rPr lang="it-IT" sz="1600" dirty="0" err="1"/>
              <a:t>total_purchases</a:t>
            </a:r>
            <a:r>
              <a:rPr lang="it-IT" sz="1600" dirty="0"/>
              <a:t> = </a:t>
            </a:r>
            <a:r>
              <a:rPr lang="it-IT" sz="1600" dirty="0" err="1"/>
              <a:t>total_purchases</a:t>
            </a:r>
            <a:r>
              <a:rPr lang="it-IT" sz="1600" dirty="0"/>
              <a:t> + 1					WHERE </a:t>
            </a:r>
            <a:r>
              <a:rPr lang="it-IT" sz="1600" dirty="0" err="1"/>
              <a:t>packageName</a:t>
            </a:r>
            <a:r>
              <a:rPr lang="it-IT" sz="1600" dirty="0"/>
              <a:t> = (							SELECT sp.name 							FROM </a:t>
            </a:r>
            <a:r>
              <a:rPr lang="it-IT" sz="1600" dirty="0" err="1"/>
              <a:t>telcodb.service_package</a:t>
            </a:r>
            <a:r>
              <a:rPr lang="it-IT" sz="1600" dirty="0"/>
              <a:t> </a:t>
            </a:r>
            <a:r>
              <a:rPr lang="it-IT" sz="1600" dirty="0" err="1"/>
              <a:t>sp</a:t>
            </a:r>
            <a:r>
              <a:rPr lang="it-IT" sz="1600" dirty="0"/>
              <a:t> 					JOIN </a:t>
            </a:r>
            <a:r>
              <a:rPr lang="it-IT" sz="1600" dirty="0" err="1"/>
              <a:t>telcodb.order</a:t>
            </a:r>
            <a:r>
              <a:rPr lang="it-IT" sz="1600" dirty="0"/>
              <a:t> o ON </a:t>
            </a:r>
            <a:r>
              <a:rPr lang="it-IT" sz="1600" dirty="0" err="1"/>
              <a:t>o.id_package</a:t>
            </a:r>
            <a:r>
              <a:rPr lang="it-IT" sz="1600" dirty="0"/>
              <a:t> = sp.ID                             			WHERE o.ID = new.ID);	</a:t>
            </a:r>
          </a:p>
          <a:p>
            <a:pPr marL="0" indent="0">
              <a:buNone/>
            </a:pPr>
            <a:r>
              <a:rPr lang="it-IT" sz="1600" dirty="0"/>
              <a:t>	END IF;</a:t>
            </a:r>
          </a:p>
          <a:p>
            <a:pPr marL="0" indent="0">
              <a:buNone/>
            </a:pPr>
            <a:r>
              <a:rPr lang="it-IT" sz="1600" dirty="0"/>
              <a:t>END</a:t>
            </a:r>
          </a:p>
        </p:txBody>
      </p:sp>
      <p:sp>
        <p:nvSpPr>
          <p:cNvPr id="4" name="TextBox 3">
            <a:extLst>
              <a:ext uri="{FF2B5EF4-FFF2-40B4-BE49-F238E27FC236}">
                <a16:creationId xmlns:a16="http://schemas.microsoft.com/office/drawing/2014/main" id="{AFCE712A-DC78-44A2-96AB-40ECB7A050A8}"/>
              </a:ext>
            </a:extLst>
          </p:cNvPr>
          <p:cNvSpPr txBox="1"/>
          <p:nvPr/>
        </p:nvSpPr>
        <p:spPr>
          <a:xfrm>
            <a:off x="628650" y="1522078"/>
            <a:ext cx="8061306" cy="923330"/>
          </a:xfrm>
          <a:prstGeom prst="rect">
            <a:avLst/>
          </a:prstGeom>
          <a:noFill/>
        </p:spPr>
        <p:txBody>
          <a:bodyPr wrap="square" rtlCol="0">
            <a:spAutoFit/>
          </a:bodyPr>
          <a:lstStyle/>
          <a:p>
            <a:r>
              <a:rPr lang="it-IT" dirty="0"/>
              <a:t>Event: AFTER UPDATE</a:t>
            </a:r>
          </a:p>
          <a:p>
            <a:r>
              <a:rPr lang="it-IT" dirty="0" err="1"/>
              <a:t>Condition</a:t>
            </a:r>
            <a:r>
              <a:rPr lang="it-IT" dirty="0"/>
              <a:t>: If the order </a:t>
            </a:r>
            <a:r>
              <a:rPr lang="it-IT" dirty="0" err="1"/>
              <a:t>is</a:t>
            </a:r>
            <a:r>
              <a:rPr lang="it-IT" dirty="0"/>
              <a:t> </a:t>
            </a:r>
            <a:r>
              <a:rPr lang="it-IT" dirty="0" err="1"/>
              <a:t>accepted</a:t>
            </a:r>
            <a:endParaRPr lang="it-IT" dirty="0"/>
          </a:p>
          <a:p>
            <a:r>
              <a:rPr lang="it-IT" dirty="0"/>
              <a:t>Action: Update the </a:t>
            </a:r>
            <a:r>
              <a:rPr lang="it-IT" dirty="0" err="1"/>
              <a:t>materialized</a:t>
            </a:r>
            <a:r>
              <a:rPr lang="it-IT" dirty="0"/>
              <a:t> </a:t>
            </a:r>
            <a:r>
              <a:rPr lang="it-IT" dirty="0" err="1"/>
              <a:t>view</a:t>
            </a:r>
            <a:r>
              <a:rPr lang="it-IT" dirty="0"/>
              <a:t> </a:t>
            </a:r>
            <a:r>
              <a:rPr lang="it-IT" dirty="0" err="1"/>
              <a:t>table</a:t>
            </a:r>
            <a:r>
              <a:rPr lang="it-IT" dirty="0"/>
              <a:t> </a:t>
            </a:r>
            <a:r>
              <a:rPr lang="it-IT" dirty="0" err="1"/>
              <a:t>counting</a:t>
            </a:r>
            <a:r>
              <a:rPr lang="it-IT" dirty="0"/>
              <a:t> </a:t>
            </a:r>
            <a:r>
              <a:rPr lang="it-IT" dirty="0" err="1"/>
              <a:t>total</a:t>
            </a:r>
            <a:r>
              <a:rPr lang="it-IT" dirty="0"/>
              <a:t> </a:t>
            </a:r>
            <a:r>
              <a:rPr lang="it-IT" dirty="0" err="1"/>
              <a:t>purchases</a:t>
            </a:r>
            <a:r>
              <a:rPr lang="it-IT" dirty="0"/>
              <a:t> per package</a:t>
            </a:r>
          </a:p>
        </p:txBody>
      </p:sp>
    </p:spTree>
    <p:extLst>
      <p:ext uri="{BB962C8B-B14F-4D97-AF65-F5344CB8AC3E}">
        <p14:creationId xmlns:p14="http://schemas.microsoft.com/office/powerpoint/2010/main" val="30536675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AF9EC-4EA2-4C55-AB66-0A3F24340413}"/>
              </a:ext>
            </a:extLst>
          </p:cNvPr>
          <p:cNvSpPr>
            <a:spLocks noGrp="1"/>
          </p:cNvSpPr>
          <p:nvPr>
            <p:ph type="title"/>
          </p:nvPr>
        </p:nvSpPr>
        <p:spPr>
          <a:xfrm>
            <a:off x="628650" y="88111"/>
            <a:ext cx="7886700" cy="1325563"/>
          </a:xfrm>
        </p:spPr>
        <p:txBody>
          <a:bodyPr/>
          <a:lstStyle/>
          <a:p>
            <a:r>
              <a:rPr lang="it-IT" dirty="0"/>
              <a:t>Triggers</a:t>
            </a:r>
          </a:p>
        </p:txBody>
      </p:sp>
      <p:sp>
        <p:nvSpPr>
          <p:cNvPr id="3" name="Content Placeholder 2">
            <a:extLst>
              <a:ext uri="{FF2B5EF4-FFF2-40B4-BE49-F238E27FC236}">
                <a16:creationId xmlns:a16="http://schemas.microsoft.com/office/drawing/2014/main" id="{5BA75C64-DBC8-4AB2-B999-A1AF38C73A35}"/>
              </a:ext>
            </a:extLst>
          </p:cNvPr>
          <p:cNvSpPr>
            <a:spLocks noGrp="1"/>
          </p:cNvSpPr>
          <p:nvPr>
            <p:ph idx="1"/>
          </p:nvPr>
        </p:nvSpPr>
        <p:spPr>
          <a:xfrm>
            <a:off x="628650" y="2672708"/>
            <a:ext cx="7982417" cy="4535906"/>
          </a:xfrm>
        </p:spPr>
        <p:txBody>
          <a:bodyPr>
            <a:normAutofit/>
          </a:bodyPr>
          <a:lstStyle/>
          <a:p>
            <a:pPr marL="0" indent="0">
              <a:buNone/>
            </a:pPr>
            <a:r>
              <a:rPr lang="it-IT" sz="1600" dirty="0"/>
              <a:t>CREATE DEFINER=`root`@`</a:t>
            </a:r>
            <a:r>
              <a:rPr lang="it-IT" sz="1600" dirty="0" err="1"/>
              <a:t>localhost</a:t>
            </a:r>
            <a:r>
              <a:rPr lang="it-IT" sz="1600" dirty="0"/>
              <a:t>` TRIGGER `</a:t>
            </a:r>
            <a:r>
              <a:rPr lang="it-IT" sz="1600" dirty="0" err="1"/>
              <a:t>UpdateTotalPurchasesPerPackageAndValidityPeriod</a:t>
            </a:r>
            <a:r>
              <a:rPr lang="it-IT" sz="1600" dirty="0"/>
              <a:t>` </a:t>
            </a:r>
          </a:p>
          <a:p>
            <a:pPr marL="0" indent="0">
              <a:buNone/>
            </a:pPr>
            <a:r>
              <a:rPr lang="it-IT" sz="1600" dirty="0"/>
              <a:t>AFTER UPDATE ON `order` FOR EACH ROW BEGIN</a:t>
            </a:r>
          </a:p>
          <a:p>
            <a:pPr marL="0" indent="0">
              <a:buNone/>
            </a:pPr>
            <a:r>
              <a:rPr lang="it-IT" sz="1600" dirty="0"/>
              <a:t>	IF((</a:t>
            </a:r>
            <a:r>
              <a:rPr lang="it-IT" sz="1600" dirty="0" err="1"/>
              <a:t>old.state</a:t>
            </a:r>
            <a:r>
              <a:rPr lang="it-IT" sz="1600" dirty="0"/>
              <a:t> = 'PENDING’ OR </a:t>
            </a:r>
            <a:r>
              <a:rPr lang="it-IT" sz="1600" dirty="0" err="1"/>
              <a:t>old.state</a:t>
            </a:r>
            <a:r>
              <a:rPr lang="it-IT" sz="1600" dirty="0"/>
              <a:t> = 'REJECTED’) AND </a:t>
            </a:r>
            <a:r>
              <a:rPr lang="it-IT" sz="1600" dirty="0" err="1"/>
              <a:t>new.state</a:t>
            </a:r>
            <a:r>
              <a:rPr lang="it-IT" sz="1600" dirty="0"/>
              <a:t> = 	'VALID') THEN </a:t>
            </a:r>
          </a:p>
          <a:p>
            <a:pPr marL="0" indent="0">
              <a:buNone/>
            </a:pPr>
            <a:r>
              <a:rPr lang="it-IT" sz="1600" dirty="0"/>
              <a:t>		UPDATE </a:t>
            </a:r>
            <a:r>
              <a:rPr lang="it-IT" sz="1600" dirty="0" err="1"/>
              <a:t>telcodb.total_purchases_validity_period_per_package</a:t>
            </a:r>
            <a:r>
              <a:rPr lang="it-IT" sz="1600" dirty="0"/>
              <a:t>		SET </a:t>
            </a:r>
            <a:r>
              <a:rPr lang="it-IT" sz="1600" dirty="0" err="1"/>
              <a:t>total_purchases</a:t>
            </a:r>
            <a:r>
              <a:rPr lang="it-IT" sz="1600" dirty="0"/>
              <a:t> = </a:t>
            </a:r>
            <a:r>
              <a:rPr lang="it-IT" sz="1600" dirty="0" err="1"/>
              <a:t>total_purchases</a:t>
            </a:r>
            <a:r>
              <a:rPr lang="it-IT" sz="1600" dirty="0"/>
              <a:t> + 1				WHERE (</a:t>
            </a:r>
            <a:r>
              <a:rPr lang="it-IT" sz="1600" dirty="0" err="1"/>
              <a:t>packageName,validity_period</a:t>
            </a:r>
            <a:r>
              <a:rPr lang="it-IT" sz="1600" dirty="0"/>
              <a:t>) = (</a:t>
            </a:r>
          </a:p>
          <a:p>
            <a:pPr marL="0" indent="0">
              <a:buNone/>
            </a:pPr>
            <a:r>
              <a:rPr lang="it-IT" sz="1600" dirty="0"/>
              <a:t>			SELECT </a:t>
            </a:r>
            <a:r>
              <a:rPr lang="it-IT" sz="1600" dirty="0" err="1"/>
              <a:t>sp.name,sp.validity_period</a:t>
            </a:r>
            <a:r>
              <a:rPr lang="it-IT" sz="1600" dirty="0"/>
              <a:t> </a:t>
            </a:r>
          </a:p>
          <a:p>
            <a:pPr marL="0" indent="0">
              <a:buNone/>
            </a:pPr>
            <a:r>
              <a:rPr lang="it-IT" sz="1600" dirty="0"/>
              <a:t>			FROM </a:t>
            </a:r>
            <a:r>
              <a:rPr lang="it-IT" sz="1600" dirty="0" err="1"/>
              <a:t>telcodb.service_package</a:t>
            </a:r>
            <a:r>
              <a:rPr lang="it-IT" sz="1600" dirty="0"/>
              <a:t> </a:t>
            </a:r>
            <a:r>
              <a:rPr lang="it-IT" sz="1600" dirty="0" err="1"/>
              <a:t>sp</a:t>
            </a:r>
            <a:r>
              <a:rPr lang="it-IT" sz="1600" dirty="0"/>
              <a:t> JOIN 				</a:t>
            </a:r>
            <a:r>
              <a:rPr lang="it-IT" sz="1600" dirty="0" err="1"/>
              <a:t>telcodb.order</a:t>
            </a:r>
            <a:r>
              <a:rPr lang="it-IT" sz="1600" dirty="0"/>
              <a:t> o ON </a:t>
            </a:r>
            <a:r>
              <a:rPr lang="it-IT" sz="1600" dirty="0" err="1"/>
              <a:t>o.id_package</a:t>
            </a:r>
            <a:r>
              <a:rPr lang="it-IT" sz="1600" dirty="0"/>
              <a:t> = sp.ID                                			WHERE o.ID = new.ID);</a:t>
            </a:r>
          </a:p>
          <a:p>
            <a:pPr marL="0" indent="0">
              <a:buNone/>
            </a:pPr>
            <a:r>
              <a:rPr lang="it-IT" sz="1600" dirty="0"/>
              <a:t>	END IF;</a:t>
            </a:r>
          </a:p>
          <a:p>
            <a:pPr marL="0" indent="0">
              <a:buNone/>
            </a:pPr>
            <a:r>
              <a:rPr lang="it-IT" sz="1600" dirty="0"/>
              <a:t>END</a:t>
            </a:r>
          </a:p>
        </p:txBody>
      </p:sp>
      <p:sp>
        <p:nvSpPr>
          <p:cNvPr id="5" name="TextBox 4">
            <a:extLst>
              <a:ext uri="{FF2B5EF4-FFF2-40B4-BE49-F238E27FC236}">
                <a16:creationId xmlns:a16="http://schemas.microsoft.com/office/drawing/2014/main" id="{42D89168-06B4-4B6F-A7D2-A9ADF171B44B}"/>
              </a:ext>
            </a:extLst>
          </p:cNvPr>
          <p:cNvSpPr txBox="1"/>
          <p:nvPr/>
        </p:nvSpPr>
        <p:spPr>
          <a:xfrm>
            <a:off x="628650" y="1133183"/>
            <a:ext cx="5957625" cy="1200329"/>
          </a:xfrm>
          <a:prstGeom prst="rect">
            <a:avLst/>
          </a:prstGeom>
          <a:noFill/>
        </p:spPr>
        <p:txBody>
          <a:bodyPr wrap="square" rtlCol="0">
            <a:spAutoFit/>
          </a:bodyPr>
          <a:lstStyle/>
          <a:p>
            <a:r>
              <a:rPr lang="it-IT" dirty="0"/>
              <a:t>Event: AFTER UPDATE</a:t>
            </a:r>
          </a:p>
          <a:p>
            <a:r>
              <a:rPr lang="it-IT" dirty="0" err="1"/>
              <a:t>Condition</a:t>
            </a:r>
            <a:r>
              <a:rPr lang="it-IT" dirty="0"/>
              <a:t>: If the order </a:t>
            </a:r>
            <a:r>
              <a:rPr lang="it-IT" dirty="0" err="1"/>
              <a:t>is</a:t>
            </a:r>
            <a:r>
              <a:rPr lang="it-IT" dirty="0"/>
              <a:t> </a:t>
            </a:r>
            <a:r>
              <a:rPr lang="it-IT" dirty="0" err="1"/>
              <a:t>accepted</a:t>
            </a:r>
            <a:endParaRPr lang="it-IT" dirty="0"/>
          </a:p>
          <a:p>
            <a:r>
              <a:rPr lang="it-IT" dirty="0"/>
              <a:t>Action: Update the </a:t>
            </a:r>
            <a:r>
              <a:rPr lang="it-IT" dirty="0" err="1"/>
              <a:t>materialized</a:t>
            </a:r>
            <a:r>
              <a:rPr lang="it-IT" dirty="0"/>
              <a:t> </a:t>
            </a:r>
            <a:r>
              <a:rPr lang="it-IT" dirty="0" err="1"/>
              <a:t>view</a:t>
            </a:r>
            <a:r>
              <a:rPr lang="it-IT" dirty="0"/>
              <a:t> </a:t>
            </a:r>
            <a:r>
              <a:rPr lang="it-IT" dirty="0" err="1"/>
              <a:t>table</a:t>
            </a:r>
            <a:r>
              <a:rPr lang="it-IT" dirty="0"/>
              <a:t> </a:t>
            </a:r>
            <a:r>
              <a:rPr lang="it-IT" dirty="0" err="1"/>
              <a:t>counting</a:t>
            </a:r>
            <a:r>
              <a:rPr lang="it-IT" dirty="0"/>
              <a:t> </a:t>
            </a:r>
            <a:r>
              <a:rPr lang="it-IT" dirty="0" err="1"/>
              <a:t>total</a:t>
            </a:r>
            <a:r>
              <a:rPr lang="it-IT" dirty="0"/>
              <a:t> </a:t>
            </a:r>
            <a:r>
              <a:rPr lang="it-IT" dirty="0" err="1"/>
              <a:t>purchases</a:t>
            </a:r>
            <a:r>
              <a:rPr lang="it-IT" dirty="0"/>
              <a:t> per package and </a:t>
            </a:r>
            <a:r>
              <a:rPr lang="it-IT" dirty="0" err="1"/>
              <a:t>validity</a:t>
            </a:r>
            <a:r>
              <a:rPr lang="it-IT" dirty="0"/>
              <a:t> </a:t>
            </a:r>
            <a:r>
              <a:rPr lang="it-IT" dirty="0" err="1"/>
              <a:t>period</a:t>
            </a:r>
            <a:endParaRPr lang="it-IT" dirty="0"/>
          </a:p>
        </p:txBody>
      </p:sp>
    </p:spTree>
    <p:extLst>
      <p:ext uri="{BB962C8B-B14F-4D97-AF65-F5344CB8AC3E}">
        <p14:creationId xmlns:p14="http://schemas.microsoft.com/office/powerpoint/2010/main" val="8115170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74788-B954-4182-9BC0-B7BB48D2545C}"/>
              </a:ext>
            </a:extLst>
          </p:cNvPr>
          <p:cNvSpPr>
            <a:spLocks noGrp="1"/>
          </p:cNvSpPr>
          <p:nvPr>
            <p:ph type="title"/>
          </p:nvPr>
        </p:nvSpPr>
        <p:spPr>
          <a:xfrm>
            <a:off x="628650" y="1"/>
            <a:ext cx="7886700" cy="847082"/>
          </a:xfrm>
        </p:spPr>
        <p:txBody>
          <a:bodyPr/>
          <a:lstStyle/>
          <a:p>
            <a:r>
              <a:rPr lang="it-IT" dirty="0"/>
              <a:t>Triggers</a:t>
            </a:r>
          </a:p>
        </p:txBody>
      </p:sp>
      <p:sp>
        <p:nvSpPr>
          <p:cNvPr id="3" name="Content Placeholder 2">
            <a:extLst>
              <a:ext uri="{FF2B5EF4-FFF2-40B4-BE49-F238E27FC236}">
                <a16:creationId xmlns:a16="http://schemas.microsoft.com/office/drawing/2014/main" id="{BAE67C63-D23C-4496-8C77-48085D5E1452}"/>
              </a:ext>
            </a:extLst>
          </p:cNvPr>
          <p:cNvSpPr>
            <a:spLocks noGrp="1"/>
          </p:cNvSpPr>
          <p:nvPr>
            <p:ph idx="1"/>
          </p:nvPr>
        </p:nvSpPr>
        <p:spPr>
          <a:xfrm>
            <a:off x="628650" y="1963065"/>
            <a:ext cx="8403154" cy="4894935"/>
          </a:xfrm>
        </p:spPr>
        <p:txBody>
          <a:bodyPr>
            <a:normAutofit fontScale="32500" lnSpcReduction="20000"/>
          </a:bodyPr>
          <a:lstStyle/>
          <a:p>
            <a:pPr marL="0" indent="0">
              <a:buNone/>
            </a:pPr>
            <a:r>
              <a:rPr lang="it-IT" dirty="0"/>
              <a:t>CREATE DEFINER=`root`@`</a:t>
            </a:r>
            <a:r>
              <a:rPr lang="it-IT" dirty="0" err="1"/>
              <a:t>localhost</a:t>
            </a:r>
            <a:r>
              <a:rPr lang="it-IT" dirty="0"/>
              <a:t>` TRIGGER `</a:t>
            </a:r>
            <a:r>
              <a:rPr lang="it-IT" dirty="0" err="1"/>
              <a:t>UpdateTotalValueServicePackages</a:t>
            </a:r>
            <a:r>
              <a:rPr lang="it-IT" dirty="0"/>
              <a:t>` </a:t>
            </a:r>
          </a:p>
          <a:p>
            <a:pPr marL="0" indent="0">
              <a:buNone/>
            </a:pPr>
            <a:r>
              <a:rPr lang="it-IT" dirty="0"/>
              <a:t>AFTER UPDATE ON `order` FOR EACH ROW BEGIN	</a:t>
            </a:r>
          </a:p>
          <a:p>
            <a:pPr marL="0" indent="0">
              <a:buNone/>
            </a:pPr>
            <a:r>
              <a:rPr lang="it-IT" dirty="0"/>
              <a:t>	IF((</a:t>
            </a:r>
            <a:r>
              <a:rPr lang="it-IT" dirty="0" err="1"/>
              <a:t>old.state</a:t>
            </a:r>
            <a:r>
              <a:rPr lang="it-IT" dirty="0"/>
              <a:t> = 'PENDING' OR </a:t>
            </a:r>
            <a:r>
              <a:rPr lang="it-IT" dirty="0" err="1"/>
              <a:t>old.state</a:t>
            </a:r>
            <a:r>
              <a:rPr lang="it-IT" dirty="0"/>
              <a:t> = 'REJECTED’) AND </a:t>
            </a:r>
            <a:r>
              <a:rPr lang="it-IT" dirty="0" err="1"/>
              <a:t>new.state</a:t>
            </a:r>
            <a:r>
              <a:rPr lang="it-IT" dirty="0"/>
              <a:t> = 'VALID') THEN</a:t>
            </a:r>
          </a:p>
          <a:p>
            <a:pPr marL="0" indent="0">
              <a:buNone/>
            </a:pPr>
            <a:r>
              <a:rPr lang="it-IT" dirty="0"/>
              <a:t>		UPDATE </a:t>
            </a:r>
            <a:r>
              <a:rPr lang="it-IT" dirty="0" err="1"/>
              <a:t>telcodb.total_value_of_sales</a:t>
            </a:r>
            <a:endParaRPr lang="it-IT" dirty="0"/>
          </a:p>
          <a:p>
            <a:pPr marL="0" indent="0">
              <a:buNone/>
            </a:pPr>
            <a:r>
              <a:rPr lang="it-IT" dirty="0"/>
              <a:t>		SET </a:t>
            </a:r>
            <a:r>
              <a:rPr lang="it-IT" dirty="0" err="1"/>
              <a:t>total_value_with_optp</a:t>
            </a:r>
            <a:r>
              <a:rPr lang="it-IT" dirty="0"/>
              <a:t> = </a:t>
            </a:r>
            <a:r>
              <a:rPr lang="it-IT" dirty="0" err="1"/>
              <a:t>total_value_with_optp</a:t>
            </a:r>
            <a:r>
              <a:rPr lang="it-IT" dirty="0"/>
              <a:t> + </a:t>
            </a:r>
            <a:r>
              <a:rPr lang="it-IT" dirty="0" err="1"/>
              <a:t>new.total_value</a:t>
            </a:r>
            <a:endParaRPr lang="it-IT" dirty="0"/>
          </a:p>
          <a:p>
            <a:pPr marL="0" indent="0">
              <a:buNone/>
            </a:pPr>
            <a:r>
              <a:rPr lang="it-IT" dirty="0"/>
              <a:t>		WHERE </a:t>
            </a:r>
            <a:r>
              <a:rPr lang="it-IT" dirty="0" err="1"/>
              <a:t>packageName</a:t>
            </a:r>
            <a:r>
              <a:rPr lang="it-IT" dirty="0"/>
              <a:t> = (</a:t>
            </a:r>
          </a:p>
          <a:p>
            <a:pPr marL="0" indent="0">
              <a:buNone/>
            </a:pPr>
            <a:r>
              <a:rPr lang="it-IT" dirty="0"/>
              <a:t>			SELECT sp.name </a:t>
            </a:r>
          </a:p>
          <a:p>
            <a:pPr marL="0" indent="0">
              <a:buNone/>
            </a:pPr>
            <a:r>
              <a:rPr lang="it-IT" dirty="0"/>
              <a:t>			FROM </a:t>
            </a:r>
            <a:r>
              <a:rPr lang="it-IT" dirty="0" err="1"/>
              <a:t>telcodb.service_package</a:t>
            </a:r>
            <a:r>
              <a:rPr lang="it-IT" dirty="0"/>
              <a:t> </a:t>
            </a:r>
            <a:r>
              <a:rPr lang="it-IT" dirty="0" err="1"/>
              <a:t>sp</a:t>
            </a:r>
            <a:r>
              <a:rPr lang="it-IT" dirty="0"/>
              <a:t> JOIN </a:t>
            </a:r>
            <a:r>
              <a:rPr lang="it-IT" dirty="0" err="1"/>
              <a:t>telcodb.order</a:t>
            </a:r>
            <a:r>
              <a:rPr lang="it-IT" dirty="0"/>
              <a:t> o </a:t>
            </a:r>
          </a:p>
          <a:p>
            <a:pPr marL="0" indent="0">
              <a:buNone/>
            </a:pPr>
            <a:r>
              <a:rPr lang="it-IT" dirty="0"/>
              <a:t>			ON </a:t>
            </a:r>
            <a:r>
              <a:rPr lang="it-IT" dirty="0" err="1"/>
              <a:t>o.id_package</a:t>
            </a:r>
            <a:r>
              <a:rPr lang="it-IT" dirty="0"/>
              <a:t> = sp.ID     </a:t>
            </a:r>
          </a:p>
          <a:p>
            <a:pPr marL="0" indent="0">
              <a:buNone/>
            </a:pPr>
            <a:r>
              <a:rPr lang="it-IT" dirty="0"/>
              <a:t>		                         	WHERE o.ID = new.ID);</a:t>
            </a:r>
          </a:p>
          <a:p>
            <a:pPr marL="0" indent="0">
              <a:buNone/>
            </a:pPr>
            <a:r>
              <a:rPr lang="it-IT" dirty="0"/>
              <a:t>			UPDATE </a:t>
            </a:r>
            <a:r>
              <a:rPr lang="it-IT" dirty="0" err="1"/>
              <a:t>telcodb.total_value_of_sales</a:t>
            </a:r>
            <a:endParaRPr lang="it-IT" dirty="0"/>
          </a:p>
          <a:p>
            <a:pPr marL="0" indent="0">
              <a:buNone/>
            </a:pPr>
            <a:r>
              <a:rPr lang="it-IT" dirty="0"/>
              <a:t>			SET </a:t>
            </a:r>
            <a:r>
              <a:rPr lang="it-IT" dirty="0" err="1"/>
              <a:t>total_value_without_optp</a:t>
            </a:r>
            <a:r>
              <a:rPr lang="it-IT" dirty="0"/>
              <a:t> = </a:t>
            </a:r>
            <a:r>
              <a:rPr lang="it-IT" dirty="0" err="1"/>
              <a:t>total_value_without_optp</a:t>
            </a:r>
            <a:r>
              <a:rPr lang="it-IT" dirty="0"/>
              <a:t> + (</a:t>
            </a:r>
          </a:p>
          <a:p>
            <a:pPr marL="0" indent="0">
              <a:buNone/>
            </a:pPr>
            <a:r>
              <a:rPr lang="it-IT" dirty="0"/>
              <a:t>				SELECT sp1.monthly_fee*sp1.validity_period </a:t>
            </a:r>
          </a:p>
          <a:p>
            <a:pPr marL="0" indent="0">
              <a:buNone/>
            </a:pPr>
            <a:r>
              <a:rPr lang="it-IT" dirty="0"/>
              <a:t>				FROM </a:t>
            </a:r>
            <a:r>
              <a:rPr lang="it-IT" dirty="0" err="1"/>
              <a:t>telcodb.service_package</a:t>
            </a:r>
            <a:r>
              <a:rPr lang="it-IT" dirty="0"/>
              <a:t> sp1 JOIN </a:t>
            </a:r>
            <a:r>
              <a:rPr lang="it-IT" dirty="0" err="1"/>
              <a:t>telcodb.order</a:t>
            </a:r>
            <a:r>
              <a:rPr lang="it-IT" dirty="0"/>
              <a:t> o1													ON o1.id_package = sp1.ID															WHERE o1.ID = new.ID )</a:t>
            </a:r>
          </a:p>
          <a:p>
            <a:pPr marL="0" indent="0">
              <a:buNone/>
            </a:pPr>
            <a:r>
              <a:rPr lang="it-IT" dirty="0"/>
              <a:t>			WHERE </a:t>
            </a:r>
            <a:r>
              <a:rPr lang="it-IT" dirty="0" err="1"/>
              <a:t>packageName</a:t>
            </a:r>
            <a:r>
              <a:rPr lang="it-IT" dirty="0"/>
              <a:t> = (</a:t>
            </a:r>
          </a:p>
          <a:p>
            <a:pPr marL="0" indent="0">
              <a:buNone/>
            </a:pPr>
            <a:r>
              <a:rPr lang="it-IT" dirty="0"/>
              <a:t>				SELECT sp.name </a:t>
            </a:r>
          </a:p>
          <a:p>
            <a:pPr marL="0" indent="0">
              <a:buNone/>
            </a:pPr>
            <a:r>
              <a:rPr lang="it-IT" dirty="0"/>
              <a:t>				FROM </a:t>
            </a:r>
            <a:r>
              <a:rPr lang="it-IT" dirty="0" err="1"/>
              <a:t>telcodb.service_package</a:t>
            </a:r>
            <a:r>
              <a:rPr lang="it-IT" dirty="0"/>
              <a:t> </a:t>
            </a:r>
            <a:r>
              <a:rPr lang="it-IT" dirty="0" err="1"/>
              <a:t>sp</a:t>
            </a:r>
            <a:r>
              <a:rPr lang="it-IT" dirty="0"/>
              <a:t> JOIN </a:t>
            </a:r>
            <a:r>
              <a:rPr lang="it-IT" dirty="0" err="1"/>
              <a:t>telcodb.order</a:t>
            </a:r>
            <a:r>
              <a:rPr lang="it-IT" dirty="0"/>
              <a:t> o ON </a:t>
            </a:r>
            <a:r>
              <a:rPr lang="it-IT" dirty="0" err="1"/>
              <a:t>o.id_package</a:t>
            </a:r>
            <a:r>
              <a:rPr lang="it-IT" dirty="0"/>
              <a:t> = sp.ID        </a:t>
            </a:r>
          </a:p>
          <a:p>
            <a:pPr marL="0" indent="0">
              <a:buNone/>
            </a:pPr>
            <a:r>
              <a:rPr lang="it-IT" dirty="0"/>
              <a:t>				WHERE o.ID = new.ID);	</a:t>
            </a:r>
          </a:p>
          <a:p>
            <a:pPr marL="0" indent="0">
              <a:buNone/>
            </a:pPr>
            <a:r>
              <a:rPr lang="it-IT" dirty="0"/>
              <a:t>	END IF;</a:t>
            </a:r>
          </a:p>
          <a:p>
            <a:pPr marL="0" indent="0">
              <a:buNone/>
            </a:pPr>
            <a:r>
              <a:rPr lang="it-IT" dirty="0"/>
              <a:t>END</a:t>
            </a:r>
          </a:p>
        </p:txBody>
      </p:sp>
      <p:sp>
        <p:nvSpPr>
          <p:cNvPr id="4" name="TextBox 3">
            <a:extLst>
              <a:ext uri="{FF2B5EF4-FFF2-40B4-BE49-F238E27FC236}">
                <a16:creationId xmlns:a16="http://schemas.microsoft.com/office/drawing/2014/main" id="{283D52D6-16B5-4D63-8F78-58ACBF297FA5}"/>
              </a:ext>
            </a:extLst>
          </p:cNvPr>
          <p:cNvSpPr txBox="1"/>
          <p:nvPr/>
        </p:nvSpPr>
        <p:spPr>
          <a:xfrm>
            <a:off x="628650" y="762736"/>
            <a:ext cx="8072525" cy="1200329"/>
          </a:xfrm>
          <a:prstGeom prst="rect">
            <a:avLst/>
          </a:prstGeom>
          <a:noFill/>
        </p:spPr>
        <p:txBody>
          <a:bodyPr wrap="square" rtlCol="0">
            <a:spAutoFit/>
          </a:bodyPr>
          <a:lstStyle/>
          <a:p>
            <a:r>
              <a:rPr lang="it-IT" dirty="0"/>
              <a:t>Event: AFTER UPDATE</a:t>
            </a:r>
          </a:p>
          <a:p>
            <a:r>
              <a:rPr lang="it-IT" dirty="0" err="1"/>
              <a:t>Condition</a:t>
            </a:r>
            <a:r>
              <a:rPr lang="it-IT" dirty="0"/>
              <a:t>: if the order </a:t>
            </a:r>
            <a:r>
              <a:rPr lang="it-IT" dirty="0" err="1"/>
              <a:t>is</a:t>
            </a:r>
            <a:r>
              <a:rPr lang="it-IT" dirty="0"/>
              <a:t> </a:t>
            </a:r>
            <a:r>
              <a:rPr lang="it-IT" dirty="0" err="1"/>
              <a:t>accepted</a:t>
            </a:r>
            <a:endParaRPr lang="it-IT" dirty="0"/>
          </a:p>
          <a:p>
            <a:r>
              <a:rPr lang="it-IT" dirty="0"/>
              <a:t>Action: update the </a:t>
            </a:r>
            <a:r>
              <a:rPr lang="it-IT" dirty="0" err="1"/>
              <a:t>materialized</a:t>
            </a:r>
            <a:r>
              <a:rPr lang="it-IT" dirty="0"/>
              <a:t> </a:t>
            </a:r>
            <a:r>
              <a:rPr lang="it-IT" dirty="0" err="1"/>
              <a:t>view</a:t>
            </a:r>
            <a:r>
              <a:rPr lang="it-IT" dirty="0"/>
              <a:t> </a:t>
            </a:r>
            <a:r>
              <a:rPr lang="it-IT" dirty="0" err="1"/>
              <a:t>table</a:t>
            </a:r>
            <a:r>
              <a:rPr lang="it-IT" dirty="0"/>
              <a:t> </a:t>
            </a:r>
            <a:r>
              <a:rPr lang="it-IT" dirty="0" err="1"/>
              <a:t>containing</a:t>
            </a:r>
            <a:r>
              <a:rPr lang="it-IT" dirty="0"/>
              <a:t> </a:t>
            </a:r>
            <a:r>
              <a:rPr lang="en-US" dirty="0"/>
              <a:t>the total value of sales per package with and without the optional products. </a:t>
            </a:r>
            <a:endParaRPr lang="it-IT" dirty="0"/>
          </a:p>
        </p:txBody>
      </p:sp>
    </p:spTree>
    <p:extLst>
      <p:ext uri="{BB962C8B-B14F-4D97-AF65-F5344CB8AC3E}">
        <p14:creationId xmlns:p14="http://schemas.microsoft.com/office/powerpoint/2010/main" val="25243949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C7255-DC9E-49F5-8995-F4AD7FE94BF3}"/>
              </a:ext>
            </a:extLst>
          </p:cNvPr>
          <p:cNvSpPr>
            <a:spLocks noGrp="1"/>
          </p:cNvSpPr>
          <p:nvPr>
            <p:ph type="title"/>
          </p:nvPr>
        </p:nvSpPr>
        <p:spPr>
          <a:xfrm>
            <a:off x="628650" y="84635"/>
            <a:ext cx="7886700" cy="1325563"/>
          </a:xfrm>
        </p:spPr>
        <p:txBody>
          <a:bodyPr/>
          <a:lstStyle/>
          <a:p>
            <a:r>
              <a:rPr lang="it-IT" dirty="0"/>
              <a:t>Triggers</a:t>
            </a:r>
          </a:p>
        </p:txBody>
      </p:sp>
      <p:sp>
        <p:nvSpPr>
          <p:cNvPr id="3" name="Content Placeholder 2">
            <a:extLst>
              <a:ext uri="{FF2B5EF4-FFF2-40B4-BE49-F238E27FC236}">
                <a16:creationId xmlns:a16="http://schemas.microsoft.com/office/drawing/2014/main" id="{E15AA6B2-1DAD-4927-BD4D-9E7F13F778B3}"/>
              </a:ext>
            </a:extLst>
          </p:cNvPr>
          <p:cNvSpPr>
            <a:spLocks noGrp="1"/>
          </p:cNvSpPr>
          <p:nvPr>
            <p:ph idx="1"/>
          </p:nvPr>
        </p:nvSpPr>
        <p:spPr>
          <a:xfrm>
            <a:off x="628650" y="2369778"/>
            <a:ext cx="7886700" cy="4351338"/>
          </a:xfrm>
        </p:spPr>
        <p:txBody>
          <a:bodyPr>
            <a:normAutofit fontScale="92500" lnSpcReduction="10000"/>
          </a:bodyPr>
          <a:lstStyle/>
          <a:p>
            <a:pPr marL="0" indent="0">
              <a:buNone/>
            </a:pPr>
            <a:r>
              <a:rPr lang="it-IT" sz="1600" dirty="0"/>
              <a:t>CREATE DEFINER=`root`@`</a:t>
            </a:r>
            <a:r>
              <a:rPr lang="it-IT" sz="1600" dirty="0" err="1"/>
              <a:t>localhost</a:t>
            </a:r>
            <a:r>
              <a:rPr lang="it-IT" sz="1600" dirty="0"/>
              <a:t>` TRIGGER `</a:t>
            </a:r>
            <a:r>
              <a:rPr lang="it-IT" sz="1600" dirty="0" err="1"/>
              <a:t>UpdateAverageOptProducts</a:t>
            </a:r>
            <a:r>
              <a:rPr lang="it-IT" sz="1600" dirty="0"/>
              <a:t>` </a:t>
            </a:r>
          </a:p>
          <a:p>
            <a:pPr marL="0" indent="0">
              <a:buNone/>
            </a:pPr>
            <a:r>
              <a:rPr lang="it-IT" sz="1600" dirty="0"/>
              <a:t>AFTER UPDATE ON `order` FOR EACH ROW BEGIN		</a:t>
            </a:r>
          </a:p>
          <a:p>
            <a:pPr marL="0" indent="0">
              <a:buNone/>
            </a:pPr>
            <a:r>
              <a:rPr lang="it-IT" sz="1600" dirty="0"/>
              <a:t>        IF((</a:t>
            </a:r>
            <a:r>
              <a:rPr lang="it-IT" sz="1600" dirty="0" err="1"/>
              <a:t>old.state</a:t>
            </a:r>
            <a:r>
              <a:rPr lang="it-IT" sz="1600" dirty="0"/>
              <a:t> = 'PENDING' OR </a:t>
            </a:r>
            <a:r>
              <a:rPr lang="it-IT" sz="1600" dirty="0" err="1"/>
              <a:t>old.state</a:t>
            </a:r>
            <a:r>
              <a:rPr lang="it-IT" sz="1600" dirty="0"/>
              <a:t> = 'REJECTED’) AND </a:t>
            </a:r>
            <a:r>
              <a:rPr lang="it-IT" sz="1600" dirty="0" err="1"/>
              <a:t>new.state</a:t>
            </a:r>
            <a:r>
              <a:rPr lang="it-IT" sz="1600" dirty="0"/>
              <a:t> = 'VALID') THEN      	UPDATE </a:t>
            </a:r>
            <a:r>
              <a:rPr lang="it-IT" sz="1600" dirty="0" err="1"/>
              <a:t>telcodb.average_number_of_optional_products</a:t>
            </a:r>
            <a:r>
              <a:rPr lang="it-IT" sz="1600" dirty="0"/>
              <a:t>				SET </a:t>
            </a:r>
            <a:r>
              <a:rPr lang="it-IT" sz="1600" dirty="0" err="1"/>
              <a:t>number_of_sales_package</a:t>
            </a:r>
            <a:r>
              <a:rPr lang="it-IT" sz="1600" dirty="0"/>
              <a:t> = </a:t>
            </a:r>
            <a:r>
              <a:rPr lang="it-IT" sz="1600" dirty="0" err="1"/>
              <a:t>number_of_sales_package</a:t>
            </a:r>
            <a:r>
              <a:rPr lang="it-IT" sz="1600" dirty="0"/>
              <a:t> + 1,			</a:t>
            </a:r>
            <a:r>
              <a:rPr lang="it-IT" sz="1600" dirty="0" err="1"/>
              <a:t>number_of_opt_products</a:t>
            </a:r>
            <a:r>
              <a:rPr lang="it-IT" sz="1600" dirty="0"/>
              <a:t> = </a:t>
            </a:r>
            <a:r>
              <a:rPr lang="it-IT" sz="1600" dirty="0" err="1"/>
              <a:t>number_of_opt_products</a:t>
            </a:r>
            <a:r>
              <a:rPr lang="it-IT" sz="1600" dirty="0"/>
              <a:t> + (</a:t>
            </a:r>
          </a:p>
          <a:p>
            <a:pPr marL="0" indent="0">
              <a:buNone/>
            </a:pPr>
            <a:r>
              <a:rPr lang="it-IT" sz="1600" dirty="0"/>
              <a:t>		SELECT COUNT(*) 							FROM </a:t>
            </a:r>
            <a:r>
              <a:rPr lang="it-IT" sz="1600" dirty="0" err="1"/>
              <a:t>telcodb.order_opt_product_link</a:t>
            </a:r>
            <a:r>
              <a:rPr lang="it-IT" sz="1600" dirty="0"/>
              <a:t> </a:t>
            </a:r>
            <a:r>
              <a:rPr lang="it-IT" sz="1600" dirty="0" err="1"/>
              <a:t>optl</a:t>
            </a:r>
            <a:r>
              <a:rPr lang="it-IT" sz="1600" dirty="0"/>
              <a:t>    		                                                               		WHERE </a:t>
            </a:r>
            <a:r>
              <a:rPr lang="it-IT" sz="1600" dirty="0" err="1"/>
              <a:t>optl.IDorder</a:t>
            </a:r>
            <a:r>
              <a:rPr lang="it-IT" sz="1600" dirty="0"/>
              <a:t> = new.ID),				</a:t>
            </a:r>
            <a:r>
              <a:rPr lang="it-IT" sz="1600" dirty="0" err="1"/>
              <a:t>average_of_opt_products</a:t>
            </a:r>
            <a:r>
              <a:rPr lang="it-IT" sz="1600" dirty="0"/>
              <a:t> = </a:t>
            </a:r>
            <a:r>
              <a:rPr lang="it-IT" sz="1600" dirty="0" err="1"/>
              <a:t>number_of_opt_products</a:t>
            </a:r>
            <a:r>
              <a:rPr lang="it-IT" sz="1600" dirty="0"/>
              <a:t>/</a:t>
            </a:r>
            <a:r>
              <a:rPr lang="it-IT" sz="1600" dirty="0" err="1"/>
              <a:t>number_of_sales_package</a:t>
            </a:r>
            <a:r>
              <a:rPr lang="it-IT" sz="1600" dirty="0"/>
              <a:t>	WHERE </a:t>
            </a:r>
            <a:r>
              <a:rPr lang="it-IT" sz="1600" dirty="0" err="1"/>
              <a:t>packageName</a:t>
            </a:r>
            <a:r>
              <a:rPr lang="it-IT" sz="1600" dirty="0"/>
              <a:t> = (</a:t>
            </a:r>
          </a:p>
          <a:p>
            <a:pPr marL="0" indent="0">
              <a:buNone/>
            </a:pPr>
            <a:r>
              <a:rPr lang="it-IT" sz="1600" dirty="0"/>
              <a:t>		SELECT sp.name </a:t>
            </a:r>
          </a:p>
          <a:p>
            <a:pPr marL="0" indent="0">
              <a:buNone/>
            </a:pPr>
            <a:r>
              <a:rPr lang="it-IT" sz="1600" dirty="0"/>
              <a:t>		FROM </a:t>
            </a:r>
            <a:r>
              <a:rPr lang="it-IT" sz="1600" dirty="0" err="1"/>
              <a:t>telcodb.service_package</a:t>
            </a:r>
            <a:r>
              <a:rPr lang="it-IT" sz="1600" dirty="0"/>
              <a:t> </a:t>
            </a:r>
            <a:r>
              <a:rPr lang="it-IT" sz="1600" dirty="0" err="1"/>
              <a:t>sp</a:t>
            </a:r>
            <a:r>
              <a:rPr lang="it-IT" sz="1600" dirty="0"/>
              <a:t> JOIN </a:t>
            </a:r>
            <a:r>
              <a:rPr lang="it-IT" sz="1600" dirty="0" err="1"/>
              <a:t>telcodb.order</a:t>
            </a:r>
            <a:r>
              <a:rPr lang="it-IT" sz="1600" dirty="0"/>
              <a:t> o                        		ON </a:t>
            </a:r>
            <a:r>
              <a:rPr lang="it-IT" sz="1600" dirty="0" err="1"/>
              <a:t>o.id_package</a:t>
            </a:r>
            <a:r>
              <a:rPr lang="it-IT" sz="1600" dirty="0"/>
              <a:t> = sp.ID                                </a:t>
            </a:r>
          </a:p>
          <a:p>
            <a:pPr marL="0" indent="0">
              <a:buNone/>
            </a:pPr>
            <a:r>
              <a:rPr lang="it-IT" sz="1600" dirty="0"/>
              <a:t>		WHERE o.ID = new.ID);		</a:t>
            </a:r>
          </a:p>
          <a:p>
            <a:pPr marL="0" indent="0">
              <a:buNone/>
            </a:pPr>
            <a:r>
              <a:rPr lang="it-IT" sz="1600" dirty="0"/>
              <a:t>        END IF;</a:t>
            </a:r>
          </a:p>
          <a:p>
            <a:pPr marL="0" indent="0">
              <a:buNone/>
            </a:pPr>
            <a:r>
              <a:rPr lang="it-IT" sz="1600" dirty="0"/>
              <a:t>END</a:t>
            </a:r>
          </a:p>
        </p:txBody>
      </p:sp>
      <p:sp>
        <p:nvSpPr>
          <p:cNvPr id="4" name="TextBox 3">
            <a:extLst>
              <a:ext uri="{FF2B5EF4-FFF2-40B4-BE49-F238E27FC236}">
                <a16:creationId xmlns:a16="http://schemas.microsoft.com/office/drawing/2014/main" id="{B3D55DC7-EB97-4562-8DF9-2F1EAD5A6725}"/>
              </a:ext>
            </a:extLst>
          </p:cNvPr>
          <p:cNvSpPr txBox="1"/>
          <p:nvPr/>
        </p:nvSpPr>
        <p:spPr>
          <a:xfrm>
            <a:off x="628650" y="1116354"/>
            <a:ext cx="7886700" cy="1200329"/>
          </a:xfrm>
          <a:prstGeom prst="rect">
            <a:avLst/>
          </a:prstGeom>
          <a:noFill/>
        </p:spPr>
        <p:txBody>
          <a:bodyPr wrap="square" rtlCol="0">
            <a:spAutoFit/>
          </a:bodyPr>
          <a:lstStyle/>
          <a:p>
            <a:r>
              <a:rPr lang="it-IT" dirty="0"/>
              <a:t>Event: AFTER UPDATE</a:t>
            </a:r>
          </a:p>
          <a:p>
            <a:r>
              <a:rPr lang="it-IT" dirty="0" err="1"/>
              <a:t>Condition</a:t>
            </a:r>
            <a:r>
              <a:rPr lang="it-IT" dirty="0"/>
              <a:t>: if the order </a:t>
            </a:r>
            <a:r>
              <a:rPr lang="it-IT" dirty="0" err="1"/>
              <a:t>is</a:t>
            </a:r>
            <a:r>
              <a:rPr lang="it-IT" dirty="0"/>
              <a:t> </a:t>
            </a:r>
            <a:r>
              <a:rPr lang="it-IT" dirty="0" err="1"/>
              <a:t>accepted</a:t>
            </a:r>
            <a:endParaRPr lang="it-IT" dirty="0"/>
          </a:p>
          <a:p>
            <a:r>
              <a:rPr lang="it-IT" dirty="0"/>
              <a:t>Action: update the </a:t>
            </a:r>
            <a:r>
              <a:rPr lang="it-IT" dirty="0" err="1"/>
              <a:t>materialized</a:t>
            </a:r>
            <a:r>
              <a:rPr lang="it-IT" dirty="0"/>
              <a:t> </a:t>
            </a:r>
            <a:r>
              <a:rPr lang="it-IT" dirty="0" err="1"/>
              <a:t>view</a:t>
            </a:r>
            <a:r>
              <a:rPr lang="it-IT" dirty="0"/>
              <a:t> </a:t>
            </a:r>
            <a:r>
              <a:rPr lang="it-IT" dirty="0" err="1"/>
              <a:t>table</a:t>
            </a:r>
            <a:r>
              <a:rPr lang="it-IT" dirty="0"/>
              <a:t> </a:t>
            </a:r>
            <a:r>
              <a:rPr lang="it-IT" dirty="0" err="1"/>
              <a:t>containing</a:t>
            </a:r>
            <a:r>
              <a:rPr lang="it-IT" dirty="0"/>
              <a:t> </a:t>
            </a:r>
            <a:r>
              <a:rPr lang="en-US" dirty="0"/>
              <a:t>the average number of optional products sold together with each service package.</a:t>
            </a:r>
            <a:endParaRPr lang="it-IT" dirty="0"/>
          </a:p>
        </p:txBody>
      </p:sp>
    </p:spTree>
    <p:extLst>
      <p:ext uri="{BB962C8B-B14F-4D97-AF65-F5344CB8AC3E}">
        <p14:creationId xmlns:p14="http://schemas.microsoft.com/office/powerpoint/2010/main" val="32365202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8B2B6-646C-4E68-8E66-6105EB18D735}"/>
              </a:ext>
            </a:extLst>
          </p:cNvPr>
          <p:cNvSpPr>
            <a:spLocks noGrp="1"/>
          </p:cNvSpPr>
          <p:nvPr>
            <p:ph type="title"/>
          </p:nvPr>
        </p:nvSpPr>
        <p:spPr>
          <a:xfrm>
            <a:off x="628650" y="0"/>
            <a:ext cx="7886700" cy="874643"/>
          </a:xfrm>
        </p:spPr>
        <p:txBody>
          <a:bodyPr/>
          <a:lstStyle/>
          <a:p>
            <a:r>
              <a:rPr lang="it-IT" dirty="0"/>
              <a:t>Triggers</a:t>
            </a:r>
          </a:p>
        </p:txBody>
      </p:sp>
      <p:sp>
        <p:nvSpPr>
          <p:cNvPr id="3" name="Content Placeholder 2">
            <a:extLst>
              <a:ext uri="{FF2B5EF4-FFF2-40B4-BE49-F238E27FC236}">
                <a16:creationId xmlns:a16="http://schemas.microsoft.com/office/drawing/2014/main" id="{0A5A3FE4-FD42-4022-A182-E6B5162DA071}"/>
              </a:ext>
            </a:extLst>
          </p:cNvPr>
          <p:cNvSpPr>
            <a:spLocks noGrp="1"/>
          </p:cNvSpPr>
          <p:nvPr>
            <p:ph idx="1"/>
          </p:nvPr>
        </p:nvSpPr>
        <p:spPr>
          <a:xfrm>
            <a:off x="628650" y="2064042"/>
            <a:ext cx="8139492" cy="4793958"/>
          </a:xfrm>
        </p:spPr>
        <p:txBody>
          <a:bodyPr>
            <a:normAutofit fontScale="92500" lnSpcReduction="10000"/>
          </a:bodyPr>
          <a:lstStyle/>
          <a:p>
            <a:pPr marL="0" indent="0">
              <a:buNone/>
            </a:pPr>
            <a:r>
              <a:rPr lang="it-IT" sz="1600" dirty="0"/>
              <a:t>CREATE DEFINER=`root`@`</a:t>
            </a:r>
            <a:r>
              <a:rPr lang="it-IT" sz="1600" dirty="0" err="1"/>
              <a:t>localhost</a:t>
            </a:r>
            <a:r>
              <a:rPr lang="it-IT" sz="1600" dirty="0"/>
              <a:t>` TRIGGER `</a:t>
            </a:r>
            <a:r>
              <a:rPr lang="it-IT" sz="1600" dirty="0" err="1"/>
              <a:t>UpdateBestSellerOptProduct</a:t>
            </a:r>
            <a:r>
              <a:rPr lang="it-IT" sz="1600" dirty="0"/>
              <a:t>` </a:t>
            </a:r>
          </a:p>
          <a:p>
            <a:pPr marL="0" indent="0">
              <a:buNone/>
            </a:pPr>
            <a:r>
              <a:rPr lang="it-IT" sz="1600" dirty="0"/>
              <a:t>AFTER UPDATE ON `order` FOR EACH ROW BEGIN	</a:t>
            </a:r>
          </a:p>
          <a:p>
            <a:pPr marL="0" indent="0">
              <a:buNone/>
            </a:pPr>
            <a:r>
              <a:rPr lang="it-IT" sz="1600" dirty="0"/>
              <a:t>	IF((</a:t>
            </a:r>
            <a:r>
              <a:rPr lang="it-IT" sz="1600" dirty="0" err="1"/>
              <a:t>old.state</a:t>
            </a:r>
            <a:r>
              <a:rPr lang="it-IT" sz="1600" dirty="0"/>
              <a:t> = 'PENDING' OR </a:t>
            </a:r>
            <a:r>
              <a:rPr lang="it-IT" sz="1600" dirty="0" err="1"/>
              <a:t>old.state</a:t>
            </a:r>
            <a:r>
              <a:rPr lang="it-IT" sz="1600" dirty="0"/>
              <a:t> = 'REJECTED’) AND </a:t>
            </a:r>
            <a:r>
              <a:rPr lang="it-IT" sz="1600" dirty="0" err="1"/>
              <a:t>new.state</a:t>
            </a:r>
            <a:r>
              <a:rPr lang="it-IT" sz="1600" dirty="0"/>
              <a:t> = 'VALID’) THEN</a:t>
            </a:r>
          </a:p>
          <a:p>
            <a:pPr marL="0" indent="0">
              <a:buNone/>
            </a:pPr>
            <a:r>
              <a:rPr lang="it-IT" sz="1600" dirty="0"/>
              <a:t>		UPDATE </a:t>
            </a:r>
            <a:r>
              <a:rPr lang="it-IT" sz="1600" dirty="0" err="1"/>
              <a:t>telcodb.best_seller_optional_product</a:t>
            </a:r>
            <a:r>
              <a:rPr lang="it-IT" sz="1600" dirty="0"/>
              <a:t>       				SET </a:t>
            </a:r>
            <a:r>
              <a:rPr lang="it-IT" sz="1600" dirty="0" err="1"/>
              <a:t>total_value</a:t>
            </a:r>
            <a:r>
              <a:rPr lang="it-IT" sz="1600" dirty="0"/>
              <a:t> = </a:t>
            </a:r>
            <a:r>
              <a:rPr lang="it-IT" sz="1600" dirty="0" err="1"/>
              <a:t>total_value</a:t>
            </a:r>
            <a:r>
              <a:rPr lang="it-IT" sz="1600" dirty="0"/>
              <a:t> + (</a:t>
            </a:r>
          </a:p>
          <a:p>
            <a:pPr marL="0" indent="0">
              <a:buNone/>
            </a:pPr>
            <a:r>
              <a:rPr lang="it-IT" sz="1600" dirty="0"/>
              <a:t>			SELECT </a:t>
            </a:r>
            <a:r>
              <a:rPr lang="it-IT" sz="1600" dirty="0" err="1"/>
              <a:t>optProd.monthly_fee</a:t>
            </a:r>
            <a:r>
              <a:rPr lang="it-IT" sz="1600" dirty="0"/>
              <a:t> * </a:t>
            </a:r>
            <a:r>
              <a:rPr lang="it-IT" sz="1600" dirty="0" err="1"/>
              <a:t>optProd.validity_period</a:t>
            </a:r>
            <a:r>
              <a:rPr lang="it-IT" sz="1600" dirty="0"/>
              <a:t> 				FROM </a:t>
            </a:r>
            <a:r>
              <a:rPr lang="it-IT" sz="1600" dirty="0" err="1"/>
              <a:t>telcodb.order_opt_product_link</a:t>
            </a:r>
            <a:r>
              <a:rPr lang="it-IT" sz="1600" dirty="0"/>
              <a:t> </a:t>
            </a:r>
            <a:r>
              <a:rPr lang="it-IT" sz="1600" dirty="0" err="1"/>
              <a:t>optLink</a:t>
            </a:r>
            <a:r>
              <a:rPr lang="it-IT" sz="1600" dirty="0"/>
              <a:t> 				JOIN </a:t>
            </a:r>
            <a:r>
              <a:rPr lang="it-IT" sz="1600" dirty="0" err="1"/>
              <a:t>telcodb.optional_product</a:t>
            </a:r>
            <a:r>
              <a:rPr lang="it-IT" sz="1600" dirty="0"/>
              <a:t> </a:t>
            </a:r>
            <a:r>
              <a:rPr lang="it-IT" sz="1600" dirty="0" err="1"/>
              <a:t>optProd</a:t>
            </a:r>
            <a:r>
              <a:rPr lang="it-IT" sz="1600" dirty="0"/>
              <a:t>					ON optProd.ID = </a:t>
            </a:r>
            <a:r>
              <a:rPr lang="it-IT" sz="1600" dirty="0" err="1"/>
              <a:t>optLink.ID_optional_product</a:t>
            </a:r>
            <a:r>
              <a:rPr lang="it-IT" sz="1600" dirty="0"/>
              <a:t>                                        			WHERE </a:t>
            </a:r>
            <a:r>
              <a:rPr lang="it-IT" sz="1600" dirty="0" err="1"/>
              <a:t>optLink.IDorder</a:t>
            </a:r>
            <a:r>
              <a:rPr lang="it-IT" sz="1600" dirty="0"/>
              <a:t> = new.ID AND optProd.name = 				</a:t>
            </a:r>
            <a:r>
              <a:rPr lang="it-IT" sz="1600" dirty="0" err="1"/>
              <a:t>optionalProduct</a:t>
            </a:r>
            <a:r>
              <a:rPr lang="it-IT" sz="1600" dirty="0"/>
              <a:t>)		</a:t>
            </a:r>
          </a:p>
          <a:p>
            <a:pPr marL="0" indent="0">
              <a:buNone/>
            </a:pPr>
            <a:r>
              <a:rPr lang="it-IT" sz="1600" dirty="0"/>
              <a:t>		WHERE </a:t>
            </a:r>
            <a:r>
              <a:rPr lang="it-IT" sz="1600" dirty="0" err="1"/>
              <a:t>optionalProduct</a:t>
            </a:r>
            <a:r>
              <a:rPr lang="it-IT" sz="1600" dirty="0"/>
              <a:t> IN (</a:t>
            </a:r>
          </a:p>
          <a:p>
            <a:pPr marL="0" indent="0">
              <a:buNone/>
            </a:pPr>
            <a:r>
              <a:rPr lang="it-IT" sz="1600" dirty="0"/>
              <a:t>			SELECT op.name 							FROM </a:t>
            </a:r>
            <a:r>
              <a:rPr lang="it-IT" sz="1600" dirty="0" err="1"/>
              <a:t>telcodb.optional_product</a:t>
            </a:r>
            <a:r>
              <a:rPr lang="it-IT" sz="1600" dirty="0"/>
              <a:t> op JOIN 					</a:t>
            </a:r>
            <a:r>
              <a:rPr lang="it-IT" sz="1600" dirty="0" err="1"/>
              <a:t>telcodb.order_opt_product_link</a:t>
            </a:r>
            <a:r>
              <a:rPr lang="it-IT" sz="1600" dirty="0"/>
              <a:t> o ON </a:t>
            </a:r>
            <a:r>
              <a:rPr lang="it-IT" sz="1600" dirty="0" err="1"/>
              <a:t>o.id_optional_product</a:t>
            </a:r>
            <a:r>
              <a:rPr lang="it-IT" sz="1600" dirty="0"/>
              <a:t> = 			op.ID                        							WHERE </a:t>
            </a:r>
            <a:r>
              <a:rPr lang="it-IT" sz="1600" dirty="0" err="1"/>
              <a:t>o.IDorder</a:t>
            </a:r>
            <a:r>
              <a:rPr lang="it-IT" sz="1600" dirty="0"/>
              <a:t> = new.ID);		</a:t>
            </a:r>
          </a:p>
          <a:p>
            <a:pPr marL="0" indent="0">
              <a:buNone/>
            </a:pPr>
            <a:r>
              <a:rPr lang="it-IT" sz="1600" dirty="0"/>
              <a:t>	END IF;</a:t>
            </a:r>
          </a:p>
          <a:p>
            <a:pPr marL="0" indent="0">
              <a:buNone/>
            </a:pPr>
            <a:r>
              <a:rPr lang="it-IT" sz="1600" dirty="0"/>
              <a:t>END</a:t>
            </a:r>
          </a:p>
        </p:txBody>
      </p:sp>
      <p:sp>
        <p:nvSpPr>
          <p:cNvPr id="4" name="TextBox 3">
            <a:extLst>
              <a:ext uri="{FF2B5EF4-FFF2-40B4-BE49-F238E27FC236}">
                <a16:creationId xmlns:a16="http://schemas.microsoft.com/office/drawing/2014/main" id="{2B65DFDE-6021-4D1E-B50A-CCBBE05B8876}"/>
              </a:ext>
            </a:extLst>
          </p:cNvPr>
          <p:cNvSpPr txBox="1"/>
          <p:nvPr/>
        </p:nvSpPr>
        <p:spPr>
          <a:xfrm>
            <a:off x="628650" y="810420"/>
            <a:ext cx="7741546" cy="1200329"/>
          </a:xfrm>
          <a:prstGeom prst="rect">
            <a:avLst/>
          </a:prstGeom>
          <a:noFill/>
        </p:spPr>
        <p:txBody>
          <a:bodyPr wrap="square" rtlCol="0">
            <a:spAutoFit/>
          </a:bodyPr>
          <a:lstStyle/>
          <a:p>
            <a:r>
              <a:rPr lang="it-IT" dirty="0"/>
              <a:t>Event: AFTER UPDATE</a:t>
            </a:r>
          </a:p>
          <a:p>
            <a:r>
              <a:rPr lang="it-IT" dirty="0" err="1"/>
              <a:t>Condition</a:t>
            </a:r>
            <a:r>
              <a:rPr lang="it-IT" dirty="0"/>
              <a:t>: if the order </a:t>
            </a:r>
            <a:r>
              <a:rPr lang="it-IT" dirty="0" err="1"/>
              <a:t>is</a:t>
            </a:r>
            <a:r>
              <a:rPr lang="it-IT" dirty="0"/>
              <a:t> </a:t>
            </a:r>
            <a:r>
              <a:rPr lang="it-IT" dirty="0" err="1"/>
              <a:t>accepted</a:t>
            </a:r>
            <a:endParaRPr lang="it-IT" dirty="0"/>
          </a:p>
          <a:p>
            <a:r>
              <a:rPr lang="it-IT" dirty="0"/>
              <a:t>Action: update the </a:t>
            </a:r>
            <a:r>
              <a:rPr lang="it-IT" dirty="0" err="1"/>
              <a:t>materialized</a:t>
            </a:r>
            <a:r>
              <a:rPr lang="it-IT" dirty="0"/>
              <a:t> </a:t>
            </a:r>
            <a:r>
              <a:rPr lang="it-IT" dirty="0" err="1"/>
              <a:t>view</a:t>
            </a:r>
            <a:r>
              <a:rPr lang="it-IT" dirty="0"/>
              <a:t> </a:t>
            </a:r>
            <a:r>
              <a:rPr lang="it-IT" dirty="0" err="1"/>
              <a:t>table</a:t>
            </a:r>
            <a:r>
              <a:rPr lang="it-IT" dirty="0"/>
              <a:t> </a:t>
            </a:r>
            <a:r>
              <a:rPr lang="it-IT" dirty="0" err="1"/>
              <a:t>containing</a:t>
            </a:r>
            <a:r>
              <a:rPr lang="it-IT" dirty="0"/>
              <a:t> </a:t>
            </a:r>
            <a:r>
              <a:rPr lang="en-US" dirty="0"/>
              <a:t>the total value of sales of each optional product, used to retrieve the best seller one.</a:t>
            </a:r>
            <a:endParaRPr lang="it-IT" dirty="0"/>
          </a:p>
        </p:txBody>
      </p:sp>
    </p:spTree>
    <p:extLst>
      <p:ext uri="{BB962C8B-B14F-4D97-AF65-F5344CB8AC3E}">
        <p14:creationId xmlns:p14="http://schemas.microsoft.com/office/powerpoint/2010/main" val="774219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0977"/>
            <a:ext cx="7886700" cy="1325563"/>
          </a:xfrm>
        </p:spPr>
        <p:txBody>
          <a:bodyPr/>
          <a:lstStyle/>
          <a:p>
            <a:r>
              <a:rPr lang="en-GB" dirty="0"/>
              <a:t>Specifications (Customer App.)</a:t>
            </a:r>
          </a:p>
        </p:txBody>
      </p:sp>
      <p:sp>
        <p:nvSpPr>
          <p:cNvPr id="3" name="Content Placeholder 2"/>
          <p:cNvSpPr>
            <a:spLocks noGrp="1"/>
          </p:cNvSpPr>
          <p:nvPr>
            <p:ph idx="1"/>
          </p:nvPr>
        </p:nvSpPr>
        <p:spPr>
          <a:xfrm>
            <a:off x="628650" y="810249"/>
            <a:ext cx="7886700" cy="4351338"/>
          </a:xfrm>
        </p:spPr>
        <p:txBody>
          <a:bodyPr>
            <a:noAutofit/>
          </a:bodyPr>
          <a:lstStyle/>
          <a:p>
            <a:pPr marL="0" indent="0">
              <a:buNone/>
            </a:pPr>
            <a:r>
              <a:rPr lang="en-US" sz="1200" dirty="0"/>
              <a:t>The consumer application has a public Landing page with a form for login and a form for registration. Registration requires a username (which can be assumed as the unique identification parameter), a password and an email. Login leads to the Home page of the consumer application. Registration leads back to the landing page where the user can log in. The user can log in before browsing the application or browse it without logging in. If the user has logged in, his/her username appears in the top right corner of all the application pages. The Home page of the consumer application displays the service packages offered by the telco company. A service package has an ID and a name (e.g., “Basic”, “Family”, “Business”, “All Inclusive”, </a:t>
            </a:r>
            <a:r>
              <a:rPr lang="en-US" sz="1200" dirty="0" err="1"/>
              <a:t>etc</a:t>
            </a:r>
            <a:r>
              <a:rPr lang="en-US" sz="1200" dirty="0"/>
              <a:t>). It comprises one or more services. Services are of four types: fixed phone, mobile phone, fixed internet, and mobile internet. The mobile phone service specifies the number of minutes and SMSs included in the package plus the fee for extra minutes and the fee for extra SMSs. The fixed phone service has no specific configuration parameters. The mobile and fixed internet services specify the number of Gigabytes included in the package and the fee for extra Gigabytes. A service package must be associated with one validity period. A validity period specifies the number of months (12, 24, or 36). Each validity period has a different monthly fee (e.g., 20€/month for 12 months, 18€/month for 24 months, and 15€ /month for 36 months). A package may be associated with one or more optional products (e.g., an SMS news feed, an internet TV channel, etc.). The validity period of an optional product is the same as the validity period that the user has chosen for the service package. An optional product has a name and a monthly fee independent of the validity period duration. The same optional product can be offered in different service packages. From the Home page, the user can access a Buy Service page for purchasing a service package and thus creating a service subscription. The Buy Service page contains a form for purchasing a service package. The form allows the user to select one package from the list of available ones and choose the validity period duration and the optional products to buy together with the chosen service. The form also allows the user to select the start date of his/her subscription. After choosing the service packages, the validity period and (0 or more) optional products, the user can press a CONFIRM button. The application displays a CONFIRMATION page that summarizes the details of the chosen service package, the validity period, the optional products and the total price to be pre-paid: (monthly fee of service package * number of months) + (sum of monthly fees of options * number of months). If the user has already logged in, the CONFIRMATION page displays a BUY button. If the user has not logged in, the CONFIRMATION page displays a link to the login page and a link to the REGISTRATION page. After either logging in or registering and immediately logging in, the CONFIRMATION page is redisplayed with all the confirmed details and the BUY button. When the user presses the BUY button, an order is created. The order has an ID and a date and hour of creation. It is associated with the user and with the service package, its validity period and the chosen optional products. It also contains the total value (as in the CONFIRMATION page) and the start date of the subscription. After creating the order, the application bills the customer by calling an external service. If the external service accepts the billing, the order is marked as valid and a service activation schedule is created for the user. A service activation schedule is a record of the services and optional products to activate for the user with their date of activation and date of deactivation. If the external service rejects the billing, the order is put in the rejected status and the user is flagged as insolvent. When an insolvent user logs in, the home page also contains the list of rejected orders. The user can select one of such orders, access the CONFIRMATION page, press the BUY button and attempt the payment again. When the same user causes three failed payments, an alert is created in a dedicated auditing table, with the user Id, username, email, and the amount, date and time of the last rejection.</a:t>
            </a:r>
            <a:endParaRPr lang="en-GB" sz="1200" dirty="0"/>
          </a:p>
        </p:txBody>
      </p:sp>
    </p:spTree>
    <p:extLst>
      <p:ext uri="{BB962C8B-B14F-4D97-AF65-F5344CB8AC3E}">
        <p14:creationId xmlns:p14="http://schemas.microsoft.com/office/powerpoint/2010/main" val="16501792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FB7E0-58AB-4F87-BBD4-E78A54980437}"/>
              </a:ext>
            </a:extLst>
          </p:cNvPr>
          <p:cNvSpPr>
            <a:spLocks noGrp="1"/>
          </p:cNvSpPr>
          <p:nvPr>
            <p:ph type="title"/>
          </p:nvPr>
        </p:nvSpPr>
        <p:spPr>
          <a:xfrm>
            <a:off x="628650" y="18255"/>
            <a:ext cx="7886700" cy="722241"/>
          </a:xfrm>
        </p:spPr>
        <p:txBody>
          <a:bodyPr/>
          <a:lstStyle/>
          <a:p>
            <a:r>
              <a:rPr lang="it-IT" dirty="0"/>
              <a:t>Triggers</a:t>
            </a:r>
          </a:p>
        </p:txBody>
      </p:sp>
      <p:sp>
        <p:nvSpPr>
          <p:cNvPr id="3" name="Content Placeholder 2">
            <a:extLst>
              <a:ext uri="{FF2B5EF4-FFF2-40B4-BE49-F238E27FC236}">
                <a16:creationId xmlns:a16="http://schemas.microsoft.com/office/drawing/2014/main" id="{7CC562B7-6166-4824-B3A5-AB26212EB2B6}"/>
              </a:ext>
            </a:extLst>
          </p:cNvPr>
          <p:cNvSpPr>
            <a:spLocks noGrp="1"/>
          </p:cNvSpPr>
          <p:nvPr>
            <p:ph idx="1"/>
          </p:nvPr>
        </p:nvSpPr>
        <p:spPr>
          <a:xfrm>
            <a:off x="628650" y="2488407"/>
            <a:ext cx="7954368" cy="4351338"/>
          </a:xfrm>
        </p:spPr>
        <p:txBody>
          <a:bodyPr>
            <a:normAutofit/>
          </a:bodyPr>
          <a:lstStyle/>
          <a:p>
            <a:pPr marL="0" indent="0">
              <a:buNone/>
            </a:pPr>
            <a:r>
              <a:rPr lang="it-IT" sz="2000" dirty="0"/>
              <a:t>CREATE DEFINER=`root`@`</a:t>
            </a:r>
            <a:r>
              <a:rPr lang="it-IT" sz="2000" dirty="0" err="1"/>
              <a:t>localhost</a:t>
            </a:r>
            <a:r>
              <a:rPr lang="it-IT" sz="2000" dirty="0"/>
              <a:t>` TRIGGER `</a:t>
            </a:r>
            <a:r>
              <a:rPr lang="it-IT" sz="2000" dirty="0" err="1"/>
              <a:t>CreateOptional_product_best_seller</a:t>
            </a:r>
            <a:r>
              <a:rPr lang="it-IT" sz="2000" dirty="0"/>
              <a:t>` </a:t>
            </a:r>
          </a:p>
          <a:p>
            <a:pPr marL="0" indent="0">
              <a:buNone/>
            </a:pPr>
            <a:r>
              <a:rPr lang="it-IT" sz="2000" dirty="0"/>
              <a:t>AFTER INSERT ON `</a:t>
            </a:r>
            <a:r>
              <a:rPr lang="it-IT" sz="2000" dirty="0" err="1"/>
              <a:t>optional_product</a:t>
            </a:r>
            <a:r>
              <a:rPr lang="it-IT" sz="2000" dirty="0"/>
              <a:t>` FOR EACH ROW BEGIN	</a:t>
            </a:r>
          </a:p>
          <a:p>
            <a:pPr marL="0" indent="0">
              <a:buNone/>
            </a:pPr>
            <a:r>
              <a:rPr lang="it-IT" sz="2000" dirty="0"/>
              <a:t>	IF(new.name NOT IN (</a:t>
            </a:r>
          </a:p>
          <a:p>
            <a:pPr marL="0" indent="0">
              <a:buNone/>
            </a:pPr>
            <a:r>
              <a:rPr lang="it-IT" sz="2000" dirty="0"/>
              <a:t>		SELECT </a:t>
            </a:r>
            <a:r>
              <a:rPr lang="it-IT" sz="2000" dirty="0" err="1"/>
              <a:t>bs.optionalProduct</a:t>
            </a:r>
            <a:r>
              <a:rPr lang="it-IT" sz="2000" dirty="0"/>
              <a:t> 					FROM </a:t>
            </a:r>
            <a:r>
              <a:rPr lang="it-IT" sz="2000" dirty="0" err="1"/>
              <a:t>telcodb.best_seller_optional_product</a:t>
            </a:r>
            <a:r>
              <a:rPr lang="it-IT" sz="2000" dirty="0"/>
              <a:t> </a:t>
            </a:r>
            <a:r>
              <a:rPr lang="it-IT" sz="2000" dirty="0" err="1"/>
              <a:t>bs</a:t>
            </a:r>
            <a:r>
              <a:rPr lang="it-IT" sz="2000" dirty="0"/>
              <a:t>)) THEN</a:t>
            </a:r>
          </a:p>
          <a:p>
            <a:pPr marL="0" indent="0">
              <a:buNone/>
            </a:pPr>
            <a:r>
              <a:rPr lang="it-IT" sz="2000" dirty="0"/>
              <a:t>		INSERT INTO </a:t>
            </a:r>
            <a:r>
              <a:rPr lang="it-IT" sz="2000" dirty="0" err="1"/>
              <a:t>telcodb.best_seller_optional_product</a:t>
            </a:r>
            <a:r>
              <a:rPr lang="it-IT" sz="2000" dirty="0"/>
              <a:t> 			VALUES(new.name,0);    </a:t>
            </a:r>
          </a:p>
          <a:p>
            <a:pPr marL="0" indent="0">
              <a:buNone/>
            </a:pPr>
            <a:r>
              <a:rPr lang="it-IT" sz="2000" dirty="0"/>
              <a:t>	END IF;</a:t>
            </a:r>
          </a:p>
          <a:p>
            <a:pPr marL="0" indent="0">
              <a:buNone/>
            </a:pPr>
            <a:r>
              <a:rPr lang="it-IT" sz="2000" dirty="0"/>
              <a:t>END</a:t>
            </a:r>
          </a:p>
        </p:txBody>
      </p:sp>
      <p:sp>
        <p:nvSpPr>
          <p:cNvPr id="4" name="TextBox 3">
            <a:extLst>
              <a:ext uri="{FF2B5EF4-FFF2-40B4-BE49-F238E27FC236}">
                <a16:creationId xmlns:a16="http://schemas.microsoft.com/office/drawing/2014/main" id="{6F0486C0-41B0-4DB9-A79D-9B5EE3481EFF}"/>
              </a:ext>
            </a:extLst>
          </p:cNvPr>
          <p:cNvSpPr txBox="1"/>
          <p:nvPr/>
        </p:nvSpPr>
        <p:spPr>
          <a:xfrm>
            <a:off x="779764" y="740496"/>
            <a:ext cx="7298371" cy="1200329"/>
          </a:xfrm>
          <a:prstGeom prst="rect">
            <a:avLst/>
          </a:prstGeom>
          <a:noFill/>
        </p:spPr>
        <p:txBody>
          <a:bodyPr wrap="square" rtlCol="0">
            <a:spAutoFit/>
          </a:bodyPr>
          <a:lstStyle/>
          <a:p>
            <a:r>
              <a:rPr lang="it-IT" dirty="0"/>
              <a:t>Event: AFTER INSERT</a:t>
            </a:r>
          </a:p>
          <a:p>
            <a:r>
              <a:rPr lang="it-IT" dirty="0" err="1"/>
              <a:t>Condition</a:t>
            </a:r>
            <a:r>
              <a:rPr lang="it-IT" dirty="0"/>
              <a:t>: if the </a:t>
            </a:r>
            <a:r>
              <a:rPr lang="it-IT" dirty="0" err="1"/>
              <a:t>created</a:t>
            </a:r>
            <a:r>
              <a:rPr lang="it-IT" dirty="0"/>
              <a:t> optional product </a:t>
            </a:r>
            <a:r>
              <a:rPr lang="it-IT" dirty="0" err="1"/>
              <a:t>isn’t</a:t>
            </a:r>
            <a:r>
              <a:rPr lang="it-IT" dirty="0"/>
              <a:t> in the </a:t>
            </a:r>
            <a:r>
              <a:rPr lang="it-IT" dirty="0" err="1"/>
              <a:t>materialized</a:t>
            </a:r>
            <a:r>
              <a:rPr lang="it-IT" dirty="0"/>
              <a:t> </a:t>
            </a:r>
            <a:r>
              <a:rPr lang="it-IT" dirty="0" err="1"/>
              <a:t>view</a:t>
            </a:r>
            <a:r>
              <a:rPr lang="it-IT" dirty="0"/>
              <a:t> </a:t>
            </a:r>
            <a:r>
              <a:rPr lang="it-IT" dirty="0" err="1"/>
              <a:t>table</a:t>
            </a:r>
            <a:r>
              <a:rPr lang="it-IT" dirty="0"/>
              <a:t> </a:t>
            </a:r>
            <a:r>
              <a:rPr lang="it-IT" dirty="0" err="1"/>
              <a:t>containing</a:t>
            </a:r>
            <a:r>
              <a:rPr lang="it-IT" dirty="0"/>
              <a:t> </a:t>
            </a:r>
            <a:r>
              <a:rPr lang="en-US" dirty="0"/>
              <a:t>the total value of sales of each optional product</a:t>
            </a:r>
          </a:p>
          <a:p>
            <a:r>
              <a:rPr lang="en-US" dirty="0"/>
              <a:t>Action: create a row in that table and initialize the total value of sales to 0.</a:t>
            </a:r>
            <a:endParaRPr lang="it-IT" dirty="0"/>
          </a:p>
        </p:txBody>
      </p:sp>
    </p:spTree>
    <p:extLst>
      <p:ext uri="{BB962C8B-B14F-4D97-AF65-F5344CB8AC3E}">
        <p14:creationId xmlns:p14="http://schemas.microsoft.com/office/powerpoint/2010/main" val="32975504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BD599-899E-4738-8E9F-CB87A13338E3}"/>
              </a:ext>
            </a:extLst>
          </p:cNvPr>
          <p:cNvSpPr>
            <a:spLocks noGrp="1"/>
          </p:cNvSpPr>
          <p:nvPr>
            <p:ph type="title"/>
          </p:nvPr>
        </p:nvSpPr>
        <p:spPr>
          <a:xfrm>
            <a:off x="628650" y="0"/>
            <a:ext cx="7886700" cy="650251"/>
          </a:xfrm>
        </p:spPr>
        <p:txBody>
          <a:bodyPr>
            <a:normAutofit fontScale="90000"/>
          </a:bodyPr>
          <a:lstStyle/>
          <a:p>
            <a:r>
              <a:rPr lang="it-IT" dirty="0"/>
              <a:t>Triggers</a:t>
            </a:r>
          </a:p>
        </p:txBody>
      </p:sp>
      <p:sp>
        <p:nvSpPr>
          <p:cNvPr id="3" name="Content Placeholder 2">
            <a:extLst>
              <a:ext uri="{FF2B5EF4-FFF2-40B4-BE49-F238E27FC236}">
                <a16:creationId xmlns:a16="http://schemas.microsoft.com/office/drawing/2014/main" id="{BBB607FD-326F-4D55-AC68-4AEC944F7957}"/>
              </a:ext>
            </a:extLst>
          </p:cNvPr>
          <p:cNvSpPr>
            <a:spLocks noGrp="1"/>
          </p:cNvSpPr>
          <p:nvPr>
            <p:ph idx="1"/>
          </p:nvPr>
        </p:nvSpPr>
        <p:spPr>
          <a:xfrm>
            <a:off x="628650" y="1528303"/>
            <a:ext cx="8442422" cy="4973473"/>
          </a:xfrm>
        </p:spPr>
        <p:txBody>
          <a:bodyPr>
            <a:noAutofit/>
          </a:bodyPr>
          <a:lstStyle/>
          <a:p>
            <a:pPr marL="0" indent="0">
              <a:buNone/>
            </a:pPr>
            <a:r>
              <a:rPr lang="it-IT" sz="800" dirty="0"/>
              <a:t>CREATE DEFINER=`root`@`</a:t>
            </a:r>
            <a:r>
              <a:rPr lang="it-IT" sz="800" dirty="0" err="1"/>
              <a:t>localhost</a:t>
            </a:r>
            <a:r>
              <a:rPr lang="it-IT" sz="800" dirty="0"/>
              <a:t>` TRIGGER `</a:t>
            </a:r>
            <a:r>
              <a:rPr lang="it-IT" sz="800" dirty="0" err="1"/>
              <a:t>CreateService_package</a:t>
            </a:r>
            <a:r>
              <a:rPr lang="it-IT" sz="800" dirty="0"/>
              <a:t>` </a:t>
            </a:r>
          </a:p>
          <a:p>
            <a:pPr marL="0" indent="0">
              <a:buNone/>
            </a:pPr>
            <a:r>
              <a:rPr lang="it-IT" sz="800" dirty="0"/>
              <a:t>AFTER INSERT ON `</a:t>
            </a:r>
            <a:r>
              <a:rPr lang="it-IT" sz="800" dirty="0" err="1"/>
              <a:t>service_package</a:t>
            </a:r>
            <a:r>
              <a:rPr lang="it-IT" sz="800" dirty="0"/>
              <a:t>` FOR EACH ROW BEGIN	</a:t>
            </a:r>
          </a:p>
          <a:p>
            <a:pPr marL="0" indent="0">
              <a:buNone/>
            </a:pPr>
            <a:r>
              <a:rPr lang="it-IT" sz="800" dirty="0"/>
              <a:t>	IF(new.name NOT IN (</a:t>
            </a:r>
          </a:p>
          <a:p>
            <a:pPr marL="0" indent="0">
              <a:buNone/>
            </a:pPr>
            <a:r>
              <a:rPr lang="it-IT" sz="800" dirty="0"/>
              <a:t>		SELECT </a:t>
            </a:r>
            <a:r>
              <a:rPr lang="it-IT" sz="800" dirty="0" err="1"/>
              <a:t>tp.packageName</a:t>
            </a:r>
            <a:r>
              <a:rPr lang="it-IT" sz="800" dirty="0"/>
              <a:t> 								FROM </a:t>
            </a:r>
            <a:r>
              <a:rPr lang="it-IT" sz="800" dirty="0" err="1"/>
              <a:t>telcodb.total_purchases_per_package</a:t>
            </a:r>
            <a:r>
              <a:rPr lang="it-IT" sz="800" dirty="0"/>
              <a:t> </a:t>
            </a:r>
            <a:r>
              <a:rPr lang="it-IT" sz="800" dirty="0" err="1"/>
              <a:t>tp</a:t>
            </a:r>
            <a:r>
              <a:rPr lang="it-IT" sz="800" dirty="0"/>
              <a:t>)) THEN</a:t>
            </a:r>
          </a:p>
          <a:p>
            <a:pPr marL="0" indent="0">
              <a:buNone/>
            </a:pPr>
            <a:r>
              <a:rPr lang="it-IT" sz="800" dirty="0"/>
              <a:t>		INSERT INTO </a:t>
            </a:r>
            <a:r>
              <a:rPr lang="it-IT" sz="800" dirty="0" err="1"/>
              <a:t>telcodb.total_purchases_per_package</a:t>
            </a:r>
            <a:r>
              <a:rPr lang="it-IT" sz="800" dirty="0"/>
              <a:t> 							VALUES(new.name,0);    </a:t>
            </a:r>
          </a:p>
          <a:p>
            <a:pPr marL="0" indent="0">
              <a:buNone/>
            </a:pPr>
            <a:r>
              <a:rPr lang="it-IT" sz="800" dirty="0"/>
              <a:t>	END IF;    </a:t>
            </a:r>
          </a:p>
          <a:p>
            <a:pPr marL="0" indent="0">
              <a:buNone/>
            </a:pPr>
            <a:r>
              <a:rPr lang="it-IT" sz="800" dirty="0"/>
              <a:t>	IF(new.name NOT IN (</a:t>
            </a:r>
          </a:p>
          <a:p>
            <a:pPr marL="0" indent="0">
              <a:buNone/>
            </a:pPr>
            <a:r>
              <a:rPr lang="it-IT" sz="800" dirty="0"/>
              <a:t>		SELECT </a:t>
            </a:r>
            <a:r>
              <a:rPr lang="it-IT" sz="800" dirty="0" err="1"/>
              <a:t>tvp.packageName</a:t>
            </a:r>
            <a:r>
              <a:rPr lang="it-IT" sz="800" dirty="0"/>
              <a:t> 								FROM </a:t>
            </a:r>
            <a:r>
              <a:rPr lang="it-IT" sz="800" dirty="0" err="1"/>
              <a:t>telcodb.total_value_of_sales</a:t>
            </a:r>
            <a:r>
              <a:rPr lang="it-IT" sz="800" dirty="0"/>
              <a:t> </a:t>
            </a:r>
            <a:r>
              <a:rPr lang="it-IT" sz="800" dirty="0" err="1"/>
              <a:t>tvp</a:t>
            </a:r>
            <a:r>
              <a:rPr lang="it-IT" sz="800" dirty="0"/>
              <a:t>)) THEN		</a:t>
            </a:r>
          </a:p>
          <a:p>
            <a:pPr marL="0" indent="0">
              <a:buNone/>
            </a:pPr>
            <a:r>
              <a:rPr lang="it-IT" sz="800" dirty="0"/>
              <a:t>		INSERT INTO </a:t>
            </a:r>
            <a:r>
              <a:rPr lang="it-IT" sz="800" dirty="0" err="1"/>
              <a:t>telcodb.total_value_of_sales</a:t>
            </a:r>
            <a:r>
              <a:rPr lang="it-IT" sz="800" dirty="0"/>
              <a:t> 								VALUES(new.name,0,0);    </a:t>
            </a:r>
          </a:p>
          <a:p>
            <a:pPr marL="0" indent="0">
              <a:buNone/>
            </a:pPr>
            <a:r>
              <a:rPr lang="it-IT" sz="800" dirty="0"/>
              <a:t>	END IF;    </a:t>
            </a:r>
          </a:p>
          <a:p>
            <a:pPr marL="0" indent="0">
              <a:buNone/>
            </a:pPr>
            <a:r>
              <a:rPr lang="it-IT" sz="800" dirty="0"/>
              <a:t>	IF((</a:t>
            </a:r>
            <a:r>
              <a:rPr lang="it-IT" sz="800" dirty="0" err="1"/>
              <a:t>new.name,new.validity_period</a:t>
            </a:r>
            <a:r>
              <a:rPr lang="it-IT" sz="800" dirty="0"/>
              <a:t>) NOT IN (</a:t>
            </a:r>
          </a:p>
          <a:p>
            <a:pPr marL="0" indent="0">
              <a:buNone/>
            </a:pPr>
            <a:r>
              <a:rPr lang="it-IT" sz="800" dirty="0"/>
              <a:t>		SELECT </a:t>
            </a:r>
            <a:r>
              <a:rPr lang="it-IT" sz="800" dirty="0" err="1"/>
              <a:t>tp.packageName,tp.validity_period</a:t>
            </a:r>
            <a:r>
              <a:rPr lang="it-IT" sz="800" dirty="0"/>
              <a:t> 								FROM </a:t>
            </a:r>
            <a:r>
              <a:rPr lang="it-IT" sz="800" dirty="0" err="1"/>
              <a:t>telcodb.total_purchases_validity_period_per_package</a:t>
            </a:r>
            <a:r>
              <a:rPr lang="it-IT" sz="800" dirty="0"/>
              <a:t> </a:t>
            </a:r>
            <a:r>
              <a:rPr lang="it-IT" sz="800" dirty="0" err="1"/>
              <a:t>tp</a:t>
            </a:r>
            <a:r>
              <a:rPr lang="it-IT" sz="800" dirty="0"/>
              <a:t>))THEN</a:t>
            </a:r>
          </a:p>
          <a:p>
            <a:pPr marL="0" indent="0">
              <a:buNone/>
            </a:pPr>
            <a:r>
              <a:rPr lang="it-IT" sz="800" dirty="0"/>
              <a:t>		INSERT INTO </a:t>
            </a:r>
            <a:r>
              <a:rPr lang="it-IT" sz="800" dirty="0" err="1"/>
              <a:t>telcodb.total_purchases_validity_period_per_package</a:t>
            </a:r>
            <a:r>
              <a:rPr lang="it-IT" sz="800" dirty="0"/>
              <a:t>						VALUES(new.name,new.validity_period,0);	</a:t>
            </a:r>
          </a:p>
          <a:p>
            <a:pPr marL="0" indent="0">
              <a:buNone/>
            </a:pPr>
            <a:r>
              <a:rPr lang="it-IT" sz="800" dirty="0"/>
              <a:t>	END IF;	    </a:t>
            </a:r>
          </a:p>
          <a:p>
            <a:pPr marL="0" indent="0">
              <a:buNone/>
            </a:pPr>
            <a:r>
              <a:rPr lang="it-IT" sz="800" dirty="0"/>
              <a:t>	IF(new.name NOT IN (</a:t>
            </a:r>
          </a:p>
          <a:p>
            <a:pPr marL="0" indent="0">
              <a:buNone/>
            </a:pPr>
            <a:r>
              <a:rPr lang="it-IT" sz="800" dirty="0"/>
              <a:t>		SELECT </a:t>
            </a:r>
            <a:r>
              <a:rPr lang="it-IT" sz="800" dirty="0" err="1"/>
              <a:t>tp.packageName</a:t>
            </a:r>
            <a:r>
              <a:rPr lang="it-IT" sz="800" dirty="0"/>
              <a:t> 								FROM </a:t>
            </a:r>
            <a:r>
              <a:rPr lang="it-IT" sz="800" dirty="0" err="1"/>
              <a:t>telcodb.average_number_of_optional_products</a:t>
            </a:r>
            <a:r>
              <a:rPr lang="it-IT" sz="800" dirty="0"/>
              <a:t> </a:t>
            </a:r>
            <a:r>
              <a:rPr lang="it-IT" sz="800" dirty="0" err="1"/>
              <a:t>tp</a:t>
            </a:r>
            <a:r>
              <a:rPr lang="it-IT" sz="800" dirty="0"/>
              <a:t>))THEN		</a:t>
            </a:r>
          </a:p>
          <a:p>
            <a:pPr marL="0" indent="0">
              <a:buNone/>
            </a:pPr>
            <a:r>
              <a:rPr lang="it-IT" sz="800" dirty="0"/>
              <a:t>		INSERT INTO </a:t>
            </a:r>
            <a:r>
              <a:rPr lang="it-IT" sz="800" dirty="0" err="1"/>
              <a:t>telcodb.average_number_of_optional_products</a:t>
            </a:r>
            <a:r>
              <a:rPr lang="it-IT" sz="800" dirty="0"/>
              <a:t>							VALUES(new.name,0,0,0);	</a:t>
            </a:r>
          </a:p>
          <a:p>
            <a:pPr marL="0" indent="0">
              <a:buNone/>
            </a:pPr>
            <a:r>
              <a:rPr lang="it-IT" sz="800" dirty="0"/>
              <a:t>	END IF;</a:t>
            </a:r>
          </a:p>
          <a:p>
            <a:pPr marL="0" indent="0">
              <a:buNone/>
            </a:pPr>
            <a:r>
              <a:rPr lang="it-IT" sz="800" dirty="0"/>
              <a:t>END</a:t>
            </a:r>
          </a:p>
        </p:txBody>
      </p:sp>
      <p:sp>
        <p:nvSpPr>
          <p:cNvPr id="4" name="TextBox 3">
            <a:extLst>
              <a:ext uri="{FF2B5EF4-FFF2-40B4-BE49-F238E27FC236}">
                <a16:creationId xmlns:a16="http://schemas.microsoft.com/office/drawing/2014/main" id="{D263D8CF-5F97-476B-A8BC-819A528983A2}"/>
              </a:ext>
            </a:extLst>
          </p:cNvPr>
          <p:cNvSpPr txBox="1"/>
          <p:nvPr/>
        </p:nvSpPr>
        <p:spPr>
          <a:xfrm>
            <a:off x="628650" y="650251"/>
            <a:ext cx="7886699" cy="830997"/>
          </a:xfrm>
          <a:prstGeom prst="rect">
            <a:avLst/>
          </a:prstGeom>
          <a:noFill/>
        </p:spPr>
        <p:txBody>
          <a:bodyPr wrap="square" rtlCol="0">
            <a:spAutoFit/>
          </a:bodyPr>
          <a:lstStyle/>
          <a:p>
            <a:r>
              <a:rPr lang="it-IT" sz="1600" dirty="0"/>
              <a:t>Event: AFTER INSERT</a:t>
            </a:r>
          </a:p>
          <a:p>
            <a:r>
              <a:rPr lang="it-IT" sz="1600" dirty="0" err="1"/>
              <a:t>Condition</a:t>
            </a:r>
            <a:r>
              <a:rPr lang="it-IT" sz="1600" dirty="0"/>
              <a:t>: if the service package </a:t>
            </a:r>
            <a:r>
              <a:rPr lang="it-IT" sz="1600" dirty="0" err="1"/>
              <a:t>isn’t</a:t>
            </a:r>
            <a:r>
              <a:rPr lang="it-IT" sz="1600" dirty="0"/>
              <a:t> in one of the </a:t>
            </a:r>
            <a:r>
              <a:rPr lang="it-IT" sz="1600" dirty="0" err="1"/>
              <a:t>related</a:t>
            </a:r>
            <a:r>
              <a:rPr lang="it-IT" sz="1600" dirty="0"/>
              <a:t> </a:t>
            </a:r>
            <a:r>
              <a:rPr lang="it-IT" sz="1600" dirty="0" err="1"/>
              <a:t>materialized</a:t>
            </a:r>
            <a:r>
              <a:rPr lang="it-IT" sz="1600" dirty="0"/>
              <a:t> </a:t>
            </a:r>
            <a:r>
              <a:rPr lang="it-IT" sz="1600" dirty="0" err="1"/>
              <a:t>view</a:t>
            </a:r>
            <a:r>
              <a:rPr lang="it-IT" sz="1600" dirty="0"/>
              <a:t> </a:t>
            </a:r>
            <a:r>
              <a:rPr lang="it-IT" sz="1600" dirty="0" err="1"/>
              <a:t>tables</a:t>
            </a:r>
            <a:r>
              <a:rPr lang="it-IT" sz="1600" dirty="0"/>
              <a:t> </a:t>
            </a:r>
            <a:r>
              <a:rPr lang="it-IT" sz="1600" dirty="0" err="1"/>
              <a:t>yet</a:t>
            </a:r>
            <a:endParaRPr lang="it-IT" sz="1600" dirty="0"/>
          </a:p>
          <a:p>
            <a:r>
              <a:rPr lang="it-IT" sz="1600" dirty="0"/>
              <a:t>Action: </a:t>
            </a:r>
            <a:r>
              <a:rPr lang="it-IT" sz="1600" dirty="0" err="1"/>
              <a:t>insert</a:t>
            </a:r>
            <a:r>
              <a:rPr lang="it-IT" sz="1600" dirty="0"/>
              <a:t> it in the </a:t>
            </a:r>
            <a:r>
              <a:rPr lang="it-IT" sz="1600" dirty="0" err="1"/>
              <a:t>correspondent</a:t>
            </a:r>
            <a:r>
              <a:rPr lang="it-IT" sz="1600" dirty="0"/>
              <a:t> </a:t>
            </a:r>
            <a:r>
              <a:rPr lang="it-IT" sz="1600" dirty="0" err="1"/>
              <a:t>table</a:t>
            </a:r>
            <a:r>
              <a:rPr lang="it-IT" sz="1600" dirty="0"/>
              <a:t> and </a:t>
            </a:r>
            <a:r>
              <a:rPr lang="it-IT" sz="1600" dirty="0" err="1"/>
              <a:t>initialize</a:t>
            </a:r>
            <a:r>
              <a:rPr lang="it-IT" sz="1600" dirty="0"/>
              <a:t> </a:t>
            </a:r>
            <a:r>
              <a:rPr lang="it-IT" sz="1600" dirty="0" err="1"/>
              <a:t>values</a:t>
            </a:r>
            <a:endParaRPr lang="it-IT" sz="1600" dirty="0"/>
          </a:p>
        </p:txBody>
      </p:sp>
    </p:spTree>
    <p:extLst>
      <p:ext uri="{BB962C8B-B14F-4D97-AF65-F5344CB8AC3E}">
        <p14:creationId xmlns:p14="http://schemas.microsoft.com/office/powerpoint/2010/main" val="5187916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4E314-D4B0-4F14-BC03-EDE6C644D388}"/>
              </a:ext>
            </a:extLst>
          </p:cNvPr>
          <p:cNvSpPr>
            <a:spLocks noGrp="1"/>
          </p:cNvSpPr>
          <p:nvPr>
            <p:ph type="title"/>
          </p:nvPr>
        </p:nvSpPr>
        <p:spPr>
          <a:xfrm>
            <a:off x="628650" y="365127"/>
            <a:ext cx="7886700" cy="734398"/>
          </a:xfrm>
        </p:spPr>
        <p:txBody>
          <a:bodyPr/>
          <a:lstStyle/>
          <a:p>
            <a:r>
              <a:rPr lang="it-IT" dirty="0"/>
              <a:t>Triggers</a:t>
            </a:r>
          </a:p>
        </p:txBody>
      </p:sp>
      <p:sp>
        <p:nvSpPr>
          <p:cNvPr id="3" name="Content Placeholder 2">
            <a:extLst>
              <a:ext uri="{FF2B5EF4-FFF2-40B4-BE49-F238E27FC236}">
                <a16:creationId xmlns:a16="http://schemas.microsoft.com/office/drawing/2014/main" id="{A5E3DBC6-918A-41CE-AD0C-D6F1F15077B4}"/>
              </a:ext>
            </a:extLst>
          </p:cNvPr>
          <p:cNvSpPr>
            <a:spLocks noGrp="1"/>
          </p:cNvSpPr>
          <p:nvPr>
            <p:ph idx="1"/>
          </p:nvPr>
        </p:nvSpPr>
        <p:spPr>
          <a:xfrm>
            <a:off x="628650" y="2506662"/>
            <a:ext cx="7886700" cy="4351338"/>
          </a:xfrm>
        </p:spPr>
        <p:txBody>
          <a:bodyPr>
            <a:normAutofit fontScale="92500" lnSpcReduction="20000"/>
          </a:bodyPr>
          <a:lstStyle/>
          <a:p>
            <a:pPr marL="0" indent="0">
              <a:buNone/>
            </a:pPr>
            <a:r>
              <a:rPr lang="it-IT" sz="2000" dirty="0"/>
              <a:t>CREATE DEFINER=`root`@`</a:t>
            </a:r>
            <a:r>
              <a:rPr lang="it-IT" sz="2000" dirty="0" err="1"/>
              <a:t>localhost</a:t>
            </a:r>
            <a:r>
              <a:rPr lang="it-IT" sz="2000" dirty="0"/>
              <a:t>` TRIGGER `</a:t>
            </a:r>
            <a:r>
              <a:rPr lang="it-IT" sz="2000" dirty="0" err="1"/>
              <a:t>CreateAlert</a:t>
            </a:r>
            <a:r>
              <a:rPr lang="it-IT" sz="2000" dirty="0"/>
              <a:t>` 	</a:t>
            </a:r>
          </a:p>
          <a:p>
            <a:pPr marL="0" indent="0">
              <a:buNone/>
            </a:pPr>
            <a:r>
              <a:rPr lang="it-IT" sz="2000" dirty="0"/>
              <a:t>AFTER UPDATE ON `customer` FOR EACH ROW BEGIN	</a:t>
            </a:r>
          </a:p>
          <a:p>
            <a:pPr marL="0" indent="0">
              <a:buNone/>
            </a:pPr>
            <a:r>
              <a:rPr lang="it-IT" sz="2000" dirty="0"/>
              <a:t>	IF(</a:t>
            </a:r>
            <a:r>
              <a:rPr lang="it-IT" sz="2000" dirty="0" err="1"/>
              <a:t>old.insolvent</a:t>
            </a:r>
            <a:r>
              <a:rPr lang="it-IT" sz="2000" dirty="0"/>
              <a:t> = 2 AND </a:t>
            </a:r>
            <a:r>
              <a:rPr lang="it-IT" sz="2000" dirty="0" err="1"/>
              <a:t>new.insolvent</a:t>
            </a:r>
            <a:r>
              <a:rPr lang="it-IT" sz="2000" dirty="0"/>
              <a:t> = 3) THEN</a:t>
            </a:r>
          </a:p>
          <a:p>
            <a:pPr marL="0" indent="0">
              <a:buNone/>
            </a:pPr>
            <a:r>
              <a:rPr lang="it-IT" sz="2000" dirty="0"/>
              <a:t>	INSERT INTO </a:t>
            </a:r>
            <a:r>
              <a:rPr lang="it-IT" sz="2000" dirty="0" err="1"/>
              <a:t>telcodb.alert</a:t>
            </a:r>
            <a:r>
              <a:rPr lang="it-IT" sz="2000" dirty="0"/>
              <a:t>        		VALUES(</a:t>
            </a:r>
            <a:r>
              <a:rPr lang="it-IT" sz="2000" dirty="0" err="1"/>
              <a:t>null,old.username,NOW</a:t>
            </a:r>
            <a:r>
              <a:rPr lang="it-IT" sz="2000" dirty="0"/>
              <a:t>(),(</a:t>
            </a:r>
          </a:p>
          <a:p>
            <a:pPr marL="0" indent="0">
              <a:buNone/>
            </a:pPr>
            <a:r>
              <a:rPr lang="it-IT" sz="2000" dirty="0"/>
              <a:t>		SELECT </a:t>
            </a:r>
            <a:r>
              <a:rPr lang="it-IT" sz="2000" dirty="0" err="1"/>
              <a:t>o.total_value</a:t>
            </a:r>
            <a:r>
              <a:rPr lang="it-IT" sz="2000" dirty="0"/>
              <a:t> 						FROM </a:t>
            </a:r>
            <a:r>
              <a:rPr lang="it-IT" sz="2000" dirty="0" err="1"/>
              <a:t>telcodb.order</a:t>
            </a:r>
            <a:r>
              <a:rPr lang="it-IT" sz="2000" dirty="0"/>
              <a:t> o        						WHERE </a:t>
            </a:r>
            <a:r>
              <a:rPr lang="it-IT" sz="2000" dirty="0" err="1"/>
              <a:t>old.username</a:t>
            </a:r>
            <a:r>
              <a:rPr lang="it-IT" sz="2000" dirty="0"/>
              <a:t> = </a:t>
            </a:r>
            <a:r>
              <a:rPr lang="it-IT" sz="2000" dirty="0" err="1"/>
              <a:t>o.user_orderer</a:t>
            </a:r>
            <a:r>
              <a:rPr lang="it-IT" sz="2000" dirty="0"/>
              <a:t> AND        			</a:t>
            </a:r>
            <a:r>
              <a:rPr lang="it-IT" sz="2000" dirty="0" err="1"/>
              <a:t>O.date_hour</a:t>
            </a:r>
            <a:r>
              <a:rPr lang="it-IT" sz="2000" dirty="0"/>
              <a:t> = (</a:t>
            </a:r>
          </a:p>
          <a:p>
            <a:pPr marL="0" indent="0">
              <a:buNone/>
            </a:pPr>
            <a:r>
              <a:rPr lang="it-IT" sz="2000" dirty="0"/>
              <a:t>			SELECT MAX(o1.date_hour) 					FROM </a:t>
            </a:r>
            <a:r>
              <a:rPr lang="it-IT" sz="2000" dirty="0" err="1"/>
              <a:t>telcodb.order</a:t>
            </a:r>
            <a:r>
              <a:rPr lang="it-IT" sz="2000" dirty="0"/>
              <a:t> o1						WHERE o1.user_orderer = </a:t>
            </a:r>
            <a:r>
              <a:rPr lang="it-IT" sz="2000" dirty="0" err="1"/>
              <a:t>old.username</a:t>
            </a:r>
            <a:r>
              <a:rPr lang="it-IT" sz="2000" dirty="0"/>
              <a:t> AND 			o1.state = 'REJECTED’)					), </a:t>
            </a:r>
            <a:r>
              <a:rPr lang="it-IT" sz="2000" dirty="0" err="1"/>
              <a:t>old.mail</a:t>
            </a:r>
            <a:r>
              <a:rPr lang="it-IT" sz="2000" dirty="0"/>
              <a:t>);</a:t>
            </a:r>
          </a:p>
          <a:p>
            <a:pPr marL="0" indent="0">
              <a:buNone/>
            </a:pPr>
            <a:r>
              <a:rPr lang="it-IT" sz="2000" dirty="0"/>
              <a:t>	END IF;</a:t>
            </a:r>
          </a:p>
          <a:p>
            <a:pPr marL="0" indent="0">
              <a:buNone/>
            </a:pPr>
            <a:r>
              <a:rPr lang="it-IT" sz="2000" dirty="0"/>
              <a:t>END</a:t>
            </a:r>
          </a:p>
        </p:txBody>
      </p:sp>
      <p:sp>
        <p:nvSpPr>
          <p:cNvPr id="4" name="TextBox 3">
            <a:extLst>
              <a:ext uri="{FF2B5EF4-FFF2-40B4-BE49-F238E27FC236}">
                <a16:creationId xmlns:a16="http://schemas.microsoft.com/office/drawing/2014/main" id="{290A8891-9042-428F-914B-CAAFBD12D76A}"/>
              </a:ext>
            </a:extLst>
          </p:cNvPr>
          <p:cNvSpPr txBox="1"/>
          <p:nvPr/>
        </p:nvSpPr>
        <p:spPr>
          <a:xfrm>
            <a:off x="628650" y="1341428"/>
            <a:ext cx="7825343" cy="923330"/>
          </a:xfrm>
          <a:prstGeom prst="rect">
            <a:avLst/>
          </a:prstGeom>
          <a:noFill/>
        </p:spPr>
        <p:txBody>
          <a:bodyPr wrap="square" rtlCol="0">
            <a:spAutoFit/>
          </a:bodyPr>
          <a:lstStyle/>
          <a:p>
            <a:r>
              <a:rPr lang="it-IT" dirty="0"/>
              <a:t>Event: AFTER UPDATE</a:t>
            </a:r>
          </a:p>
          <a:p>
            <a:r>
              <a:rPr lang="it-IT" dirty="0" err="1"/>
              <a:t>Condition</a:t>
            </a:r>
            <a:r>
              <a:rPr lang="it-IT" dirty="0"/>
              <a:t>: if the customer </a:t>
            </a:r>
            <a:r>
              <a:rPr lang="it-IT" dirty="0" err="1"/>
              <a:t>reached</a:t>
            </a:r>
            <a:r>
              <a:rPr lang="it-IT" dirty="0"/>
              <a:t> the </a:t>
            </a:r>
            <a:r>
              <a:rPr lang="it-IT" dirty="0" err="1"/>
              <a:t>third</a:t>
            </a:r>
            <a:r>
              <a:rPr lang="it-IT" dirty="0"/>
              <a:t> </a:t>
            </a:r>
            <a:r>
              <a:rPr lang="it-IT" dirty="0" err="1"/>
              <a:t>failed</a:t>
            </a:r>
            <a:r>
              <a:rPr lang="it-IT" dirty="0"/>
              <a:t> payment</a:t>
            </a:r>
          </a:p>
          <a:p>
            <a:r>
              <a:rPr lang="it-IT" dirty="0"/>
              <a:t>Action: create an </a:t>
            </a:r>
            <a:r>
              <a:rPr lang="it-IT" dirty="0" err="1"/>
              <a:t>alert</a:t>
            </a:r>
            <a:r>
              <a:rPr lang="it-IT" dirty="0"/>
              <a:t> for the customer in the appropriate </a:t>
            </a:r>
            <a:r>
              <a:rPr lang="it-IT" dirty="0" err="1"/>
              <a:t>table</a:t>
            </a:r>
            <a:endParaRPr lang="it-IT" dirty="0"/>
          </a:p>
        </p:txBody>
      </p:sp>
    </p:spTree>
    <p:extLst>
      <p:ext uri="{BB962C8B-B14F-4D97-AF65-F5344CB8AC3E}">
        <p14:creationId xmlns:p14="http://schemas.microsoft.com/office/powerpoint/2010/main" val="28005454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8AB54-2E8F-4F19-9C4F-FAEA5F89A4DF}"/>
              </a:ext>
            </a:extLst>
          </p:cNvPr>
          <p:cNvSpPr>
            <a:spLocks noGrp="1"/>
          </p:cNvSpPr>
          <p:nvPr>
            <p:ph type="title"/>
          </p:nvPr>
        </p:nvSpPr>
        <p:spPr>
          <a:xfrm>
            <a:off x="628650" y="432444"/>
            <a:ext cx="7886700" cy="1014889"/>
          </a:xfrm>
        </p:spPr>
        <p:txBody>
          <a:bodyPr/>
          <a:lstStyle/>
          <a:p>
            <a:r>
              <a:rPr lang="it-IT" dirty="0"/>
              <a:t>Trigger design </a:t>
            </a:r>
            <a:r>
              <a:rPr lang="it-IT" dirty="0" err="1"/>
              <a:t>motivations</a:t>
            </a:r>
            <a:endParaRPr lang="it-IT" dirty="0"/>
          </a:p>
        </p:txBody>
      </p:sp>
      <p:sp>
        <p:nvSpPr>
          <p:cNvPr id="3" name="Content Placeholder 2">
            <a:extLst>
              <a:ext uri="{FF2B5EF4-FFF2-40B4-BE49-F238E27FC236}">
                <a16:creationId xmlns:a16="http://schemas.microsoft.com/office/drawing/2014/main" id="{5302FB7E-D1C5-4709-A4C4-B222C9CC79A5}"/>
              </a:ext>
            </a:extLst>
          </p:cNvPr>
          <p:cNvSpPr>
            <a:spLocks noGrp="1"/>
          </p:cNvSpPr>
          <p:nvPr>
            <p:ph idx="1"/>
          </p:nvPr>
        </p:nvSpPr>
        <p:spPr>
          <a:xfrm>
            <a:off x="628650" y="1825625"/>
            <a:ext cx="7886700" cy="4339563"/>
          </a:xfrm>
        </p:spPr>
        <p:txBody>
          <a:bodyPr>
            <a:normAutofit fontScale="92500" lnSpcReduction="10000"/>
          </a:bodyPr>
          <a:lstStyle/>
          <a:p>
            <a:pPr marL="514350" indent="-514350">
              <a:buAutoNum type="arabicPeriod"/>
            </a:pPr>
            <a:r>
              <a:rPr lang="it-IT" dirty="0"/>
              <a:t>FOR EACH ROW trigger strategy </a:t>
            </a:r>
            <a:r>
              <a:rPr lang="it-IT" dirty="0" err="1"/>
              <a:t>has</a:t>
            </a:r>
            <a:r>
              <a:rPr lang="it-IT" dirty="0"/>
              <a:t> </a:t>
            </a:r>
            <a:r>
              <a:rPr lang="it-IT" dirty="0" err="1"/>
              <a:t>been</a:t>
            </a:r>
            <a:r>
              <a:rPr lang="it-IT" dirty="0"/>
              <a:t> </a:t>
            </a:r>
            <a:r>
              <a:rPr lang="it-IT" dirty="0" err="1"/>
              <a:t>chosen</a:t>
            </a:r>
            <a:r>
              <a:rPr lang="it-IT" dirty="0"/>
              <a:t> for </a:t>
            </a:r>
            <a:r>
              <a:rPr lang="it-IT" dirty="0" err="1"/>
              <a:t>every</a:t>
            </a:r>
            <a:r>
              <a:rPr lang="it-IT" dirty="0"/>
              <a:t> trigger </a:t>
            </a:r>
            <a:r>
              <a:rPr lang="it-IT" dirty="0" err="1"/>
              <a:t>created</a:t>
            </a:r>
            <a:r>
              <a:rPr lang="it-IT" dirty="0"/>
              <a:t> </a:t>
            </a:r>
            <a:r>
              <a:rPr lang="it-IT" dirty="0" err="1"/>
              <a:t>because</a:t>
            </a:r>
            <a:r>
              <a:rPr lang="it-IT" dirty="0"/>
              <a:t> the </a:t>
            </a:r>
            <a:r>
              <a:rPr lang="it-IT" dirty="0" err="1"/>
              <a:t>application</a:t>
            </a:r>
            <a:r>
              <a:rPr lang="it-IT" dirty="0"/>
              <a:t> </a:t>
            </a:r>
            <a:r>
              <a:rPr lang="it-IT" dirty="0" err="1"/>
              <a:t>is</a:t>
            </a:r>
            <a:r>
              <a:rPr lang="it-IT" dirty="0"/>
              <a:t> </a:t>
            </a:r>
            <a:r>
              <a:rPr lang="it-IT" dirty="0" err="1"/>
              <a:t>designed</a:t>
            </a:r>
            <a:r>
              <a:rPr lang="it-IT" dirty="0"/>
              <a:t> to update a single </a:t>
            </a:r>
            <a:r>
              <a:rPr lang="it-IT" dirty="0" err="1"/>
              <a:t>row</a:t>
            </a:r>
            <a:r>
              <a:rPr lang="it-IT" dirty="0"/>
              <a:t> </a:t>
            </a:r>
            <a:r>
              <a:rPr lang="it-IT" dirty="0" err="1"/>
              <a:t>at</a:t>
            </a:r>
            <a:r>
              <a:rPr lang="it-IT" dirty="0"/>
              <a:t> each time (e.g. ONE order </a:t>
            </a:r>
            <a:r>
              <a:rPr lang="it-IT" dirty="0" err="1"/>
              <a:t>is</a:t>
            </a:r>
            <a:r>
              <a:rPr lang="it-IT" dirty="0"/>
              <a:t> </a:t>
            </a:r>
            <a:r>
              <a:rPr lang="it-IT" dirty="0" err="1"/>
              <a:t>accepted</a:t>
            </a:r>
            <a:r>
              <a:rPr lang="it-IT" dirty="0"/>
              <a:t>, ONE payment </a:t>
            </a:r>
            <a:r>
              <a:rPr lang="it-IT" dirty="0" err="1"/>
              <a:t>is</a:t>
            </a:r>
            <a:r>
              <a:rPr lang="it-IT" dirty="0"/>
              <a:t> </a:t>
            </a:r>
            <a:r>
              <a:rPr lang="it-IT" dirty="0" err="1"/>
              <a:t>rejected</a:t>
            </a:r>
            <a:r>
              <a:rPr lang="it-IT" dirty="0"/>
              <a:t>)</a:t>
            </a:r>
          </a:p>
          <a:p>
            <a:pPr marL="514350" indent="-514350">
              <a:buAutoNum type="arabicPeriod"/>
            </a:pPr>
            <a:r>
              <a:rPr lang="it-IT" dirty="0"/>
              <a:t>AFTER strategy </a:t>
            </a:r>
            <a:r>
              <a:rPr lang="it-IT" dirty="0" err="1"/>
              <a:t>has</a:t>
            </a:r>
            <a:r>
              <a:rPr lang="it-IT" dirty="0"/>
              <a:t> </a:t>
            </a:r>
            <a:r>
              <a:rPr lang="it-IT" dirty="0" err="1"/>
              <a:t>been</a:t>
            </a:r>
            <a:r>
              <a:rPr lang="it-IT" dirty="0"/>
              <a:t> </a:t>
            </a:r>
            <a:r>
              <a:rPr lang="it-IT" dirty="0" err="1"/>
              <a:t>chosen</a:t>
            </a:r>
            <a:r>
              <a:rPr lang="it-IT" dirty="0"/>
              <a:t> for </a:t>
            </a:r>
            <a:r>
              <a:rPr lang="it-IT" dirty="0" err="1"/>
              <a:t>almost</a:t>
            </a:r>
            <a:r>
              <a:rPr lang="it-IT" dirty="0"/>
              <a:t> </a:t>
            </a:r>
            <a:r>
              <a:rPr lang="it-IT" dirty="0" err="1"/>
              <a:t>every</a:t>
            </a:r>
            <a:r>
              <a:rPr lang="it-IT" dirty="0"/>
              <a:t> trigger </a:t>
            </a:r>
            <a:r>
              <a:rPr lang="it-IT" dirty="0" err="1"/>
              <a:t>because</a:t>
            </a:r>
            <a:r>
              <a:rPr lang="it-IT" dirty="0"/>
              <a:t> </a:t>
            </a:r>
            <a:r>
              <a:rPr lang="it-IT" dirty="0" err="1"/>
              <a:t>they</a:t>
            </a:r>
            <a:r>
              <a:rPr lang="it-IT" dirty="0"/>
              <a:t> are </a:t>
            </a:r>
            <a:r>
              <a:rPr lang="it-IT" dirty="0" err="1"/>
              <a:t>mostly</a:t>
            </a:r>
            <a:r>
              <a:rPr lang="it-IT" dirty="0"/>
              <a:t> </a:t>
            </a:r>
            <a:r>
              <a:rPr lang="it-IT" dirty="0" err="1"/>
              <a:t>used</a:t>
            </a:r>
            <a:r>
              <a:rPr lang="it-IT" dirty="0"/>
              <a:t> to </a:t>
            </a:r>
            <a:r>
              <a:rPr lang="it-IT" dirty="0" err="1"/>
              <a:t>populate</a:t>
            </a:r>
            <a:r>
              <a:rPr lang="it-IT" dirty="0"/>
              <a:t> </a:t>
            </a:r>
            <a:r>
              <a:rPr lang="it-IT" dirty="0" err="1"/>
              <a:t>materialized</a:t>
            </a:r>
            <a:r>
              <a:rPr lang="it-IT" dirty="0"/>
              <a:t> </a:t>
            </a:r>
            <a:r>
              <a:rPr lang="it-IT" dirty="0" err="1"/>
              <a:t>view</a:t>
            </a:r>
            <a:r>
              <a:rPr lang="it-IT" dirty="0"/>
              <a:t> </a:t>
            </a:r>
            <a:r>
              <a:rPr lang="it-IT" dirty="0" err="1"/>
              <a:t>tables</a:t>
            </a:r>
            <a:r>
              <a:rPr lang="it-IT" dirty="0"/>
              <a:t> after updates on </a:t>
            </a:r>
            <a:r>
              <a:rPr lang="it-IT" dirty="0" err="1"/>
              <a:t>main</a:t>
            </a:r>
            <a:r>
              <a:rPr lang="it-IT" dirty="0"/>
              <a:t> </a:t>
            </a:r>
            <a:r>
              <a:rPr lang="it-IT" dirty="0" err="1"/>
              <a:t>tables</a:t>
            </a:r>
            <a:r>
              <a:rPr lang="it-IT" dirty="0"/>
              <a:t>. </a:t>
            </a:r>
            <a:br>
              <a:rPr lang="it-IT" dirty="0"/>
            </a:br>
            <a:r>
              <a:rPr lang="it-IT" dirty="0">
                <a:solidFill>
                  <a:srgbClr val="FF0000"/>
                </a:solidFill>
              </a:rPr>
              <a:t>BEFORE strategy….</a:t>
            </a:r>
          </a:p>
          <a:p>
            <a:pPr marL="514350" indent="-514350">
              <a:buAutoNum type="arabicPeriod"/>
            </a:pPr>
            <a:r>
              <a:rPr lang="it-IT" dirty="0" err="1"/>
              <a:t>When</a:t>
            </a:r>
            <a:r>
              <a:rPr lang="it-IT" dirty="0"/>
              <a:t> an order </a:t>
            </a:r>
            <a:r>
              <a:rPr lang="it-IT" dirty="0" err="1"/>
              <a:t>is</a:t>
            </a:r>
            <a:r>
              <a:rPr lang="it-IT" dirty="0"/>
              <a:t> </a:t>
            </a:r>
            <a:r>
              <a:rPr lang="it-IT" dirty="0" err="1"/>
              <a:t>accepted</a:t>
            </a:r>
            <a:r>
              <a:rPr lang="it-IT" dirty="0"/>
              <a:t>, a chain </a:t>
            </a:r>
            <a:r>
              <a:rPr lang="it-IT" dirty="0" err="1"/>
              <a:t>consisting</a:t>
            </a:r>
            <a:r>
              <a:rPr lang="it-IT" dirty="0"/>
              <a:t> of 5 triggers </a:t>
            </a:r>
            <a:r>
              <a:rPr lang="it-IT" dirty="0" err="1"/>
              <a:t>is</a:t>
            </a:r>
            <a:r>
              <a:rPr lang="it-IT" dirty="0"/>
              <a:t> </a:t>
            </a:r>
            <a:r>
              <a:rPr lang="it-IT" dirty="0" err="1"/>
              <a:t>activated</a:t>
            </a:r>
            <a:r>
              <a:rPr lang="it-IT" dirty="0"/>
              <a:t>, but the </a:t>
            </a:r>
            <a:r>
              <a:rPr lang="it-IT" dirty="0" err="1"/>
              <a:t>termination</a:t>
            </a:r>
            <a:r>
              <a:rPr lang="it-IT" dirty="0"/>
              <a:t> </a:t>
            </a:r>
            <a:r>
              <a:rPr lang="it-IT" dirty="0" err="1"/>
              <a:t>is</a:t>
            </a:r>
            <a:r>
              <a:rPr lang="it-IT" dirty="0"/>
              <a:t> </a:t>
            </a:r>
            <a:r>
              <a:rPr lang="it-IT" dirty="0" err="1"/>
              <a:t>guaranteed</a:t>
            </a:r>
            <a:r>
              <a:rPr lang="it-IT" dirty="0"/>
              <a:t> since </a:t>
            </a:r>
            <a:r>
              <a:rPr lang="it-IT" dirty="0" err="1"/>
              <a:t>they</a:t>
            </a:r>
            <a:r>
              <a:rPr lang="it-IT" dirty="0"/>
              <a:t> </a:t>
            </a:r>
            <a:r>
              <a:rPr lang="it-IT" dirty="0" err="1"/>
              <a:t>don’t</a:t>
            </a:r>
            <a:r>
              <a:rPr lang="it-IT" dirty="0"/>
              <a:t> </a:t>
            </a:r>
            <a:r>
              <a:rPr lang="it-IT" dirty="0" err="1"/>
              <a:t>form</a:t>
            </a:r>
            <a:r>
              <a:rPr lang="it-IT" dirty="0"/>
              <a:t> a </a:t>
            </a:r>
            <a:r>
              <a:rPr lang="it-IT" dirty="0" err="1"/>
              <a:t>triggering</a:t>
            </a:r>
            <a:r>
              <a:rPr lang="it-IT" dirty="0"/>
              <a:t> </a:t>
            </a:r>
            <a:r>
              <a:rPr lang="it-IT" dirty="0" err="1"/>
              <a:t>cycle</a:t>
            </a:r>
            <a:r>
              <a:rPr lang="it-IT" dirty="0"/>
              <a:t>.</a:t>
            </a:r>
          </a:p>
        </p:txBody>
      </p:sp>
    </p:spTree>
    <p:extLst>
      <p:ext uri="{BB962C8B-B14F-4D97-AF65-F5344CB8AC3E}">
        <p14:creationId xmlns:p14="http://schemas.microsoft.com/office/powerpoint/2010/main" val="31719581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it-IT" dirty="0"/>
              <a:t>ORM design</a:t>
            </a:r>
          </a:p>
        </p:txBody>
      </p:sp>
      <p:sp>
        <p:nvSpPr>
          <p:cNvPr id="5" name="Subtitle 4"/>
          <p:cNvSpPr>
            <a:spLocks noGrp="1"/>
          </p:cNvSpPr>
          <p:nvPr>
            <p:ph type="subTitle" idx="1"/>
          </p:nvPr>
        </p:nvSpPr>
        <p:spPr/>
        <p:txBody>
          <a:bodyPr/>
          <a:lstStyle/>
          <a:p>
            <a:endParaRPr lang="it-IT"/>
          </a:p>
        </p:txBody>
      </p:sp>
    </p:spTree>
    <p:extLst>
      <p:ext uri="{BB962C8B-B14F-4D97-AF65-F5344CB8AC3E}">
        <p14:creationId xmlns:p14="http://schemas.microsoft.com/office/powerpoint/2010/main" val="15505619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“orders” </a:t>
            </a:r>
          </a:p>
        </p:txBody>
      </p:sp>
      <p:sp>
        <p:nvSpPr>
          <p:cNvPr id="5" name="Content Placeholder 4"/>
          <p:cNvSpPr>
            <a:spLocks noGrp="1"/>
          </p:cNvSpPr>
          <p:nvPr>
            <p:ph sz="half" idx="2"/>
          </p:nvPr>
        </p:nvSpPr>
        <p:spPr>
          <a:xfrm>
            <a:off x="4680479" y="1540224"/>
            <a:ext cx="3886200" cy="4351338"/>
          </a:xfrm>
        </p:spPr>
        <p:txBody>
          <a:bodyPr>
            <a:normAutofit fontScale="85000" lnSpcReduction="20000"/>
          </a:bodyPr>
          <a:lstStyle/>
          <a:p>
            <a:r>
              <a:rPr lang="en-GB" dirty="0"/>
              <a:t>Customer </a:t>
            </a:r>
            <a:r>
              <a:rPr lang="en-GB" dirty="0">
                <a:sym typeface="Wingdings" panose="05000000000000000000" pitchFamily="2" charset="2"/>
              </a:rPr>
              <a:t></a:t>
            </a:r>
            <a:r>
              <a:rPr lang="en-GB" dirty="0"/>
              <a:t> Order </a:t>
            </a:r>
            <a:br>
              <a:rPr lang="en-GB" dirty="0"/>
            </a:br>
            <a:r>
              <a:rPr lang="en-GB" b="1" dirty="0">
                <a:solidFill>
                  <a:schemeClr val="accent1"/>
                </a:solidFill>
              </a:rPr>
              <a:t>@OneToMany </a:t>
            </a:r>
            <a:r>
              <a:rPr lang="en-GB" dirty="0"/>
              <a:t>is necessary to retrieve the list of orders associated to a customer</a:t>
            </a:r>
          </a:p>
          <a:p>
            <a:pPr lvl="1"/>
            <a:r>
              <a:rPr lang="en-GB" dirty="0"/>
              <a:t>including annotations for the attributes and for the relationships, fetch type of attributes and of relationships, and operation cascading policies for relationships  </a:t>
            </a:r>
          </a:p>
          <a:p>
            <a:r>
              <a:rPr lang="en-GB" dirty="0"/>
              <a:t>Order </a:t>
            </a:r>
            <a:r>
              <a:rPr lang="en-GB" dirty="0">
                <a:sym typeface="Wingdings" panose="05000000000000000000" pitchFamily="2" charset="2"/>
              </a:rPr>
              <a:t> Customer </a:t>
            </a:r>
            <a:br>
              <a:rPr lang="en-GB" dirty="0">
                <a:sym typeface="Wingdings" panose="05000000000000000000" pitchFamily="2" charset="2"/>
              </a:rPr>
            </a:br>
            <a:r>
              <a:rPr lang="en-GB" b="1" dirty="0">
                <a:solidFill>
                  <a:schemeClr val="accent1"/>
                </a:solidFill>
                <a:sym typeface="Wingdings" panose="05000000000000000000" pitchFamily="2" charset="2"/>
              </a:rPr>
              <a:t>@ManyToOne </a:t>
            </a:r>
            <a:r>
              <a:rPr lang="en-GB" dirty="0">
                <a:sym typeface="Wingdings" panose="05000000000000000000" pitchFamily="2" charset="2"/>
              </a:rPr>
              <a:t>is necessary to retrieve all the rejected orders for a customer</a:t>
            </a:r>
            <a:br>
              <a:rPr lang="en-GB" dirty="0">
                <a:sym typeface="Wingdings" panose="05000000000000000000" pitchFamily="2" charset="2"/>
              </a:rPr>
            </a:br>
            <a:r>
              <a:rPr lang="en-GB" dirty="0">
                <a:sym typeface="Wingdings" panose="05000000000000000000" pitchFamily="2" charset="2"/>
              </a:rPr>
              <a:t>	</a:t>
            </a:r>
            <a:r>
              <a:rPr lang="en-GB" dirty="0">
                <a:solidFill>
                  <a:srgbClr val="FF0000"/>
                </a:solidFill>
                <a:sym typeface="Wingdings" panose="05000000000000000000" pitchFamily="2" charset="2"/>
              </a:rPr>
              <a:t>- Annotations….</a:t>
            </a:r>
            <a:endParaRPr lang="en-GB" b="1" dirty="0">
              <a:solidFill>
                <a:srgbClr val="FF0000"/>
              </a:solidFill>
              <a:sym typeface="Wingdings" panose="05000000000000000000" pitchFamily="2" charset="2"/>
            </a:endParaRP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995322" y="1387783"/>
            <a:ext cx="786690" cy="369332"/>
          </a:xfrm>
          <a:prstGeom prst="rect">
            <a:avLst/>
          </a:prstGeom>
          <a:noFill/>
        </p:spPr>
        <p:txBody>
          <a:bodyPr wrap="none" rtlCol="0">
            <a:spAutoFit/>
          </a:bodyPr>
          <a:lstStyle/>
          <a:p>
            <a:r>
              <a:rPr lang="en-GB" dirty="0"/>
              <a:t>orders</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21011177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“alerts” </a:t>
            </a:r>
          </a:p>
        </p:txBody>
      </p:sp>
      <p:sp>
        <p:nvSpPr>
          <p:cNvPr id="5" name="Content Placeholder 4"/>
          <p:cNvSpPr>
            <a:spLocks noGrp="1"/>
          </p:cNvSpPr>
          <p:nvPr>
            <p:ph sz="half" idx="2"/>
          </p:nvPr>
        </p:nvSpPr>
        <p:spPr>
          <a:xfrm>
            <a:off x="4680479" y="1540224"/>
            <a:ext cx="3886200" cy="4351338"/>
          </a:xfrm>
        </p:spPr>
        <p:txBody>
          <a:bodyPr>
            <a:normAutofit fontScale="85000" lnSpcReduction="20000"/>
          </a:bodyPr>
          <a:lstStyle/>
          <a:p>
            <a:r>
              <a:rPr lang="en-GB" dirty="0"/>
              <a:t>Customer </a:t>
            </a:r>
            <a:r>
              <a:rPr lang="en-GB" dirty="0">
                <a:sym typeface="Wingdings" panose="05000000000000000000" pitchFamily="2" charset="2"/>
              </a:rPr>
              <a:t></a:t>
            </a:r>
            <a:r>
              <a:rPr lang="en-GB" dirty="0"/>
              <a:t> Alert </a:t>
            </a:r>
            <a:br>
              <a:rPr lang="en-GB" dirty="0"/>
            </a:br>
            <a:r>
              <a:rPr lang="en-GB" b="1" dirty="0">
                <a:solidFill>
                  <a:schemeClr val="accent1"/>
                </a:solidFill>
              </a:rPr>
              <a:t>@OneToMany </a:t>
            </a:r>
            <a:r>
              <a:rPr lang="en-GB" dirty="0"/>
              <a:t>could be omitted</a:t>
            </a:r>
          </a:p>
          <a:p>
            <a:pPr lvl="1"/>
            <a:r>
              <a:rPr lang="en-GB" dirty="0"/>
              <a:t>including annotations for the attributes and for the relationships, fetch type of attributes and of relationships, and operation cascading policies for relationships  </a:t>
            </a:r>
          </a:p>
          <a:p>
            <a:r>
              <a:rPr lang="en-GB" dirty="0"/>
              <a:t>Alert </a:t>
            </a:r>
            <a:r>
              <a:rPr lang="en-GB" dirty="0">
                <a:sym typeface="Wingdings" panose="05000000000000000000" pitchFamily="2" charset="2"/>
              </a:rPr>
              <a:t> Customer </a:t>
            </a:r>
            <a:br>
              <a:rPr lang="en-GB" dirty="0">
                <a:sym typeface="Wingdings" panose="05000000000000000000" pitchFamily="2" charset="2"/>
              </a:rPr>
            </a:br>
            <a:r>
              <a:rPr lang="en-GB" b="1" dirty="0">
                <a:solidFill>
                  <a:schemeClr val="accent1"/>
                </a:solidFill>
                <a:sym typeface="Wingdings" panose="05000000000000000000" pitchFamily="2" charset="2"/>
              </a:rPr>
              <a:t>@ManyToOne </a:t>
            </a:r>
            <a:r>
              <a:rPr lang="en-GB" dirty="0">
                <a:sym typeface="Wingdings" panose="05000000000000000000" pitchFamily="2" charset="2"/>
              </a:rPr>
              <a:t>is necessary to retrieve all the alerts related to a customer using JPQL named queries</a:t>
            </a:r>
            <a:br>
              <a:rPr lang="en-GB" dirty="0">
                <a:sym typeface="Wingdings" panose="05000000000000000000" pitchFamily="2" charset="2"/>
              </a:rPr>
            </a:br>
            <a:r>
              <a:rPr lang="en-GB" dirty="0">
                <a:sym typeface="Wingdings" panose="05000000000000000000" pitchFamily="2" charset="2"/>
              </a:rPr>
              <a:t>	</a:t>
            </a:r>
            <a:r>
              <a:rPr lang="en-GB" dirty="0">
                <a:solidFill>
                  <a:srgbClr val="FF0000"/>
                </a:solidFill>
                <a:sym typeface="Wingdings" panose="05000000000000000000" pitchFamily="2" charset="2"/>
              </a:rPr>
              <a:t>- Annotations….</a:t>
            </a:r>
            <a:endParaRPr lang="en-GB" b="1" dirty="0">
              <a:solidFill>
                <a:srgbClr val="FF0000"/>
              </a:solidFill>
              <a:sym typeface="Wingdings" panose="05000000000000000000" pitchFamily="2" charset="2"/>
            </a:endParaRP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Alert</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2048027" y="1406530"/>
            <a:ext cx="710451" cy="369332"/>
          </a:xfrm>
          <a:prstGeom prst="rect">
            <a:avLst/>
          </a:prstGeom>
          <a:noFill/>
        </p:spPr>
        <p:txBody>
          <a:bodyPr wrap="none" rtlCol="0">
            <a:spAutoFit/>
          </a:bodyPr>
          <a:lstStyle/>
          <a:p>
            <a:r>
              <a:rPr lang="en-GB" dirty="0"/>
              <a:t>alerts</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Alert</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Alert</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39989740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GB" sz="3200" dirty="0"/>
              <a:t>“service activation schedule” </a:t>
            </a:r>
          </a:p>
        </p:txBody>
      </p:sp>
      <p:sp>
        <p:nvSpPr>
          <p:cNvPr id="5" name="Content Placeholder 4"/>
          <p:cNvSpPr>
            <a:spLocks noGrp="1"/>
          </p:cNvSpPr>
          <p:nvPr>
            <p:ph sz="half" idx="2"/>
          </p:nvPr>
        </p:nvSpPr>
        <p:spPr>
          <a:xfrm>
            <a:off x="4680479" y="1540224"/>
            <a:ext cx="3886200" cy="4351338"/>
          </a:xfrm>
        </p:spPr>
        <p:txBody>
          <a:bodyPr>
            <a:normAutofit lnSpcReduction="10000"/>
          </a:bodyPr>
          <a:lstStyle/>
          <a:p>
            <a:r>
              <a:rPr lang="en-GB" dirty="0"/>
              <a:t>Customer </a:t>
            </a:r>
            <a:r>
              <a:rPr lang="en-GB" dirty="0">
                <a:sym typeface="Wingdings" panose="05000000000000000000" pitchFamily="2" charset="2"/>
              </a:rPr>
              <a:t></a:t>
            </a:r>
            <a:r>
              <a:rPr lang="en-GB" dirty="0"/>
              <a:t> Service AS </a:t>
            </a:r>
            <a:br>
              <a:rPr lang="en-GB" dirty="0"/>
            </a:br>
            <a:r>
              <a:rPr lang="en-GB" b="1" dirty="0">
                <a:solidFill>
                  <a:schemeClr val="accent1"/>
                </a:solidFill>
              </a:rPr>
              <a:t>@OneToMany</a:t>
            </a:r>
            <a:endParaRPr lang="en-GB" dirty="0"/>
          </a:p>
          <a:p>
            <a:pPr lvl="1"/>
            <a:r>
              <a:rPr lang="en-GB" dirty="0"/>
              <a:t>including annotations for the attributes and for the relationships, fetch type of attributes and of relationships, and operation cascading policies for relationships  </a:t>
            </a:r>
          </a:p>
          <a:p>
            <a:r>
              <a:rPr lang="en-GB" dirty="0"/>
              <a:t>Service AS </a:t>
            </a:r>
            <a:r>
              <a:rPr lang="en-GB" dirty="0">
                <a:sym typeface="Wingdings" panose="05000000000000000000" pitchFamily="2" charset="2"/>
              </a:rPr>
              <a:t> Customer </a:t>
            </a:r>
            <a:br>
              <a:rPr lang="en-GB" dirty="0">
                <a:sym typeface="Wingdings" panose="05000000000000000000" pitchFamily="2" charset="2"/>
              </a:rPr>
            </a:br>
            <a:r>
              <a:rPr lang="en-GB" b="1" dirty="0">
                <a:solidFill>
                  <a:schemeClr val="accent1"/>
                </a:solidFill>
                <a:sym typeface="Wingdings" panose="05000000000000000000" pitchFamily="2" charset="2"/>
              </a:rPr>
              <a:t>@ManyToOne</a:t>
            </a:r>
            <a:br>
              <a:rPr lang="en-GB" dirty="0">
                <a:sym typeface="Wingdings" panose="05000000000000000000" pitchFamily="2" charset="2"/>
              </a:rPr>
            </a:br>
            <a:r>
              <a:rPr lang="en-GB" dirty="0">
                <a:sym typeface="Wingdings" panose="05000000000000000000" pitchFamily="2" charset="2"/>
              </a:rPr>
              <a:t>	</a:t>
            </a:r>
            <a:r>
              <a:rPr lang="en-GB" dirty="0">
                <a:solidFill>
                  <a:srgbClr val="FF0000"/>
                </a:solidFill>
                <a:sym typeface="Wingdings" panose="05000000000000000000" pitchFamily="2" charset="2"/>
              </a:rPr>
              <a:t>- Annotations….</a:t>
            </a:r>
            <a:endParaRPr lang="en-GB" b="1" dirty="0">
              <a:solidFill>
                <a:srgbClr val="FF0000"/>
              </a:solidFill>
              <a:sym typeface="Wingdings" panose="05000000000000000000" pitchFamily="2" charset="2"/>
            </a:endParaRP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Service Activation Schedule</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2132865" y="1406905"/>
            <a:ext cx="527645" cy="369332"/>
          </a:xfrm>
          <a:prstGeom prst="rect">
            <a:avLst/>
          </a:prstGeom>
          <a:noFill/>
        </p:spPr>
        <p:txBody>
          <a:bodyPr wrap="none" rtlCol="0">
            <a:spAutoFit/>
          </a:bodyPr>
          <a:lstStyle/>
          <a:p>
            <a:r>
              <a:rPr lang="en-GB" dirty="0"/>
              <a:t>SAS</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Service Activation Schedule</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Service Activation Schedule</a:t>
            </a:r>
            <a:endParaRPr lang="en-GB" dirty="0"/>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
        <p:nvSpPr>
          <p:cNvPr id="4" name="TextBox 3">
            <a:extLst>
              <a:ext uri="{FF2B5EF4-FFF2-40B4-BE49-F238E27FC236}">
                <a16:creationId xmlns:a16="http://schemas.microsoft.com/office/drawing/2014/main" id="{B284E848-923A-43E1-8640-AE8DBA211CE1}"/>
              </a:ext>
            </a:extLst>
          </p:cNvPr>
          <p:cNvSpPr txBox="1"/>
          <p:nvPr/>
        </p:nvSpPr>
        <p:spPr>
          <a:xfrm>
            <a:off x="274881" y="5717803"/>
            <a:ext cx="7483494" cy="923330"/>
          </a:xfrm>
          <a:prstGeom prst="rect">
            <a:avLst/>
          </a:prstGeom>
          <a:noFill/>
        </p:spPr>
        <p:txBody>
          <a:bodyPr wrap="square" rtlCol="0">
            <a:spAutoFit/>
          </a:bodyPr>
          <a:lstStyle/>
          <a:p>
            <a:r>
              <a:rPr lang="it-IT" dirty="0" err="1"/>
              <a:t>Both</a:t>
            </a:r>
            <a:r>
              <a:rPr lang="it-IT" dirty="0"/>
              <a:t> </a:t>
            </a:r>
            <a:r>
              <a:rPr lang="it-IT" dirty="0" err="1"/>
              <a:t>these</a:t>
            </a:r>
            <a:r>
              <a:rPr lang="it-IT" dirty="0"/>
              <a:t> </a:t>
            </a:r>
            <a:r>
              <a:rPr lang="it-IT" dirty="0" err="1"/>
              <a:t>relationships</a:t>
            </a:r>
            <a:r>
              <a:rPr lang="it-IT" dirty="0"/>
              <a:t> are </a:t>
            </a:r>
            <a:r>
              <a:rPr lang="it-IT" dirty="0" err="1"/>
              <a:t>actually</a:t>
            </a:r>
            <a:r>
              <a:rPr lang="it-IT" dirty="0"/>
              <a:t> </a:t>
            </a:r>
            <a:r>
              <a:rPr lang="it-IT" dirty="0" err="1"/>
              <a:t>unused</a:t>
            </a:r>
            <a:r>
              <a:rPr lang="it-IT" dirty="0"/>
              <a:t> in the </a:t>
            </a:r>
            <a:r>
              <a:rPr lang="it-IT" dirty="0" err="1"/>
              <a:t>application</a:t>
            </a:r>
            <a:r>
              <a:rPr lang="it-IT" dirty="0"/>
              <a:t> since a Service Activation Schedule </a:t>
            </a:r>
            <a:r>
              <a:rPr lang="it-IT" dirty="0" err="1"/>
              <a:t>is</a:t>
            </a:r>
            <a:r>
              <a:rPr lang="it-IT" dirty="0"/>
              <a:t> only </a:t>
            </a:r>
            <a:r>
              <a:rPr lang="it-IT" dirty="0" err="1"/>
              <a:t>created</a:t>
            </a:r>
            <a:r>
              <a:rPr lang="it-IT" dirty="0"/>
              <a:t> and </a:t>
            </a:r>
            <a:r>
              <a:rPr lang="it-IT" dirty="0" err="1"/>
              <a:t>never</a:t>
            </a:r>
            <a:r>
              <a:rPr lang="it-IT" dirty="0"/>
              <a:t> </a:t>
            </a:r>
            <a:r>
              <a:rPr lang="it-IT" dirty="0" err="1"/>
              <a:t>queried</a:t>
            </a:r>
            <a:r>
              <a:rPr lang="it-IT" dirty="0"/>
              <a:t>. </a:t>
            </a:r>
            <a:r>
              <a:rPr lang="it-IT" dirty="0" err="1"/>
              <a:t>Anyway</a:t>
            </a:r>
            <a:r>
              <a:rPr lang="it-IT" dirty="0"/>
              <a:t> we put them in </a:t>
            </a:r>
            <a:r>
              <a:rPr lang="it-IT" dirty="0" err="1"/>
              <a:t>our</a:t>
            </a:r>
            <a:r>
              <a:rPr lang="it-IT" dirty="0"/>
              <a:t> ORM schema for </a:t>
            </a:r>
            <a:r>
              <a:rPr lang="it-IT" dirty="0" err="1"/>
              <a:t>coherence</a:t>
            </a:r>
            <a:r>
              <a:rPr lang="it-IT" dirty="0"/>
              <a:t> and </a:t>
            </a:r>
            <a:r>
              <a:rPr lang="it-IT" dirty="0" err="1"/>
              <a:t>clarity</a:t>
            </a:r>
            <a:r>
              <a:rPr lang="it-IT" dirty="0"/>
              <a:t>.</a:t>
            </a:r>
          </a:p>
        </p:txBody>
      </p:sp>
    </p:spTree>
    <p:extLst>
      <p:ext uri="{BB962C8B-B14F-4D97-AF65-F5344CB8AC3E}">
        <p14:creationId xmlns:p14="http://schemas.microsoft.com/office/powerpoint/2010/main" val="34761090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GB" sz="2800" dirty="0"/>
              <a:t>“</a:t>
            </a:r>
            <a:r>
              <a:rPr lang="en-GB" sz="2800" dirty="0" err="1"/>
              <a:t>Service_Package_Order_link</a:t>
            </a:r>
            <a:r>
              <a:rPr lang="en-GB" sz="2800" dirty="0"/>
              <a:t>” </a:t>
            </a:r>
          </a:p>
        </p:txBody>
      </p:sp>
      <p:sp>
        <p:nvSpPr>
          <p:cNvPr id="5" name="Content Placeholder 4"/>
          <p:cNvSpPr>
            <a:spLocks noGrp="1"/>
          </p:cNvSpPr>
          <p:nvPr>
            <p:ph sz="half" idx="2"/>
          </p:nvPr>
        </p:nvSpPr>
        <p:spPr>
          <a:xfrm>
            <a:off x="4680479" y="1540224"/>
            <a:ext cx="3886200" cy="4351338"/>
          </a:xfrm>
        </p:spPr>
        <p:txBody>
          <a:bodyPr>
            <a:normAutofit fontScale="92500"/>
          </a:bodyPr>
          <a:lstStyle/>
          <a:p>
            <a:r>
              <a:rPr lang="en-GB" dirty="0"/>
              <a:t>Service Package </a:t>
            </a:r>
            <a:r>
              <a:rPr lang="en-GB" dirty="0">
                <a:sym typeface="Wingdings" panose="05000000000000000000" pitchFamily="2" charset="2"/>
              </a:rPr>
              <a:t></a:t>
            </a:r>
            <a:r>
              <a:rPr lang="en-GB" dirty="0"/>
              <a:t> Order</a:t>
            </a:r>
            <a:br>
              <a:rPr lang="en-GB" dirty="0"/>
            </a:br>
            <a:r>
              <a:rPr lang="en-GB" b="1" dirty="0">
                <a:solidFill>
                  <a:schemeClr val="accent1"/>
                </a:solidFill>
              </a:rPr>
              <a:t>@ManyToOne</a:t>
            </a:r>
            <a:br>
              <a:rPr lang="en-GB" b="1" dirty="0">
                <a:solidFill>
                  <a:schemeClr val="accent1"/>
                </a:solidFill>
              </a:rPr>
            </a:br>
            <a:r>
              <a:rPr lang="en-GB" sz="2200" dirty="0"/>
              <a:t>can be omitted because it isn’t necessary to retrieve which orders contain the service packages</a:t>
            </a:r>
          </a:p>
          <a:p>
            <a:r>
              <a:rPr lang="en-GB" dirty="0"/>
              <a:t>Order </a:t>
            </a:r>
            <a:r>
              <a:rPr lang="en-GB" dirty="0">
                <a:sym typeface="Wingdings" panose="05000000000000000000" pitchFamily="2" charset="2"/>
              </a:rPr>
              <a:t> Service Package</a:t>
            </a:r>
            <a:br>
              <a:rPr lang="en-GB" dirty="0">
                <a:sym typeface="Wingdings" panose="05000000000000000000" pitchFamily="2" charset="2"/>
              </a:rPr>
            </a:br>
            <a:r>
              <a:rPr lang="en-GB" b="1" dirty="0">
                <a:solidFill>
                  <a:schemeClr val="accent1"/>
                </a:solidFill>
                <a:sym typeface="Wingdings" panose="05000000000000000000" pitchFamily="2" charset="2"/>
              </a:rPr>
              <a:t>@OneToMany</a:t>
            </a:r>
            <a:br>
              <a:rPr lang="en-GB" b="1" dirty="0">
                <a:solidFill>
                  <a:schemeClr val="accent1"/>
                </a:solidFill>
                <a:sym typeface="Wingdings" panose="05000000000000000000" pitchFamily="2" charset="2"/>
              </a:rPr>
            </a:br>
            <a:r>
              <a:rPr lang="en-GB" sz="2000" dirty="0">
                <a:sym typeface="Wingdings" panose="05000000000000000000" pitchFamily="2" charset="2"/>
              </a:rPr>
              <a:t>is necessary in order to know which service package has been ordered</a:t>
            </a:r>
            <a:br>
              <a:rPr lang="en-GB" dirty="0">
                <a:sym typeface="Wingdings" panose="05000000000000000000" pitchFamily="2" charset="2"/>
              </a:rPr>
            </a:br>
            <a:r>
              <a:rPr lang="en-GB" dirty="0">
                <a:sym typeface="Wingdings" panose="05000000000000000000" pitchFamily="2" charset="2"/>
              </a:rPr>
              <a:t>	</a:t>
            </a:r>
            <a:r>
              <a:rPr lang="en-GB" dirty="0">
                <a:solidFill>
                  <a:srgbClr val="FF0000"/>
                </a:solidFill>
                <a:sym typeface="Wingdings" panose="05000000000000000000" pitchFamily="2" charset="2"/>
              </a:rPr>
              <a:t>- Annotations….</a:t>
            </a:r>
            <a:endParaRPr lang="en-GB" b="1" dirty="0">
              <a:solidFill>
                <a:srgbClr val="FF0000"/>
              </a:solidFill>
              <a:sym typeface="Wingdings" panose="05000000000000000000" pitchFamily="2" charset="2"/>
            </a:endParaRP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2067110" y="1409661"/>
            <a:ext cx="659155" cy="369332"/>
          </a:xfrm>
          <a:prstGeom prst="rect">
            <a:avLst/>
          </a:prstGeom>
          <a:noFill/>
        </p:spPr>
        <p:txBody>
          <a:bodyPr wrap="none" rtlCol="0">
            <a:spAutoFit/>
          </a:bodyPr>
          <a:lstStyle/>
          <a:p>
            <a:r>
              <a:rPr lang="en-GB" dirty="0"/>
              <a:t>SPOL</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Order</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Order</a:t>
            </a:r>
            <a:endParaRPr lang="en-GB" dirty="0"/>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30498755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GB" sz="2800" dirty="0"/>
              <a:t>“</a:t>
            </a:r>
            <a:r>
              <a:rPr lang="en-GB" sz="2800" dirty="0" err="1"/>
              <a:t>order_opt_prod_link</a:t>
            </a:r>
            <a:r>
              <a:rPr lang="en-GB" sz="2800" dirty="0"/>
              <a:t>” </a:t>
            </a:r>
          </a:p>
        </p:txBody>
      </p:sp>
      <p:sp>
        <p:nvSpPr>
          <p:cNvPr id="5" name="Content Placeholder 4"/>
          <p:cNvSpPr>
            <a:spLocks noGrp="1"/>
          </p:cNvSpPr>
          <p:nvPr>
            <p:ph sz="half" idx="2"/>
          </p:nvPr>
        </p:nvSpPr>
        <p:spPr>
          <a:xfrm>
            <a:off x="4680479" y="1540224"/>
            <a:ext cx="3886200" cy="4351338"/>
          </a:xfrm>
        </p:spPr>
        <p:txBody>
          <a:bodyPr>
            <a:normAutofit fontScale="92500"/>
          </a:bodyPr>
          <a:lstStyle/>
          <a:p>
            <a:r>
              <a:rPr lang="en-GB" dirty="0"/>
              <a:t>Optional Product</a:t>
            </a:r>
            <a:r>
              <a:rPr lang="en-GB" dirty="0">
                <a:sym typeface="Wingdings" panose="05000000000000000000" pitchFamily="2" charset="2"/>
              </a:rPr>
              <a:t></a:t>
            </a:r>
            <a:r>
              <a:rPr lang="en-GB" dirty="0"/>
              <a:t> Order</a:t>
            </a:r>
            <a:br>
              <a:rPr lang="en-GB" dirty="0"/>
            </a:br>
            <a:r>
              <a:rPr lang="en-GB" b="1" dirty="0">
                <a:solidFill>
                  <a:schemeClr val="accent1"/>
                </a:solidFill>
              </a:rPr>
              <a:t>@ManyToMany</a:t>
            </a:r>
            <a:br>
              <a:rPr lang="en-GB" b="1" dirty="0">
                <a:solidFill>
                  <a:schemeClr val="accent1"/>
                </a:solidFill>
              </a:rPr>
            </a:br>
            <a:r>
              <a:rPr lang="en-GB" sz="2200" dirty="0"/>
              <a:t>can be omitted because it isn’t necessary to retrieve in which orders optional products are purchased</a:t>
            </a:r>
          </a:p>
          <a:p>
            <a:r>
              <a:rPr lang="en-GB" dirty="0"/>
              <a:t>Order </a:t>
            </a:r>
            <a:r>
              <a:rPr lang="en-GB" dirty="0">
                <a:sym typeface="Wingdings" panose="05000000000000000000" pitchFamily="2" charset="2"/>
              </a:rPr>
              <a:t> Optional Product</a:t>
            </a:r>
            <a:br>
              <a:rPr lang="en-GB" dirty="0">
                <a:sym typeface="Wingdings" panose="05000000000000000000" pitchFamily="2" charset="2"/>
              </a:rPr>
            </a:br>
            <a:r>
              <a:rPr lang="en-GB" b="1" dirty="0">
                <a:solidFill>
                  <a:schemeClr val="accent1"/>
                </a:solidFill>
                <a:sym typeface="Wingdings" panose="05000000000000000000" pitchFamily="2" charset="2"/>
              </a:rPr>
              <a:t>@ManyToMany</a:t>
            </a:r>
            <a:br>
              <a:rPr lang="en-GB" b="1" dirty="0">
                <a:solidFill>
                  <a:schemeClr val="accent1"/>
                </a:solidFill>
                <a:sym typeface="Wingdings" panose="05000000000000000000" pitchFamily="2" charset="2"/>
              </a:rPr>
            </a:br>
            <a:r>
              <a:rPr lang="en-GB" sz="2000" dirty="0">
                <a:sym typeface="Wingdings" panose="05000000000000000000" pitchFamily="2" charset="2"/>
              </a:rPr>
              <a:t>is necessary in order to know which optional products have been chosen in the order</a:t>
            </a:r>
            <a:br>
              <a:rPr lang="en-GB" dirty="0">
                <a:sym typeface="Wingdings" panose="05000000000000000000" pitchFamily="2" charset="2"/>
              </a:rPr>
            </a:br>
            <a:r>
              <a:rPr lang="en-GB" dirty="0">
                <a:sym typeface="Wingdings" panose="05000000000000000000" pitchFamily="2" charset="2"/>
              </a:rPr>
              <a:t>	</a:t>
            </a:r>
            <a:r>
              <a:rPr lang="en-GB" dirty="0">
                <a:solidFill>
                  <a:srgbClr val="FF0000"/>
                </a:solidFill>
                <a:sym typeface="Wingdings" panose="05000000000000000000" pitchFamily="2" charset="2"/>
              </a:rPr>
              <a:t>- Annotations….</a:t>
            </a:r>
            <a:endParaRPr lang="en-GB" b="1" dirty="0">
              <a:solidFill>
                <a:srgbClr val="FF0000"/>
              </a:solidFill>
              <a:sym typeface="Wingdings" panose="05000000000000000000" pitchFamily="2" charset="2"/>
            </a:endParaRP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Optional Product</a:t>
            </a:r>
          </a:p>
        </p:txBody>
      </p:sp>
      <p:sp>
        <p:nvSpPr>
          <p:cNvPr id="8" name="Diamond 7"/>
          <p:cNvSpPr/>
          <p:nvPr/>
        </p:nvSpPr>
        <p:spPr>
          <a:xfrm rot="5400000">
            <a:off x="2204983" y="1788257"/>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96879"/>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17872" y="2105675"/>
            <a:ext cx="513282" cy="369332"/>
          </a:xfrm>
          <a:prstGeom prst="rect">
            <a:avLst/>
          </a:prstGeom>
          <a:noFill/>
        </p:spPr>
        <p:txBody>
          <a:bodyPr wrap="none" rtlCol="0">
            <a:spAutoFit/>
          </a:bodyPr>
          <a:lstStyle/>
          <a:p>
            <a:r>
              <a:rPr lang="en-GB" dirty="0"/>
              <a:t>0:N</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2067110" y="1409661"/>
            <a:ext cx="705642" cy="369332"/>
          </a:xfrm>
          <a:prstGeom prst="rect">
            <a:avLst/>
          </a:prstGeom>
          <a:noFill/>
        </p:spPr>
        <p:txBody>
          <a:bodyPr wrap="none" rtlCol="0">
            <a:spAutoFit/>
          </a:bodyPr>
          <a:lstStyle/>
          <a:p>
            <a:r>
              <a:rPr lang="en-GB" dirty="0"/>
              <a:t>OOPL</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Order</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Optional Product</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Order</a:t>
            </a:r>
            <a:endParaRPr lang="en-GB" dirty="0"/>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Optional Product</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a:t>
            </a:r>
          </a:p>
        </p:txBody>
      </p:sp>
    </p:spTree>
    <p:extLst>
      <p:ext uri="{BB962C8B-B14F-4D97-AF65-F5344CB8AC3E}">
        <p14:creationId xmlns:p14="http://schemas.microsoft.com/office/powerpoint/2010/main" val="2259991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ACE3A-71A5-436C-85B3-167D3198EE9D}"/>
              </a:ext>
            </a:extLst>
          </p:cNvPr>
          <p:cNvSpPr>
            <a:spLocks noGrp="1"/>
          </p:cNvSpPr>
          <p:nvPr>
            <p:ph type="title"/>
          </p:nvPr>
        </p:nvSpPr>
        <p:spPr/>
        <p:txBody>
          <a:bodyPr/>
          <a:lstStyle/>
          <a:p>
            <a:r>
              <a:rPr lang="it-IT" dirty="0" err="1"/>
              <a:t>Specifications</a:t>
            </a:r>
            <a:r>
              <a:rPr lang="it-IT" dirty="0"/>
              <a:t> (</a:t>
            </a:r>
            <a:r>
              <a:rPr lang="it-IT" dirty="0" err="1"/>
              <a:t>Employee</a:t>
            </a:r>
            <a:r>
              <a:rPr lang="it-IT" dirty="0"/>
              <a:t> App.)</a:t>
            </a:r>
          </a:p>
        </p:txBody>
      </p:sp>
      <p:sp>
        <p:nvSpPr>
          <p:cNvPr id="3" name="Content Placeholder 2">
            <a:extLst>
              <a:ext uri="{FF2B5EF4-FFF2-40B4-BE49-F238E27FC236}">
                <a16:creationId xmlns:a16="http://schemas.microsoft.com/office/drawing/2014/main" id="{F240A16B-5112-433D-99F8-D483B3ECF6DA}"/>
              </a:ext>
            </a:extLst>
          </p:cNvPr>
          <p:cNvSpPr>
            <a:spLocks noGrp="1"/>
          </p:cNvSpPr>
          <p:nvPr>
            <p:ph idx="1"/>
          </p:nvPr>
        </p:nvSpPr>
        <p:spPr/>
        <p:txBody>
          <a:bodyPr>
            <a:normAutofit fontScale="70000" lnSpcReduction="20000"/>
          </a:bodyPr>
          <a:lstStyle/>
          <a:p>
            <a:pPr marL="0" indent="0">
              <a:buNone/>
            </a:pPr>
            <a:r>
              <a:rPr lang="en-US" dirty="0"/>
              <a:t>The employee application allows the authorized employees of the telco company to log in. In the Home page, a form allows the creation of service packages, with all the needed data and the possible optional products associated with them. The same page lets the employee create optional products as well. A Sales Report page allows the employee to inspect the essential data about the sales and about the users over the entire lifespan of the application: </a:t>
            </a:r>
          </a:p>
          <a:p>
            <a:r>
              <a:rPr lang="en-US" dirty="0"/>
              <a:t>Number of total purchases per package. Number of total purchases per package and validity period. </a:t>
            </a:r>
          </a:p>
          <a:p>
            <a:r>
              <a:rPr lang="en-US" dirty="0"/>
              <a:t>Total value of sales per package with and without the optional products. </a:t>
            </a:r>
          </a:p>
          <a:p>
            <a:r>
              <a:rPr lang="en-US" dirty="0"/>
              <a:t>Average number of optional products sold together with each service package. </a:t>
            </a:r>
          </a:p>
          <a:p>
            <a:r>
              <a:rPr lang="en-US" dirty="0"/>
              <a:t>List of insolvent users, suspended orders and alerts. </a:t>
            </a:r>
          </a:p>
          <a:p>
            <a:r>
              <a:rPr lang="en-US" dirty="0"/>
              <a:t>Best seller optional product, i.e. the optional product with the greatest value of sales across all the sold service packages.</a:t>
            </a:r>
            <a:endParaRPr lang="it-IT" dirty="0"/>
          </a:p>
        </p:txBody>
      </p:sp>
    </p:spTree>
    <p:extLst>
      <p:ext uri="{BB962C8B-B14F-4D97-AF65-F5344CB8AC3E}">
        <p14:creationId xmlns:p14="http://schemas.microsoft.com/office/powerpoint/2010/main" val="15358346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GB" sz="2800" dirty="0"/>
              <a:t>“</a:t>
            </a:r>
            <a:r>
              <a:rPr lang="en-GB" sz="2800" dirty="0" err="1"/>
              <a:t>package_opt_prod_link</a:t>
            </a:r>
            <a:r>
              <a:rPr lang="en-GB" sz="2800" dirty="0"/>
              <a:t>” </a:t>
            </a:r>
          </a:p>
        </p:txBody>
      </p:sp>
      <p:sp>
        <p:nvSpPr>
          <p:cNvPr id="5" name="Content Placeholder 4"/>
          <p:cNvSpPr>
            <a:spLocks noGrp="1"/>
          </p:cNvSpPr>
          <p:nvPr>
            <p:ph sz="half" idx="2"/>
          </p:nvPr>
        </p:nvSpPr>
        <p:spPr>
          <a:xfrm>
            <a:off x="4680479" y="1540224"/>
            <a:ext cx="3886200" cy="4351338"/>
          </a:xfrm>
        </p:spPr>
        <p:txBody>
          <a:bodyPr>
            <a:normAutofit fontScale="92500" lnSpcReduction="10000"/>
          </a:bodyPr>
          <a:lstStyle/>
          <a:p>
            <a:r>
              <a:rPr lang="en-GB" dirty="0"/>
              <a:t>Optional Product</a:t>
            </a:r>
            <a:r>
              <a:rPr lang="en-GB" dirty="0">
                <a:sym typeface="Wingdings" panose="05000000000000000000" pitchFamily="2" charset="2"/>
              </a:rPr>
              <a:t></a:t>
            </a:r>
            <a:r>
              <a:rPr lang="en-GB" dirty="0"/>
              <a:t> Service Package</a:t>
            </a:r>
            <a:br>
              <a:rPr lang="en-GB" dirty="0"/>
            </a:br>
            <a:r>
              <a:rPr lang="en-GB" b="1" dirty="0">
                <a:solidFill>
                  <a:schemeClr val="accent1"/>
                </a:solidFill>
              </a:rPr>
              <a:t>@ManyToMany</a:t>
            </a:r>
            <a:br>
              <a:rPr lang="en-GB" b="1" dirty="0">
                <a:solidFill>
                  <a:schemeClr val="accent1"/>
                </a:solidFill>
              </a:rPr>
            </a:br>
            <a:r>
              <a:rPr lang="en-GB" sz="2200" dirty="0"/>
              <a:t>can be omitted because it isn’t necessary to retrieve in which service packages optional products are inserted</a:t>
            </a:r>
          </a:p>
          <a:p>
            <a:r>
              <a:rPr lang="en-GB" dirty="0"/>
              <a:t>Service Package </a:t>
            </a:r>
            <a:r>
              <a:rPr lang="en-GB" dirty="0">
                <a:sym typeface="Wingdings" panose="05000000000000000000" pitchFamily="2" charset="2"/>
              </a:rPr>
              <a:t> Optional Product</a:t>
            </a:r>
            <a:br>
              <a:rPr lang="en-GB" dirty="0">
                <a:sym typeface="Wingdings" panose="05000000000000000000" pitchFamily="2" charset="2"/>
              </a:rPr>
            </a:br>
            <a:r>
              <a:rPr lang="en-GB" b="1" dirty="0">
                <a:solidFill>
                  <a:schemeClr val="accent1"/>
                </a:solidFill>
                <a:sym typeface="Wingdings" panose="05000000000000000000" pitchFamily="2" charset="2"/>
              </a:rPr>
              <a:t>@ManyToMany</a:t>
            </a:r>
            <a:br>
              <a:rPr lang="en-GB" b="1" dirty="0">
                <a:solidFill>
                  <a:schemeClr val="accent1"/>
                </a:solidFill>
                <a:sym typeface="Wingdings" panose="05000000000000000000" pitchFamily="2" charset="2"/>
              </a:rPr>
            </a:br>
            <a:r>
              <a:rPr lang="en-GB" sz="2000" dirty="0">
                <a:sym typeface="Wingdings" panose="05000000000000000000" pitchFamily="2" charset="2"/>
              </a:rPr>
              <a:t>is necessary in order to know which optional products are offered with the service package</a:t>
            </a:r>
            <a:br>
              <a:rPr lang="en-GB" dirty="0">
                <a:sym typeface="Wingdings" panose="05000000000000000000" pitchFamily="2" charset="2"/>
              </a:rPr>
            </a:br>
            <a:r>
              <a:rPr lang="en-GB" dirty="0">
                <a:sym typeface="Wingdings" panose="05000000000000000000" pitchFamily="2" charset="2"/>
              </a:rPr>
              <a:t>	</a:t>
            </a:r>
            <a:r>
              <a:rPr lang="en-GB" dirty="0">
                <a:solidFill>
                  <a:srgbClr val="FF0000"/>
                </a:solidFill>
                <a:sym typeface="Wingdings" panose="05000000000000000000" pitchFamily="2" charset="2"/>
              </a:rPr>
              <a:t>- Annotations….</a:t>
            </a:r>
            <a:endParaRPr lang="en-GB" b="1" dirty="0">
              <a:solidFill>
                <a:srgbClr val="FF0000"/>
              </a:solidFill>
              <a:sym typeface="Wingdings" panose="05000000000000000000" pitchFamily="2" charset="2"/>
            </a:endParaRP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Optional Product</a:t>
            </a:r>
          </a:p>
        </p:txBody>
      </p:sp>
      <p:sp>
        <p:nvSpPr>
          <p:cNvPr id="8" name="Diamond 7"/>
          <p:cNvSpPr/>
          <p:nvPr/>
        </p:nvSpPr>
        <p:spPr>
          <a:xfrm rot="5400000">
            <a:off x="2204983" y="1788257"/>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96879"/>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17872" y="2105675"/>
            <a:ext cx="513282" cy="369332"/>
          </a:xfrm>
          <a:prstGeom prst="rect">
            <a:avLst/>
          </a:prstGeom>
          <a:noFill/>
        </p:spPr>
        <p:txBody>
          <a:bodyPr wrap="none" rtlCol="0">
            <a:spAutoFit/>
          </a:bodyPr>
          <a:lstStyle/>
          <a:p>
            <a:r>
              <a:rPr lang="en-GB" dirty="0"/>
              <a:t>0:N</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2067110" y="1409661"/>
            <a:ext cx="671979" cy="369332"/>
          </a:xfrm>
          <a:prstGeom prst="rect">
            <a:avLst/>
          </a:prstGeom>
          <a:noFill/>
        </p:spPr>
        <p:txBody>
          <a:bodyPr wrap="none" rtlCol="0">
            <a:spAutoFit/>
          </a:bodyPr>
          <a:lstStyle/>
          <a:p>
            <a:r>
              <a:rPr lang="en-GB" dirty="0"/>
              <a:t>POPL</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Service Package</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Optional Product</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solidFill>
                  <a:prstClr val="black"/>
                </a:solidFill>
                <a:latin typeface="Calibri" panose="020F0502020204030204"/>
              </a:rPr>
              <a:t>Service Package</a:t>
            </a:r>
            <a:endParaRPr lang="en-GB" dirty="0"/>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Optional Product</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a:t>
            </a:r>
          </a:p>
        </p:txBody>
      </p:sp>
    </p:spTree>
    <p:extLst>
      <p:ext uri="{BB962C8B-B14F-4D97-AF65-F5344CB8AC3E}">
        <p14:creationId xmlns:p14="http://schemas.microsoft.com/office/powerpoint/2010/main" val="7437947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GB" sz="2800" dirty="0"/>
              <a:t>“</a:t>
            </a:r>
            <a:r>
              <a:rPr lang="en-GB" sz="2800" dirty="0" err="1"/>
              <a:t>service_to_package_link</a:t>
            </a:r>
            <a:r>
              <a:rPr lang="en-GB" sz="2800" dirty="0"/>
              <a:t>” </a:t>
            </a:r>
          </a:p>
        </p:txBody>
      </p:sp>
      <p:sp>
        <p:nvSpPr>
          <p:cNvPr id="5" name="Content Placeholder 4"/>
          <p:cNvSpPr>
            <a:spLocks noGrp="1"/>
          </p:cNvSpPr>
          <p:nvPr>
            <p:ph sz="half" idx="2"/>
          </p:nvPr>
        </p:nvSpPr>
        <p:spPr>
          <a:xfrm>
            <a:off x="4680479" y="1540224"/>
            <a:ext cx="3886200" cy="4351338"/>
          </a:xfrm>
        </p:spPr>
        <p:txBody>
          <a:bodyPr>
            <a:normAutofit fontScale="92500" lnSpcReduction="10000"/>
          </a:bodyPr>
          <a:lstStyle/>
          <a:p>
            <a:r>
              <a:rPr lang="en-GB" dirty="0"/>
              <a:t>Service</a:t>
            </a:r>
            <a:r>
              <a:rPr lang="en-GB" dirty="0">
                <a:sym typeface="Wingdings" panose="05000000000000000000" pitchFamily="2" charset="2"/>
              </a:rPr>
              <a:t></a:t>
            </a:r>
            <a:r>
              <a:rPr lang="en-GB" dirty="0"/>
              <a:t> Service Package</a:t>
            </a:r>
            <a:br>
              <a:rPr lang="en-GB" dirty="0"/>
            </a:br>
            <a:r>
              <a:rPr lang="en-GB" b="1" dirty="0">
                <a:solidFill>
                  <a:schemeClr val="accent1"/>
                </a:solidFill>
              </a:rPr>
              <a:t>@ManyToMany</a:t>
            </a:r>
            <a:br>
              <a:rPr lang="en-GB" b="1" dirty="0">
                <a:solidFill>
                  <a:schemeClr val="accent1"/>
                </a:solidFill>
              </a:rPr>
            </a:br>
            <a:r>
              <a:rPr lang="en-GB" sz="2200" dirty="0"/>
              <a:t>can be omitted because it isn’t necessary to know in which service packages specific services are offered</a:t>
            </a:r>
          </a:p>
          <a:p>
            <a:r>
              <a:rPr lang="en-GB" dirty="0"/>
              <a:t>Service Package </a:t>
            </a:r>
            <a:r>
              <a:rPr lang="en-GB" dirty="0">
                <a:sym typeface="Wingdings" panose="05000000000000000000" pitchFamily="2" charset="2"/>
              </a:rPr>
              <a:t> Service</a:t>
            </a:r>
            <a:br>
              <a:rPr lang="en-GB" dirty="0">
                <a:sym typeface="Wingdings" panose="05000000000000000000" pitchFamily="2" charset="2"/>
              </a:rPr>
            </a:br>
            <a:r>
              <a:rPr lang="en-GB" b="1" dirty="0">
                <a:solidFill>
                  <a:schemeClr val="accent1"/>
                </a:solidFill>
                <a:sym typeface="Wingdings" panose="05000000000000000000" pitchFamily="2" charset="2"/>
              </a:rPr>
              <a:t>@ManyToMany</a:t>
            </a:r>
            <a:br>
              <a:rPr lang="en-GB" b="1" dirty="0">
                <a:solidFill>
                  <a:schemeClr val="accent1"/>
                </a:solidFill>
                <a:sym typeface="Wingdings" panose="05000000000000000000" pitchFamily="2" charset="2"/>
              </a:rPr>
            </a:br>
            <a:r>
              <a:rPr lang="en-GB" sz="2000" dirty="0">
                <a:sym typeface="Wingdings" panose="05000000000000000000" pitchFamily="2" charset="2"/>
              </a:rPr>
              <a:t>is necessary in order to know which services are offered with the service package</a:t>
            </a:r>
            <a:br>
              <a:rPr lang="en-GB" dirty="0">
                <a:sym typeface="Wingdings" panose="05000000000000000000" pitchFamily="2" charset="2"/>
              </a:rPr>
            </a:br>
            <a:r>
              <a:rPr lang="en-GB" dirty="0">
                <a:sym typeface="Wingdings" panose="05000000000000000000" pitchFamily="2" charset="2"/>
              </a:rPr>
              <a:t>	</a:t>
            </a:r>
            <a:r>
              <a:rPr lang="en-GB" dirty="0">
                <a:solidFill>
                  <a:srgbClr val="FF0000"/>
                </a:solidFill>
                <a:sym typeface="Wingdings" panose="05000000000000000000" pitchFamily="2" charset="2"/>
              </a:rPr>
              <a:t>- Annotations….</a:t>
            </a:r>
            <a:endParaRPr lang="en-GB" b="1" dirty="0">
              <a:solidFill>
                <a:srgbClr val="FF0000"/>
              </a:solidFill>
              <a:sym typeface="Wingdings" panose="05000000000000000000" pitchFamily="2" charset="2"/>
            </a:endParaRP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a:t>
            </a:r>
          </a:p>
        </p:txBody>
      </p:sp>
      <p:sp>
        <p:nvSpPr>
          <p:cNvPr id="8" name="Diamond 7"/>
          <p:cNvSpPr/>
          <p:nvPr/>
        </p:nvSpPr>
        <p:spPr>
          <a:xfrm rot="5400000">
            <a:off x="2204983" y="1788257"/>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96879"/>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17872" y="2105675"/>
            <a:ext cx="513282" cy="369332"/>
          </a:xfrm>
          <a:prstGeom prst="rect">
            <a:avLst/>
          </a:prstGeom>
          <a:noFill/>
        </p:spPr>
        <p:txBody>
          <a:bodyPr wrap="none" rtlCol="0">
            <a:spAutoFit/>
          </a:bodyPr>
          <a:lstStyle/>
          <a:p>
            <a:r>
              <a:rPr lang="en-GB" dirty="0"/>
              <a:t>0:N</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2117437" y="1455191"/>
            <a:ext cx="617477" cy="369332"/>
          </a:xfrm>
          <a:prstGeom prst="rect">
            <a:avLst/>
          </a:prstGeom>
          <a:noFill/>
        </p:spPr>
        <p:txBody>
          <a:bodyPr wrap="none" rtlCol="0">
            <a:spAutoFit/>
          </a:bodyPr>
          <a:lstStyle/>
          <a:p>
            <a:r>
              <a:rPr lang="en-GB" dirty="0"/>
              <a:t>STPL</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Service Package</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solidFill>
                  <a:prstClr val="black"/>
                </a:solidFill>
                <a:latin typeface="Calibri" panose="020F0502020204030204"/>
              </a:rPr>
              <a:t>Service Package</a:t>
            </a:r>
            <a:endParaRPr lang="en-GB" dirty="0"/>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a:t>
            </a:r>
          </a:p>
        </p:txBody>
      </p:sp>
    </p:spTree>
    <p:extLst>
      <p:ext uri="{BB962C8B-B14F-4D97-AF65-F5344CB8AC3E}">
        <p14:creationId xmlns:p14="http://schemas.microsoft.com/office/powerpoint/2010/main" val="24636876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GB" sz="2800" dirty="0"/>
              <a:t>“</a:t>
            </a:r>
            <a:r>
              <a:rPr lang="en-GB" sz="2800" dirty="0" err="1"/>
              <a:t>schedule_service_link</a:t>
            </a:r>
            <a:r>
              <a:rPr lang="en-GB" sz="2800" dirty="0"/>
              <a:t>” </a:t>
            </a:r>
          </a:p>
        </p:txBody>
      </p:sp>
      <p:sp>
        <p:nvSpPr>
          <p:cNvPr id="5" name="Content Placeholder 4"/>
          <p:cNvSpPr>
            <a:spLocks noGrp="1"/>
          </p:cNvSpPr>
          <p:nvPr>
            <p:ph sz="half" idx="2"/>
          </p:nvPr>
        </p:nvSpPr>
        <p:spPr>
          <a:xfrm>
            <a:off x="4680479" y="1540224"/>
            <a:ext cx="3886200" cy="4351338"/>
          </a:xfrm>
        </p:spPr>
        <p:txBody>
          <a:bodyPr>
            <a:normAutofit fontScale="92500" lnSpcReduction="10000"/>
          </a:bodyPr>
          <a:lstStyle/>
          <a:p>
            <a:r>
              <a:rPr lang="en-GB" dirty="0"/>
              <a:t>Service Activation Schedule </a:t>
            </a:r>
            <a:r>
              <a:rPr lang="en-GB" dirty="0">
                <a:sym typeface="Wingdings" panose="05000000000000000000" pitchFamily="2" charset="2"/>
              </a:rPr>
              <a:t></a:t>
            </a:r>
            <a:r>
              <a:rPr lang="en-GB" dirty="0"/>
              <a:t> Service</a:t>
            </a:r>
            <a:br>
              <a:rPr lang="en-GB" dirty="0"/>
            </a:br>
            <a:r>
              <a:rPr lang="en-GB" b="1" dirty="0">
                <a:solidFill>
                  <a:schemeClr val="accent1"/>
                </a:solidFill>
              </a:rPr>
              <a:t>@ManyToMany</a:t>
            </a:r>
            <a:br>
              <a:rPr lang="en-GB" b="1" dirty="0">
                <a:solidFill>
                  <a:schemeClr val="accent1"/>
                </a:solidFill>
              </a:rPr>
            </a:br>
            <a:r>
              <a:rPr lang="en-GB" sz="2200" dirty="0"/>
              <a:t>is necessary in order to know which services must be activated when the schedule begin</a:t>
            </a:r>
          </a:p>
          <a:p>
            <a:r>
              <a:rPr lang="en-GB" dirty="0"/>
              <a:t>Service </a:t>
            </a:r>
            <a:r>
              <a:rPr lang="en-GB" dirty="0">
                <a:sym typeface="Wingdings" panose="05000000000000000000" pitchFamily="2" charset="2"/>
              </a:rPr>
              <a:t> Service Activation Schedule</a:t>
            </a:r>
            <a:br>
              <a:rPr lang="en-GB" dirty="0">
                <a:sym typeface="Wingdings" panose="05000000000000000000" pitchFamily="2" charset="2"/>
              </a:rPr>
            </a:br>
            <a:r>
              <a:rPr lang="en-GB" b="1" dirty="0">
                <a:solidFill>
                  <a:schemeClr val="accent1"/>
                </a:solidFill>
                <a:sym typeface="Wingdings" panose="05000000000000000000" pitchFamily="2" charset="2"/>
              </a:rPr>
              <a:t>@ManyToMany</a:t>
            </a:r>
            <a:br>
              <a:rPr lang="en-GB" b="1" dirty="0">
                <a:solidFill>
                  <a:schemeClr val="accent1"/>
                </a:solidFill>
                <a:sym typeface="Wingdings" panose="05000000000000000000" pitchFamily="2" charset="2"/>
              </a:rPr>
            </a:br>
            <a:r>
              <a:rPr lang="en-GB" sz="2000" dirty="0">
                <a:sym typeface="Wingdings" panose="05000000000000000000" pitchFamily="2" charset="2"/>
              </a:rPr>
              <a:t>can be omitted because it isn’t necessary to retrieve which schedules contain the specified service </a:t>
            </a:r>
            <a:br>
              <a:rPr lang="en-GB" dirty="0">
                <a:sym typeface="Wingdings" panose="05000000000000000000" pitchFamily="2" charset="2"/>
              </a:rPr>
            </a:br>
            <a:r>
              <a:rPr lang="en-GB" dirty="0">
                <a:sym typeface="Wingdings" panose="05000000000000000000" pitchFamily="2" charset="2"/>
              </a:rPr>
              <a:t>	</a:t>
            </a:r>
            <a:r>
              <a:rPr lang="en-GB" dirty="0">
                <a:solidFill>
                  <a:srgbClr val="FF0000"/>
                </a:solidFill>
                <a:sym typeface="Wingdings" panose="05000000000000000000" pitchFamily="2" charset="2"/>
              </a:rPr>
              <a:t>- Annotations….</a:t>
            </a:r>
            <a:endParaRPr lang="en-GB" b="1" dirty="0">
              <a:solidFill>
                <a:srgbClr val="FF0000"/>
              </a:solidFill>
              <a:sym typeface="Wingdings" panose="05000000000000000000" pitchFamily="2" charset="2"/>
            </a:endParaRP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Service Activation Schedule</a:t>
            </a:r>
          </a:p>
        </p:txBody>
      </p:sp>
      <p:sp>
        <p:nvSpPr>
          <p:cNvPr id="8" name="Diamond 7"/>
          <p:cNvSpPr/>
          <p:nvPr/>
        </p:nvSpPr>
        <p:spPr>
          <a:xfrm rot="5400000">
            <a:off x="2204983" y="1788257"/>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96879"/>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17872" y="2105675"/>
            <a:ext cx="513282" cy="369332"/>
          </a:xfrm>
          <a:prstGeom prst="rect">
            <a:avLst/>
          </a:prstGeom>
          <a:noFill/>
        </p:spPr>
        <p:txBody>
          <a:bodyPr wrap="none" rtlCol="0">
            <a:spAutoFit/>
          </a:bodyPr>
          <a:lstStyle/>
          <a:p>
            <a:r>
              <a:rPr lang="en-GB" dirty="0"/>
              <a:t>0:N</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2160519" y="1423009"/>
            <a:ext cx="494046" cy="369332"/>
          </a:xfrm>
          <a:prstGeom prst="rect">
            <a:avLst/>
          </a:prstGeom>
          <a:noFill/>
        </p:spPr>
        <p:txBody>
          <a:bodyPr wrap="none" rtlCol="0">
            <a:spAutoFit/>
          </a:bodyPr>
          <a:lstStyle/>
          <a:p>
            <a:r>
              <a:rPr lang="en-GB" dirty="0"/>
              <a:t>SSL</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400" dirty="0"/>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Service Activation Schedule</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Service Activation Schedule</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a:t>
            </a:r>
          </a:p>
        </p:txBody>
      </p:sp>
      <p:sp>
        <p:nvSpPr>
          <p:cNvPr id="22" name="TextBox 21">
            <a:extLst>
              <a:ext uri="{FF2B5EF4-FFF2-40B4-BE49-F238E27FC236}">
                <a16:creationId xmlns:a16="http://schemas.microsoft.com/office/drawing/2014/main" id="{0DEA5C6C-BD63-442C-BC99-044348D3C0FC}"/>
              </a:ext>
            </a:extLst>
          </p:cNvPr>
          <p:cNvSpPr txBox="1"/>
          <p:nvPr/>
        </p:nvSpPr>
        <p:spPr>
          <a:xfrm>
            <a:off x="1492719" y="3218501"/>
            <a:ext cx="4572000" cy="369332"/>
          </a:xfrm>
          <a:prstGeom prst="rect">
            <a:avLst/>
          </a:prstGeom>
          <a:noFill/>
        </p:spPr>
        <p:txBody>
          <a:bodyPr wrap="square">
            <a:spAutoFit/>
          </a:bodyPr>
          <a:lstStyle/>
          <a:p>
            <a:pPr algn="ctr"/>
            <a:r>
              <a:rPr lang="en-GB" dirty="0"/>
              <a:t>Service</a:t>
            </a:r>
          </a:p>
        </p:txBody>
      </p:sp>
      <p:sp>
        <p:nvSpPr>
          <p:cNvPr id="23" name="TextBox 22">
            <a:extLst>
              <a:ext uri="{FF2B5EF4-FFF2-40B4-BE49-F238E27FC236}">
                <a16:creationId xmlns:a16="http://schemas.microsoft.com/office/drawing/2014/main" id="{1AA07315-C22B-4C7D-B521-F5BDCEB8F7E4}"/>
              </a:ext>
            </a:extLst>
          </p:cNvPr>
          <p:cNvSpPr txBox="1"/>
          <p:nvPr/>
        </p:nvSpPr>
        <p:spPr>
          <a:xfrm>
            <a:off x="274881" y="5717803"/>
            <a:ext cx="7483494" cy="923330"/>
          </a:xfrm>
          <a:prstGeom prst="rect">
            <a:avLst/>
          </a:prstGeom>
          <a:noFill/>
        </p:spPr>
        <p:txBody>
          <a:bodyPr wrap="square" rtlCol="0">
            <a:spAutoFit/>
          </a:bodyPr>
          <a:lstStyle/>
          <a:p>
            <a:r>
              <a:rPr lang="it-IT" dirty="0" err="1"/>
              <a:t>Both</a:t>
            </a:r>
            <a:r>
              <a:rPr lang="it-IT" dirty="0"/>
              <a:t> </a:t>
            </a:r>
            <a:r>
              <a:rPr lang="it-IT" dirty="0" err="1"/>
              <a:t>these</a:t>
            </a:r>
            <a:r>
              <a:rPr lang="it-IT" dirty="0"/>
              <a:t> </a:t>
            </a:r>
            <a:r>
              <a:rPr lang="it-IT" dirty="0" err="1"/>
              <a:t>relationships</a:t>
            </a:r>
            <a:r>
              <a:rPr lang="it-IT" dirty="0"/>
              <a:t> are </a:t>
            </a:r>
            <a:r>
              <a:rPr lang="it-IT" dirty="0" err="1"/>
              <a:t>actually</a:t>
            </a:r>
            <a:r>
              <a:rPr lang="it-IT" dirty="0"/>
              <a:t> </a:t>
            </a:r>
            <a:r>
              <a:rPr lang="it-IT" dirty="0" err="1"/>
              <a:t>unused</a:t>
            </a:r>
            <a:r>
              <a:rPr lang="it-IT" dirty="0"/>
              <a:t> in the </a:t>
            </a:r>
            <a:r>
              <a:rPr lang="it-IT" dirty="0" err="1"/>
              <a:t>application</a:t>
            </a:r>
            <a:r>
              <a:rPr lang="it-IT" dirty="0"/>
              <a:t> since a Service Activation Schedule </a:t>
            </a:r>
            <a:r>
              <a:rPr lang="it-IT" dirty="0" err="1"/>
              <a:t>is</a:t>
            </a:r>
            <a:r>
              <a:rPr lang="it-IT" dirty="0"/>
              <a:t> only </a:t>
            </a:r>
            <a:r>
              <a:rPr lang="it-IT" dirty="0" err="1"/>
              <a:t>created</a:t>
            </a:r>
            <a:r>
              <a:rPr lang="it-IT" dirty="0"/>
              <a:t> and </a:t>
            </a:r>
            <a:r>
              <a:rPr lang="it-IT" dirty="0" err="1"/>
              <a:t>never</a:t>
            </a:r>
            <a:r>
              <a:rPr lang="it-IT" dirty="0"/>
              <a:t> </a:t>
            </a:r>
            <a:r>
              <a:rPr lang="it-IT" dirty="0" err="1"/>
              <a:t>queried</a:t>
            </a:r>
            <a:r>
              <a:rPr lang="it-IT" dirty="0"/>
              <a:t>. </a:t>
            </a:r>
            <a:r>
              <a:rPr lang="it-IT" dirty="0" err="1"/>
              <a:t>Anyway</a:t>
            </a:r>
            <a:r>
              <a:rPr lang="it-IT" dirty="0"/>
              <a:t> we put them in </a:t>
            </a:r>
            <a:r>
              <a:rPr lang="it-IT" dirty="0" err="1"/>
              <a:t>our</a:t>
            </a:r>
            <a:r>
              <a:rPr lang="it-IT" dirty="0"/>
              <a:t> ORM schema for </a:t>
            </a:r>
            <a:r>
              <a:rPr lang="it-IT" dirty="0" err="1"/>
              <a:t>coherence</a:t>
            </a:r>
            <a:r>
              <a:rPr lang="it-IT" dirty="0"/>
              <a:t> and </a:t>
            </a:r>
            <a:r>
              <a:rPr lang="it-IT" dirty="0" err="1"/>
              <a:t>clarity</a:t>
            </a:r>
            <a:r>
              <a:rPr lang="it-IT" dirty="0"/>
              <a:t>.</a:t>
            </a:r>
          </a:p>
        </p:txBody>
      </p:sp>
    </p:spTree>
    <p:extLst>
      <p:ext uri="{BB962C8B-B14F-4D97-AF65-F5344CB8AC3E}">
        <p14:creationId xmlns:p14="http://schemas.microsoft.com/office/powerpoint/2010/main" val="40368966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GB" sz="2800" dirty="0"/>
              <a:t>“</a:t>
            </a:r>
            <a:r>
              <a:rPr lang="en-GB" sz="2800" dirty="0" err="1"/>
              <a:t>opt_product_schedule_link</a:t>
            </a:r>
            <a:r>
              <a:rPr lang="en-GB" sz="2800" dirty="0"/>
              <a:t>” </a:t>
            </a:r>
          </a:p>
        </p:txBody>
      </p:sp>
      <p:sp>
        <p:nvSpPr>
          <p:cNvPr id="5" name="Content Placeholder 4"/>
          <p:cNvSpPr>
            <a:spLocks noGrp="1"/>
          </p:cNvSpPr>
          <p:nvPr>
            <p:ph sz="half" idx="2"/>
          </p:nvPr>
        </p:nvSpPr>
        <p:spPr>
          <a:xfrm>
            <a:off x="4680479" y="1540224"/>
            <a:ext cx="3886200" cy="4351338"/>
          </a:xfrm>
        </p:spPr>
        <p:txBody>
          <a:bodyPr>
            <a:normAutofit fontScale="92500" lnSpcReduction="20000"/>
          </a:bodyPr>
          <a:lstStyle/>
          <a:p>
            <a:r>
              <a:rPr lang="en-GB" dirty="0"/>
              <a:t>Optional Product</a:t>
            </a:r>
            <a:r>
              <a:rPr lang="en-GB" dirty="0">
                <a:sym typeface="Wingdings" panose="05000000000000000000" pitchFamily="2" charset="2"/>
              </a:rPr>
              <a:t></a:t>
            </a:r>
            <a:r>
              <a:rPr lang="en-GB" dirty="0"/>
              <a:t> Service Activation Schedule</a:t>
            </a:r>
            <a:br>
              <a:rPr lang="en-GB" dirty="0"/>
            </a:br>
            <a:r>
              <a:rPr lang="en-GB" b="1" dirty="0">
                <a:solidFill>
                  <a:schemeClr val="accent1"/>
                </a:solidFill>
              </a:rPr>
              <a:t>@ManyToMany</a:t>
            </a:r>
            <a:br>
              <a:rPr lang="en-GB" b="1" dirty="0">
                <a:solidFill>
                  <a:schemeClr val="accent1"/>
                </a:solidFill>
              </a:rPr>
            </a:br>
            <a:r>
              <a:rPr lang="en-GB" sz="2400" dirty="0">
                <a:sym typeface="Wingdings" panose="05000000000000000000" pitchFamily="2" charset="2"/>
              </a:rPr>
              <a:t>can be omitted because it isn’t necessary to retrieve which schedules contain the specified service</a:t>
            </a:r>
            <a:endParaRPr lang="en-GB" sz="2200" dirty="0"/>
          </a:p>
          <a:p>
            <a:r>
              <a:rPr lang="en-GB" dirty="0"/>
              <a:t>Service Activation Schedule </a:t>
            </a:r>
            <a:r>
              <a:rPr lang="en-GB" dirty="0">
                <a:sym typeface="Wingdings" panose="05000000000000000000" pitchFamily="2" charset="2"/>
              </a:rPr>
              <a:t> Optional Product</a:t>
            </a:r>
            <a:br>
              <a:rPr lang="en-GB" dirty="0">
                <a:sym typeface="Wingdings" panose="05000000000000000000" pitchFamily="2" charset="2"/>
              </a:rPr>
            </a:br>
            <a:r>
              <a:rPr lang="en-GB" b="1" dirty="0">
                <a:solidFill>
                  <a:schemeClr val="accent1"/>
                </a:solidFill>
                <a:sym typeface="Wingdings" panose="05000000000000000000" pitchFamily="2" charset="2"/>
              </a:rPr>
              <a:t>@ManyToMany</a:t>
            </a:r>
            <a:br>
              <a:rPr lang="en-GB" b="1" dirty="0">
                <a:solidFill>
                  <a:schemeClr val="accent1"/>
                </a:solidFill>
                <a:sym typeface="Wingdings" panose="05000000000000000000" pitchFamily="2" charset="2"/>
              </a:rPr>
            </a:br>
            <a:r>
              <a:rPr lang="en-GB" sz="2000" dirty="0"/>
              <a:t>is necessary in order to know which services must be activated when the schedule begin</a:t>
            </a:r>
            <a:br>
              <a:rPr lang="en-GB" dirty="0">
                <a:sym typeface="Wingdings" panose="05000000000000000000" pitchFamily="2" charset="2"/>
              </a:rPr>
            </a:br>
            <a:r>
              <a:rPr lang="en-GB" dirty="0">
                <a:sym typeface="Wingdings" panose="05000000000000000000" pitchFamily="2" charset="2"/>
              </a:rPr>
              <a:t>	</a:t>
            </a:r>
            <a:r>
              <a:rPr lang="en-GB" dirty="0">
                <a:solidFill>
                  <a:srgbClr val="FF0000"/>
                </a:solidFill>
                <a:sym typeface="Wingdings" panose="05000000000000000000" pitchFamily="2" charset="2"/>
              </a:rPr>
              <a:t>- Annotations….</a:t>
            </a:r>
            <a:endParaRPr lang="en-GB" b="1" dirty="0">
              <a:solidFill>
                <a:srgbClr val="FF0000"/>
              </a:solidFill>
              <a:sym typeface="Wingdings" panose="05000000000000000000" pitchFamily="2" charset="2"/>
            </a:endParaRP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Service Activation Schedule</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Optional Product</a:t>
            </a:r>
          </a:p>
        </p:txBody>
      </p:sp>
      <p:sp>
        <p:nvSpPr>
          <p:cNvPr id="8" name="Diamond 7"/>
          <p:cNvSpPr/>
          <p:nvPr/>
        </p:nvSpPr>
        <p:spPr>
          <a:xfrm rot="5400000">
            <a:off x="2204983" y="1788257"/>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96879"/>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17872" y="2105675"/>
            <a:ext cx="513282" cy="369332"/>
          </a:xfrm>
          <a:prstGeom prst="rect">
            <a:avLst/>
          </a:prstGeom>
          <a:noFill/>
        </p:spPr>
        <p:txBody>
          <a:bodyPr wrap="none" rtlCol="0">
            <a:spAutoFit/>
          </a:bodyPr>
          <a:lstStyle/>
          <a:p>
            <a:r>
              <a:rPr lang="en-GB" dirty="0"/>
              <a:t>0:N</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2160519" y="1423009"/>
            <a:ext cx="494046" cy="369332"/>
          </a:xfrm>
          <a:prstGeom prst="rect">
            <a:avLst/>
          </a:prstGeom>
          <a:noFill/>
        </p:spPr>
        <p:txBody>
          <a:bodyPr wrap="none" rtlCol="0">
            <a:spAutoFit/>
          </a:bodyPr>
          <a:lstStyle/>
          <a:p>
            <a:r>
              <a:rPr lang="en-GB" dirty="0"/>
              <a:t>SSL</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400" dirty="0"/>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Optional Product</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Service Activation Schedule</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Optional Product</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a:t>
            </a:r>
          </a:p>
        </p:txBody>
      </p:sp>
      <p:sp>
        <p:nvSpPr>
          <p:cNvPr id="22" name="TextBox 21">
            <a:extLst>
              <a:ext uri="{FF2B5EF4-FFF2-40B4-BE49-F238E27FC236}">
                <a16:creationId xmlns:a16="http://schemas.microsoft.com/office/drawing/2014/main" id="{0DEA5C6C-BD63-442C-BC99-044348D3C0FC}"/>
              </a:ext>
            </a:extLst>
          </p:cNvPr>
          <p:cNvSpPr txBox="1"/>
          <p:nvPr/>
        </p:nvSpPr>
        <p:spPr>
          <a:xfrm>
            <a:off x="2884601" y="3161322"/>
            <a:ext cx="1772194" cy="52322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Service Activation Schedule</a:t>
            </a:r>
          </a:p>
        </p:txBody>
      </p:sp>
      <p:sp>
        <p:nvSpPr>
          <p:cNvPr id="23" name="TextBox 22">
            <a:extLst>
              <a:ext uri="{FF2B5EF4-FFF2-40B4-BE49-F238E27FC236}">
                <a16:creationId xmlns:a16="http://schemas.microsoft.com/office/drawing/2014/main" id="{B625CF48-1875-4C9D-B29D-6FB6C2BD91E1}"/>
              </a:ext>
            </a:extLst>
          </p:cNvPr>
          <p:cNvSpPr txBox="1"/>
          <p:nvPr/>
        </p:nvSpPr>
        <p:spPr>
          <a:xfrm>
            <a:off x="274881" y="5717803"/>
            <a:ext cx="7483494" cy="923330"/>
          </a:xfrm>
          <a:prstGeom prst="rect">
            <a:avLst/>
          </a:prstGeom>
          <a:noFill/>
        </p:spPr>
        <p:txBody>
          <a:bodyPr wrap="square" rtlCol="0">
            <a:spAutoFit/>
          </a:bodyPr>
          <a:lstStyle/>
          <a:p>
            <a:r>
              <a:rPr lang="it-IT" dirty="0" err="1"/>
              <a:t>Both</a:t>
            </a:r>
            <a:r>
              <a:rPr lang="it-IT" dirty="0"/>
              <a:t> </a:t>
            </a:r>
            <a:r>
              <a:rPr lang="it-IT" dirty="0" err="1"/>
              <a:t>these</a:t>
            </a:r>
            <a:r>
              <a:rPr lang="it-IT" dirty="0"/>
              <a:t> </a:t>
            </a:r>
            <a:r>
              <a:rPr lang="it-IT" dirty="0" err="1"/>
              <a:t>relationships</a:t>
            </a:r>
            <a:r>
              <a:rPr lang="it-IT" dirty="0"/>
              <a:t> are </a:t>
            </a:r>
            <a:r>
              <a:rPr lang="it-IT" dirty="0" err="1"/>
              <a:t>actually</a:t>
            </a:r>
            <a:r>
              <a:rPr lang="it-IT" dirty="0"/>
              <a:t> </a:t>
            </a:r>
            <a:r>
              <a:rPr lang="it-IT" dirty="0" err="1"/>
              <a:t>unused</a:t>
            </a:r>
            <a:r>
              <a:rPr lang="it-IT" dirty="0"/>
              <a:t> in the </a:t>
            </a:r>
            <a:r>
              <a:rPr lang="it-IT" dirty="0" err="1"/>
              <a:t>application</a:t>
            </a:r>
            <a:r>
              <a:rPr lang="it-IT" dirty="0"/>
              <a:t> since a Service Activation Schedule </a:t>
            </a:r>
            <a:r>
              <a:rPr lang="it-IT" dirty="0" err="1"/>
              <a:t>is</a:t>
            </a:r>
            <a:r>
              <a:rPr lang="it-IT" dirty="0"/>
              <a:t> only </a:t>
            </a:r>
            <a:r>
              <a:rPr lang="it-IT" dirty="0" err="1"/>
              <a:t>created</a:t>
            </a:r>
            <a:r>
              <a:rPr lang="it-IT" dirty="0"/>
              <a:t> and </a:t>
            </a:r>
            <a:r>
              <a:rPr lang="it-IT" dirty="0" err="1"/>
              <a:t>never</a:t>
            </a:r>
            <a:r>
              <a:rPr lang="it-IT" dirty="0"/>
              <a:t> </a:t>
            </a:r>
            <a:r>
              <a:rPr lang="it-IT" dirty="0" err="1"/>
              <a:t>queried</a:t>
            </a:r>
            <a:r>
              <a:rPr lang="it-IT" dirty="0"/>
              <a:t>. </a:t>
            </a:r>
            <a:r>
              <a:rPr lang="it-IT" dirty="0" err="1"/>
              <a:t>Anyway</a:t>
            </a:r>
            <a:r>
              <a:rPr lang="it-IT" dirty="0"/>
              <a:t> we put them in </a:t>
            </a:r>
            <a:r>
              <a:rPr lang="it-IT" dirty="0" err="1"/>
              <a:t>our</a:t>
            </a:r>
            <a:r>
              <a:rPr lang="it-IT" dirty="0"/>
              <a:t> ORM schema for </a:t>
            </a:r>
            <a:r>
              <a:rPr lang="it-IT" dirty="0" err="1"/>
              <a:t>coherence</a:t>
            </a:r>
            <a:r>
              <a:rPr lang="it-IT" dirty="0"/>
              <a:t> and </a:t>
            </a:r>
            <a:r>
              <a:rPr lang="it-IT" dirty="0" err="1"/>
              <a:t>clarity</a:t>
            </a:r>
            <a:r>
              <a:rPr lang="it-IT" dirty="0"/>
              <a:t>.</a:t>
            </a:r>
          </a:p>
        </p:txBody>
      </p:sp>
    </p:spTree>
    <p:extLst>
      <p:ext uri="{BB962C8B-B14F-4D97-AF65-F5344CB8AC3E}">
        <p14:creationId xmlns:p14="http://schemas.microsoft.com/office/powerpoint/2010/main" val="39203728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ORM design motivations</a:t>
            </a:r>
          </a:p>
        </p:txBody>
      </p:sp>
      <p:sp>
        <p:nvSpPr>
          <p:cNvPr id="5" name="Content Placeholder 4"/>
          <p:cNvSpPr>
            <a:spLocks noGrp="1"/>
          </p:cNvSpPr>
          <p:nvPr>
            <p:ph idx="1"/>
          </p:nvPr>
        </p:nvSpPr>
        <p:spPr/>
        <p:txBody>
          <a:bodyPr/>
          <a:lstStyle/>
          <a:p>
            <a:r>
              <a:rPr lang="it-IT" dirty="0"/>
              <a:t>If there are aspects of the ORM that you want to illustrate or motivate, write your explanations after each relationship ORM design slide or at the end of the ORM design section</a:t>
            </a:r>
          </a:p>
        </p:txBody>
      </p:sp>
    </p:spTree>
    <p:extLst>
      <p:ext uri="{BB962C8B-B14F-4D97-AF65-F5344CB8AC3E}">
        <p14:creationId xmlns:p14="http://schemas.microsoft.com/office/powerpoint/2010/main" val="29555751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Employee</a:t>
            </a:r>
          </a:p>
        </p:txBody>
      </p:sp>
      <p:sp>
        <p:nvSpPr>
          <p:cNvPr id="5" name="Content Placeholder 4"/>
          <p:cNvSpPr>
            <a:spLocks noGrp="1"/>
          </p:cNvSpPr>
          <p:nvPr>
            <p:ph idx="1"/>
          </p:nvPr>
        </p:nvSpPr>
        <p:spPr>
          <a:xfrm>
            <a:off x="1" y="1434164"/>
            <a:ext cx="9144000" cy="5342021"/>
          </a:xfrm>
        </p:spPr>
        <p:txBody>
          <a:bodyPr>
            <a:normAutofit/>
          </a:bodyPr>
          <a:lstStyle/>
          <a:p>
            <a:pPr marL="0" indent="0">
              <a:spcBef>
                <a:spcPts val="0"/>
              </a:spcBef>
              <a:buNone/>
            </a:pPr>
            <a:r>
              <a:rPr lang="en-GB" sz="1500" dirty="0">
                <a:latin typeface="Courier New" panose="02070309020205020404" pitchFamily="49" charset="0"/>
                <a:cs typeface="Courier New" panose="02070309020205020404" pitchFamily="49" charset="0"/>
              </a:rPr>
              <a:t>@Entity</a:t>
            </a:r>
          </a:p>
          <a:p>
            <a:pPr marL="0" indent="0">
              <a:spcBef>
                <a:spcPts val="0"/>
              </a:spcBef>
              <a:buNone/>
            </a:pPr>
            <a:r>
              <a:rPr lang="en-GB" sz="1500" dirty="0">
                <a:latin typeface="Courier New" panose="02070309020205020404" pitchFamily="49" charset="0"/>
                <a:cs typeface="Courier New" panose="02070309020205020404" pitchFamily="49" charset="0"/>
              </a:rPr>
              <a:t>@</a:t>
            </a:r>
            <a:r>
              <a:rPr lang="en-GB" sz="1500" dirty="0" err="1">
                <a:latin typeface="Courier New" panose="02070309020205020404" pitchFamily="49" charset="0"/>
                <a:cs typeface="Courier New" panose="02070309020205020404" pitchFamily="49" charset="0"/>
              </a:rPr>
              <a:t>NamedQueries</a:t>
            </a:r>
            <a:r>
              <a:rPr lang="en-GB" sz="1500" dirty="0">
                <a:latin typeface="Courier New" panose="02070309020205020404" pitchFamily="49" charset="0"/>
                <a:cs typeface="Courier New" panose="02070309020205020404" pitchFamily="49" charset="0"/>
              </a:rPr>
              <a:t>({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NamedQuery</a:t>
            </a:r>
            <a:r>
              <a:rPr lang="en-GB" sz="1500" dirty="0">
                <a:latin typeface="Courier New" panose="02070309020205020404" pitchFamily="49" charset="0"/>
                <a:cs typeface="Courier New" panose="02070309020205020404" pitchFamily="49" charset="0"/>
              </a:rPr>
              <a:t>(name = “</a:t>
            </a:r>
            <a:r>
              <a:rPr lang="en-GB" sz="1500" dirty="0" err="1">
                <a:latin typeface="Courier New" panose="02070309020205020404" pitchFamily="49" charset="0"/>
                <a:cs typeface="Courier New" panose="02070309020205020404" pitchFamily="49" charset="0"/>
              </a:rPr>
              <a:t>A.query</a:t>
            </a:r>
            <a:r>
              <a:rPr lang="en-GB" sz="1500" dirty="0">
                <a:latin typeface="Courier New" panose="02070309020205020404" pitchFamily="49" charset="0"/>
                <a:cs typeface="Courier New" panose="02070309020205020404" pitchFamily="49" charset="0"/>
              </a:rPr>
              <a:t>", query =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 . . . "),</a:t>
            </a:r>
          </a:p>
          <a:p>
            <a:pPr marL="0" indent="0">
              <a:spcBef>
                <a:spcPts val="0"/>
              </a:spcBef>
              <a:buNone/>
            </a:pPr>
            <a:r>
              <a:rPr lang="en-GB" sz="1500" dirty="0">
                <a:latin typeface="Courier New" panose="02070309020205020404" pitchFamily="49" charset="0"/>
                <a:cs typeface="Courier New" panose="02070309020205020404" pitchFamily="49" charset="0"/>
              </a:rPr>
              <a:t>   . . .})</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public class A implements Serializable {</a:t>
            </a:r>
          </a:p>
          <a:p>
            <a:pPr marL="0" indent="0">
              <a:spcBef>
                <a:spcPts val="0"/>
              </a:spcBef>
              <a:buNone/>
            </a:pP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attributes &amp; their annotations</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relationships &amp; their annotations</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clone this slide as may times as there are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entities </a:t>
            </a:r>
          </a:p>
          <a:p>
            <a:pPr marL="0" indent="0">
              <a:spcBef>
                <a:spcPts val="0"/>
              </a:spcBef>
              <a:buNone/>
            </a:pP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p:txBody>
      </p:sp>
      <p:sp>
        <p:nvSpPr>
          <p:cNvPr id="3" name="Rectangle 2">
            <a:extLst>
              <a:ext uri="{FF2B5EF4-FFF2-40B4-BE49-F238E27FC236}">
                <a16:creationId xmlns:a16="http://schemas.microsoft.com/office/drawing/2014/main" id="{AC19F719-6A3E-4BE4-BB76-3CDA270B343C}"/>
              </a:ext>
            </a:extLst>
          </p:cNvPr>
          <p:cNvSpPr/>
          <p:nvPr/>
        </p:nvSpPr>
        <p:spPr>
          <a:xfrm>
            <a:off x="3043645" y="6308208"/>
            <a:ext cx="4572000" cy="369332"/>
          </a:xfrm>
          <a:prstGeom prst="rect">
            <a:avLst/>
          </a:prstGeom>
        </p:spPr>
        <p:txBody>
          <a:bodyPr>
            <a:spAutoFit/>
          </a:bodyPr>
          <a:lstStyle/>
          <a:p>
            <a:r>
              <a:rPr lang="en-GB" dirty="0">
                <a:sym typeface="Wingdings" panose="05000000000000000000" pitchFamily="2" charset="2"/>
              </a:rPr>
              <a:t>Clone this slide for each entity</a:t>
            </a:r>
            <a:endParaRPr lang="en-GB" dirty="0"/>
          </a:p>
        </p:txBody>
      </p:sp>
    </p:spTree>
    <p:extLst>
      <p:ext uri="{BB962C8B-B14F-4D97-AF65-F5344CB8AC3E}">
        <p14:creationId xmlns:p14="http://schemas.microsoft.com/office/powerpoint/2010/main" val="4848762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Functional analysis of the interaction</a:t>
            </a:r>
          </a:p>
        </p:txBody>
      </p:sp>
      <p:sp>
        <p:nvSpPr>
          <p:cNvPr id="5" name="Content Placeholder 4"/>
          <p:cNvSpPr>
            <a:spLocks noGrp="1"/>
          </p:cNvSpPr>
          <p:nvPr>
            <p:ph idx="1"/>
          </p:nvPr>
        </p:nvSpPr>
        <p:spPr/>
        <p:txBody>
          <a:bodyPr/>
          <a:lstStyle/>
          <a:p>
            <a:r>
              <a:rPr lang="it-IT" dirty="0"/>
              <a:t>Describe the interaction diagrams of the application using any graphical notation (e.g., IFML or similar --- www.ifmledit.org) or a textual notation (see next slides)</a:t>
            </a:r>
          </a:p>
        </p:txBody>
      </p:sp>
    </p:spTree>
    <p:extLst>
      <p:ext uri="{BB962C8B-B14F-4D97-AF65-F5344CB8AC3E}">
        <p14:creationId xmlns:p14="http://schemas.microsoft.com/office/powerpoint/2010/main" val="1320076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Example of diagram</a:t>
            </a:r>
          </a:p>
        </p:txBody>
      </p:sp>
      <p:sp>
        <p:nvSpPr>
          <p:cNvPr id="4" name="Google Shape;197;p33"/>
          <p:cNvSpPr/>
          <p:nvPr/>
        </p:nvSpPr>
        <p:spPr>
          <a:xfrm>
            <a:off x="323525" y="2753184"/>
            <a:ext cx="2808300" cy="15087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a:solidFill>
                  <a:schemeClr val="dk1"/>
                </a:solidFill>
                <a:latin typeface="Calibri"/>
                <a:ea typeface="Calibri"/>
                <a:cs typeface="Calibri"/>
                <a:sym typeface="Calibri"/>
              </a:rPr>
              <a:t>LOGIN PAGE</a:t>
            </a:r>
            <a:endParaRPr sz="1800">
              <a:solidFill>
                <a:schemeClr val="dk1"/>
              </a:solidFill>
              <a:latin typeface="Calibri"/>
              <a:ea typeface="Calibri"/>
              <a:cs typeface="Calibri"/>
              <a:sym typeface="Calibri"/>
            </a:endParaRPr>
          </a:p>
        </p:txBody>
      </p:sp>
      <p:sp>
        <p:nvSpPr>
          <p:cNvPr id="5" name="Google Shape;198;p33"/>
          <p:cNvSpPr/>
          <p:nvPr/>
        </p:nvSpPr>
        <p:spPr>
          <a:xfrm>
            <a:off x="467444" y="3133360"/>
            <a:ext cx="1836300" cy="860400"/>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a:solidFill>
                  <a:schemeClr val="dk1"/>
                </a:solidFill>
                <a:latin typeface="Calibri"/>
                <a:ea typeface="Calibri"/>
                <a:cs typeface="Calibri"/>
                <a:sym typeface="Calibri"/>
              </a:rPr>
              <a:t>Login form</a:t>
            </a:r>
            <a:br>
              <a:rPr lang="es-419" sz="1800">
                <a:solidFill>
                  <a:schemeClr val="dk1"/>
                </a:solidFill>
                <a:latin typeface="Calibri"/>
                <a:ea typeface="Calibri"/>
                <a:cs typeface="Calibri"/>
                <a:sym typeface="Calibri"/>
              </a:rPr>
            </a:br>
            <a:r>
              <a:rPr lang="es-419" sz="1800">
                <a:solidFill>
                  <a:schemeClr val="dk1"/>
                </a:solidFill>
                <a:latin typeface="Calibri"/>
                <a:ea typeface="Calibri"/>
                <a:cs typeface="Calibri"/>
                <a:sym typeface="Calibri"/>
              </a:rPr>
              <a:t>[field: username</a:t>
            </a:r>
            <a:endParaRPr/>
          </a:p>
          <a:p>
            <a:pPr marL="0" marR="0" lvl="0" indent="0" algn="ctr" rtl="0">
              <a:spcBef>
                <a:spcPts val="0"/>
              </a:spcBef>
              <a:spcAft>
                <a:spcPts val="0"/>
              </a:spcAft>
              <a:buNone/>
            </a:pPr>
            <a:r>
              <a:rPr lang="es-419" sz="1800">
                <a:solidFill>
                  <a:schemeClr val="dk1"/>
                </a:solidFill>
                <a:latin typeface="Calibri"/>
                <a:ea typeface="Calibri"/>
                <a:cs typeface="Calibri"/>
                <a:sym typeface="Calibri"/>
              </a:rPr>
              <a:t>field: password]</a:t>
            </a:r>
            <a:endParaRPr sz="1800">
              <a:solidFill>
                <a:schemeClr val="dk1"/>
              </a:solidFill>
              <a:latin typeface="Calibri"/>
              <a:ea typeface="Calibri"/>
              <a:cs typeface="Calibri"/>
              <a:sym typeface="Calibri"/>
            </a:endParaRPr>
          </a:p>
        </p:txBody>
      </p:sp>
      <p:sp>
        <p:nvSpPr>
          <p:cNvPr id="6" name="Google Shape;199;p33"/>
          <p:cNvSpPr/>
          <p:nvPr/>
        </p:nvSpPr>
        <p:spPr>
          <a:xfrm>
            <a:off x="5755392" y="4499999"/>
            <a:ext cx="2520300" cy="12960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a:solidFill>
                  <a:schemeClr val="dk1"/>
                </a:solidFill>
                <a:latin typeface="Calibri"/>
                <a:ea typeface="Calibri"/>
                <a:cs typeface="Calibri"/>
                <a:sym typeface="Calibri"/>
              </a:rPr>
              <a:t>HOME</a:t>
            </a:r>
            <a:endParaRPr sz="1800">
              <a:solidFill>
                <a:schemeClr val="dk1"/>
              </a:solidFill>
              <a:latin typeface="Calibri"/>
              <a:ea typeface="Calibri"/>
              <a:cs typeface="Calibri"/>
              <a:sym typeface="Calibri"/>
            </a:endParaRPr>
          </a:p>
        </p:txBody>
      </p:sp>
      <p:sp>
        <p:nvSpPr>
          <p:cNvPr id="7" name="Google Shape;200;p33"/>
          <p:cNvSpPr/>
          <p:nvPr/>
        </p:nvSpPr>
        <p:spPr>
          <a:xfrm>
            <a:off x="2195736" y="3342674"/>
            <a:ext cx="288032" cy="216024"/>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8" name="Google Shape;201;p33"/>
          <p:cNvCxnSpPr>
            <a:stCxn id="14" idx="2"/>
            <a:endCxn id="20" idx="5"/>
          </p:cNvCxnSpPr>
          <p:nvPr/>
        </p:nvCxnSpPr>
        <p:spPr>
          <a:xfrm rot="10800000" flipH="1">
            <a:off x="4726678" y="3456447"/>
            <a:ext cx="1599000" cy="5700"/>
          </a:xfrm>
          <a:prstGeom prst="bentConnector3">
            <a:avLst>
              <a:gd name="adj1" fmla="val 5000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9" name="Google Shape;204;p33"/>
          <p:cNvSpPr txBox="1"/>
          <p:nvPr/>
        </p:nvSpPr>
        <p:spPr>
          <a:xfrm>
            <a:off x="2328286" y="3622457"/>
            <a:ext cx="8322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err="1">
                <a:solidFill>
                  <a:schemeClr val="dk1"/>
                </a:solidFill>
                <a:latin typeface="Calibri"/>
                <a:ea typeface="Calibri"/>
                <a:cs typeface="Calibri"/>
                <a:sym typeface="Calibri"/>
              </a:rPr>
              <a:t>submit</a:t>
            </a:r>
            <a:endParaRPr sz="1800" dirty="0">
              <a:solidFill>
                <a:schemeClr val="dk1"/>
              </a:solidFill>
              <a:latin typeface="Calibri"/>
              <a:ea typeface="Calibri"/>
              <a:cs typeface="Calibri"/>
              <a:sym typeface="Calibri"/>
            </a:endParaRPr>
          </a:p>
        </p:txBody>
      </p:sp>
      <p:cxnSp>
        <p:nvCxnSpPr>
          <p:cNvPr id="10" name="Google Shape;205;p33"/>
          <p:cNvCxnSpPr>
            <a:stCxn id="17" idx="4"/>
            <a:endCxn id="4" idx="2"/>
          </p:cNvCxnSpPr>
          <p:nvPr/>
        </p:nvCxnSpPr>
        <p:spPr>
          <a:xfrm rot="5400000">
            <a:off x="2501896" y="3127908"/>
            <a:ext cx="359700" cy="1908300"/>
          </a:xfrm>
          <a:prstGeom prst="bentConnector3">
            <a:avLst>
              <a:gd name="adj1" fmla="val 166194"/>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1" name="Google Shape;207;p33"/>
          <p:cNvSpPr txBox="1"/>
          <p:nvPr/>
        </p:nvSpPr>
        <p:spPr>
          <a:xfrm>
            <a:off x="755575" y="4505860"/>
            <a:ext cx="24888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err="1">
                <a:solidFill>
                  <a:schemeClr val="dk1"/>
                </a:solidFill>
                <a:latin typeface="Calibri"/>
                <a:ea typeface="Calibri"/>
                <a:cs typeface="Calibri"/>
                <a:sym typeface="Calibri"/>
              </a:rPr>
              <a:t>wrong</a:t>
            </a:r>
            <a:r>
              <a:rPr lang="es-419" sz="1800" dirty="0">
                <a:solidFill>
                  <a:schemeClr val="dk1"/>
                </a:solidFill>
                <a:latin typeface="Calibri"/>
                <a:ea typeface="Calibri"/>
                <a:cs typeface="Calibri"/>
                <a:sym typeface="Calibri"/>
              </a:rPr>
              <a:t> </a:t>
            </a:r>
            <a:r>
              <a:rPr lang="es-419" sz="1800" dirty="0" err="1">
                <a:solidFill>
                  <a:schemeClr val="dk1"/>
                </a:solidFill>
                <a:latin typeface="Calibri"/>
                <a:ea typeface="Calibri"/>
                <a:cs typeface="Calibri"/>
                <a:sym typeface="Calibri"/>
              </a:rPr>
              <a:t>user</a:t>
            </a:r>
            <a:r>
              <a:rPr lang="es-419" sz="1800" dirty="0">
                <a:solidFill>
                  <a:schemeClr val="dk1"/>
                </a:solidFill>
                <a:latin typeface="Calibri"/>
                <a:ea typeface="Calibri"/>
                <a:cs typeface="Calibri"/>
                <a:sym typeface="Calibri"/>
              </a:rPr>
              <a:t> + </a:t>
            </a:r>
            <a:r>
              <a:rPr lang="es-419" sz="1800" dirty="0" err="1">
                <a:solidFill>
                  <a:schemeClr val="dk1"/>
                </a:solidFill>
                <a:latin typeface="Calibri"/>
                <a:ea typeface="Calibri"/>
                <a:cs typeface="Calibri"/>
                <a:sym typeface="Calibri"/>
              </a:rPr>
              <a:t>pswd</a:t>
            </a:r>
            <a:endParaRPr sz="1800" dirty="0">
              <a:solidFill>
                <a:schemeClr val="dk1"/>
              </a:solidFill>
              <a:latin typeface="Calibri"/>
              <a:ea typeface="Calibri"/>
              <a:cs typeface="Calibri"/>
              <a:sym typeface="Calibri"/>
            </a:endParaRPr>
          </a:p>
        </p:txBody>
      </p:sp>
      <p:sp>
        <p:nvSpPr>
          <p:cNvPr id="12" name="Google Shape;208;p33"/>
          <p:cNvSpPr txBox="1"/>
          <p:nvPr/>
        </p:nvSpPr>
        <p:spPr>
          <a:xfrm>
            <a:off x="3641255" y="2813863"/>
            <a:ext cx="2186700" cy="307800"/>
          </a:xfrm>
          <a:prstGeom prst="rect">
            <a:avLst/>
          </a:prstGeom>
          <a:solidFill>
            <a:schemeClr val="lt1"/>
          </a:solidFill>
          <a:ln w="25400" cap="flat" cmpd="sng">
            <a:no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600" dirty="0" err="1">
                <a:solidFill>
                  <a:schemeClr val="dk1"/>
                </a:solidFill>
                <a:latin typeface="Calibri"/>
                <a:ea typeface="Calibri"/>
                <a:cs typeface="Calibri"/>
                <a:sym typeface="Calibri"/>
              </a:rPr>
              <a:t>username</a:t>
            </a:r>
            <a:r>
              <a:rPr lang="es-419" sz="1600" dirty="0">
                <a:solidFill>
                  <a:schemeClr val="dk1"/>
                </a:solidFill>
                <a:latin typeface="Calibri"/>
                <a:ea typeface="Calibri"/>
                <a:cs typeface="Calibri"/>
                <a:sym typeface="Calibri"/>
              </a:rPr>
              <a:t>, </a:t>
            </a:r>
            <a:r>
              <a:rPr lang="es-419" sz="1600" dirty="0" err="1">
                <a:solidFill>
                  <a:schemeClr val="dk1"/>
                </a:solidFill>
                <a:latin typeface="Calibri"/>
                <a:ea typeface="Calibri"/>
                <a:cs typeface="Calibri"/>
                <a:sym typeface="Calibri"/>
              </a:rPr>
              <a:t>password</a:t>
            </a:r>
            <a:endParaRPr sz="1600" dirty="0">
              <a:solidFill>
                <a:schemeClr val="dk1"/>
              </a:solidFill>
              <a:latin typeface="Calibri"/>
              <a:ea typeface="Calibri"/>
              <a:cs typeface="Calibri"/>
              <a:sym typeface="Calibri"/>
            </a:endParaRPr>
          </a:p>
        </p:txBody>
      </p:sp>
      <p:cxnSp>
        <p:nvCxnSpPr>
          <p:cNvPr id="13" name="Google Shape;209;p33"/>
          <p:cNvCxnSpPr/>
          <p:nvPr/>
        </p:nvCxnSpPr>
        <p:spPr>
          <a:xfrm flipH="1">
            <a:off x="3185250" y="2890382"/>
            <a:ext cx="472500" cy="558300"/>
          </a:xfrm>
          <a:prstGeom prst="straightConnector1">
            <a:avLst/>
          </a:prstGeom>
          <a:noFill/>
          <a:ln w="9525" cap="flat" cmpd="sng">
            <a:solidFill>
              <a:srgbClr val="4A7DBA"/>
            </a:solidFill>
            <a:prstDash val="solid"/>
            <a:round/>
            <a:headEnd type="none" w="sm" len="sm"/>
            <a:tailEnd type="none" w="sm" len="sm"/>
          </a:ln>
        </p:spPr>
      </p:cxnSp>
      <p:sp>
        <p:nvSpPr>
          <p:cNvPr id="14" name="Google Shape;202;p33"/>
          <p:cNvSpPr/>
          <p:nvPr/>
        </p:nvSpPr>
        <p:spPr>
          <a:xfrm>
            <a:off x="3419872" y="3216763"/>
            <a:ext cx="1368152" cy="490769"/>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a:solidFill>
                  <a:schemeClr val="dk1"/>
                </a:solidFill>
                <a:latin typeface="Calibri"/>
                <a:ea typeface="Calibri"/>
                <a:cs typeface="Calibri"/>
                <a:sym typeface="Calibri"/>
              </a:rPr>
              <a:t>Check</a:t>
            </a:r>
            <a:br>
              <a:rPr lang="es-419" sz="1800">
                <a:solidFill>
                  <a:schemeClr val="dk1"/>
                </a:solidFill>
                <a:latin typeface="Calibri"/>
                <a:ea typeface="Calibri"/>
                <a:cs typeface="Calibri"/>
                <a:sym typeface="Calibri"/>
              </a:rPr>
            </a:br>
            <a:r>
              <a:rPr lang="es-419" sz="1800">
                <a:solidFill>
                  <a:schemeClr val="dk1"/>
                </a:solidFill>
                <a:latin typeface="Calibri"/>
                <a:ea typeface="Calibri"/>
                <a:cs typeface="Calibri"/>
                <a:sym typeface="Calibri"/>
              </a:rPr>
              <a:t>Login</a:t>
            </a:r>
            <a:endParaRPr sz="1800">
              <a:solidFill>
                <a:schemeClr val="dk1"/>
              </a:solidFill>
              <a:latin typeface="Calibri"/>
              <a:ea typeface="Calibri"/>
              <a:cs typeface="Calibri"/>
              <a:sym typeface="Calibri"/>
            </a:endParaRPr>
          </a:p>
        </p:txBody>
      </p:sp>
      <p:cxnSp>
        <p:nvCxnSpPr>
          <p:cNvPr id="15" name="Google Shape;210;p33"/>
          <p:cNvCxnSpPr>
            <a:stCxn id="7" idx="6"/>
            <a:endCxn id="14" idx="5"/>
          </p:cNvCxnSpPr>
          <p:nvPr/>
        </p:nvCxnSpPr>
        <p:spPr>
          <a:xfrm>
            <a:off x="2483768" y="3450686"/>
            <a:ext cx="997500" cy="114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6" name="Google Shape;211;p33"/>
          <p:cNvSpPr/>
          <p:nvPr/>
        </p:nvSpPr>
        <p:spPr>
          <a:xfrm>
            <a:off x="4572000" y="3383496"/>
            <a:ext cx="288032" cy="216024"/>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 name="Google Shape;206;p33"/>
          <p:cNvSpPr/>
          <p:nvPr/>
        </p:nvSpPr>
        <p:spPr>
          <a:xfrm>
            <a:off x="3491880" y="3686184"/>
            <a:ext cx="288032" cy="216024"/>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 name="Google Shape;212;p33"/>
          <p:cNvSpPr txBox="1"/>
          <p:nvPr/>
        </p:nvSpPr>
        <p:spPr>
          <a:xfrm>
            <a:off x="4788029" y="3599524"/>
            <a:ext cx="15519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a:solidFill>
                  <a:schemeClr val="dk1"/>
                </a:solidFill>
                <a:latin typeface="Calibri"/>
                <a:ea typeface="Calibri"/>
                <a:cs typeface="Calibri"/>
                <a:sym typeface="Calibri"/>
              </a:rPr>
              <a:t>user -&gt; session</a:t>
            </a:r>
            <a:endParaRPr sz="1800">
              <a:solidFill>
                <a:schemeClr val="dk1"/>
              </a:solidFill>
              <a:latin typeface="Calibri"/>
              <a:ea typeface="Calibri"/>
              <a:cs typeface="Calibri"/>
              <a:sym typeface="Calibri"/>
            </a:endParaRPr>
          </a:p>
        </p:txBody>
      </p:sp>
      <p:cxnSp>
        <p:nvCxnSpPr>
          <p:cNvPr id="19" name="Google Shape;213;p33"/>
          <p:cNvCxnSpPr>
            <a:stCxn id="20" idx="2"/>
            <a:endCxn id="6" idx="0"/>
          </p:cNvCxnSpPr>
          <p:nvPr/>
        </p:nvCxnSpPr>
        <p:spPr>
          <a:xfrm flipH="1">
            <a:off x="7015400" y="3456382"/>
            <a:ext cx="868500" cy="1043700"/>
          </a:xfrm>
          <a:prstGeom prst="bentConnector4">
            <a:avLst>
              <a:gd name="adj1" fmla="val -34482"/>
              <a:gd name="adj2" fmla="val 6175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0" name="Google Shape;203;p33"/>
          <p:cNvSpPr/>
          <p:nvPr/>
        </p:nvSpPr>
        <p:spPr>
          <a:xfrm>
            <a:off x="6264350" y="3210982"/>
            <a:ext cx="1680900" cy="490800"/>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a:solidFill>
                  <a:schemeClr val="dk1"/>
                </a:solidFill>
                <a:latin typeface="Calibri"/>
                <a:ea typeface="Calibri"/>
                <a:cs typeface="Calibri"/>
                <a:sym typeface="Calibri"/>
              </a:rPr>
              <a:t>GoToHome</a:t>
            </a:r>
            <a:endParaRPr sz="1800">
              <a:solidFill>
                <a:schemeClr val="dk1"/>
              </a:solidFill>
              <a:latin typeface="Calibri"/>
              <a:ea typeface="Calibri"/>
              <a:cs typeface="Calibri"/>
              <a:sym typeface="Calibri"/>
            </a:endParaRPr>
          </a:p>
        </p:txBody>
      </p:sp>
      <p:sp>
        <p:nvSpPr>
          <p:cNvPr id="21" name="Google Shape;214;p33"/>
          <p:cNvSpPr txBox="1"/>
          <p:nvPr/>
        </p:nvSpPr>
        <p:spPr>
          <a:xfrm>
            <a:off x="7105354" y="4132699"/>
            <a:ext cx="15519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a:solidFill>
                  <a:schemeClr val="dk1"/>
                </a:solidFill>
                <a:latin typeface="Calibri"/>
                <a:ea typeface="Calibri"/>
                <a:cs typeface="Calibri"/>
                <a:sym typeface="Calibri"/>
              </a:rPr>
              <a:t>missions</a:t>
            </a:r>
            <a:endParaRPr sz="1800">
              <a:solidFill>
                <a:schemeClr val="dk1"/>
              </a:solidFill>
              <a:latin typeface="Calibri"/>
              <a:ea typeface="Calibri"/>
              <a:cs typeface="Calibri"/>
              <a:sym typeface="Calibri"/>
            </a:endParaRPr>
          </a:p>
        </p:txBody>
      </p:sp>
      <p:cxnSp>
        <p:nvCxnSpPr>
          <p:cNvPr id="23" name="Straight Arrow Connector 22"/>
          <p:cNvCxnSpPr>
            <a:stCxn id="24" idx="1"/>
          </p:cNvCxnSpPr>
          <p:nvPr/>
        </p:nvCxnSpPr>
        <p:spPr>
          <a:xfrm flipH="1">
            <a:off x="1905802" y="2096513"/>
            <a:ext cx="838584" cy="1036847"/>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24" name="TextBox 23"/>
          <p:cNvSpPr txBox="1"/>
          <p:nvPr/>
        </p:nvSpPr>
        <p:spPr>
          <a:xfrm>
            <a:off x="2744386" y="1911847"/>
            <a:ext cx="1992981" cy="369332"/>
          </a:xfrm>
          <a:prstGeom prst="rect">
            <a:avLst/>
          </a:prstGeom>
          <a:noFill/>
        </p:spPr>
        <p:txBody>
          <a:bodyPr wrap="none" rtlCol="0">
            <a:spAutoFit/>
          </a:bodyPr>
          <a:lstStyle/>
          <a:p>
            <a:r>
              <a:rPr lang="it-IT" dirty="0"/>
              <a:t>PAGE COMPONENT</a:t>
            </a:r>
          </a:p>
        </p:txBody>
      </p:sp>
      <p:cxnSp>
        <p:nvCxnSpPr>
          <p:cNvPr id="26" name="Straight Arrow Connector 25"/>
          <p:cNvCxnSpPr>
            <a:stCxn id="27" idx="1"/>
          </p:cNvCxnSpPr>
          <p:nvPr/>
        </p:nvCxnSpPr>
        <p:spPr>
          <a:xfrm flipH="1">
            <a:off x="1357163" y="1565518"/>
            <a:ext cx="1529998" cy="1187666"/>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27" name="TextBox 26"/>
          <p:cNvSpPr txBox="1"/>
          <p:nvPr/>
        </p:nvSpPr>
        <p:spPr>
          <a:xfrm>
            <a:off x="2887161" y="1380852"/>
            <a:ext cx="675762" cy="369332"/>
          </a:xfrm>
          <a:prstGeom prst="rect">
            <a:avLst/>
          </a:prstGeom>
          <a:noFill/>
        </p:spPr>
        <p:txBody>
          <a:bodyPr wrap="square" rtlCol="0">
            <a:spAutoFit/>
          </a:bodyPr>
          <a:lstStyle/>
          <a:p>
            <a:r>
              <a:rPr lang="it-IT" dirty="0"/>
              <a:t>PAGE</a:t>
            </a:r>
          </a:p>
        </p:txBody>
      </p:sp>
      <p:cxnSp>
        <p:nvCxnSpPr>
          <p:cNvPr id="30" name="Straight Arrow Connector 29"/>
          <p:cNvCxnSpPr>
            <a:stCxn id="31" idx="1"/>
          </p:cNvCxnSpPr>
          <p:nvPr/>
        </p:nvCxnSpPr>
        <p:spPr>
          <a:xfrm flipH="1">
            <a:off x="2406316" y="2394897"/>
            <a:ext cx="790457" cy="946194"/>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31" name="TextBox 30"/>
          <p:cNvSpPr txBox="1"/>
          <p:nvPr/>
        </p:nvSpPr>
        <p:spPr>
          <a:xfrm>
            <a:off x="3196773" y="2210231"/>
            <a:ext cx="801823" cy="369332"/>
          </a:xfrm>
          <a:prstGeom prst="rect">
            <a:avLst/>
          </a:prstGeom>
          <a:noFill/>
        </p:spPr>
        <p:txBody>
          <a:bodyPr wrap="none" rtlCol="0">
            <a:spAutoFit/>
          </a:bodyPr>
          <a:lstStyle/>
          <a:p>
            <a:r>
              <a:rPr lang="it-IT" dirty="0"/>
              <a:t>EVENT</a:t>
            </a:r>
          </a:p>
        </p:txBody>
      </p:sp>
      <p:cxnSp>
        <p:nvCxnSpPr>
          <p:cNvPr id="33" name="Straight Arrow Connector 32"/>
          <p:cNvCxnSpPr>
            <a:stCxn id="34" idx="1"/>
          </p:cNvCxnSpPr>
          <p:nvPr/>
        </p:nvCxnSpPr>
        <p:spPr>
          <a:xfrm flipH="1">
            <a:off x="6670320" y="2491149"/>
            <a:ext cx="655704" cy="656671"/>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34" name="TextBox 33"/>
          <p:cNvSpPr txBox="1"/>
          <p:nvPr/>
        </p:nvSpPr>
        <p:spPr>
          <a:xfrm>
            <a:off x="7326024" y="2306483"/>
            <a:ext cx="911916" cy="369332"/>
          </a:xfrm>
          <a:prstGeom prst="rect">
            <a:avLst/>
          </a:prstGeom>
          <a:noFill/>
        </p:spPr>
        <p:txBody>
          <a:bodyPr wrap="none" rtlCol="0">
            <a:spAutoFit/>
          </a:bodyPr>
          <a:lstStyle/>
          <a:p>
            <a:r>
              <a:rPr lang="it-IT" dirty="0"/>
              <a:t>ACTION</a:t>
            </a:r>
          </a:p>
        </p:txBody>
      </p:sp>
      <p:cxnSp>
        <p:nvCxnSpPr>
          <p:cNvPr id="35" name="Straight Arrow Connector 34"/>
          <p:cNvCxnSpPr>
            <a:stCxn id="36" idx="1"/>
          </p:cNvCxnSpPr>
          <p:nvPr/>
        </p:nvCxnSpPr>
        <p:spPr>
          <a:xfrm flipH="1">
            <a:off x="5755392" y="2096513"/>
            <a:ext cx="800608" cy="1352169"/>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36" name="TextBox 35"/>
          <p:cNvSpPr txBox="1"/>
          <p:nvPr/>
        </p:nvSpPr>
        <p:spPr>
          <a:xfrm>
            <a:off x="6556000" y="1911847"/>
            <a:ext cx="1378134" cy="369332"/>
          </a:xfrm>
          <a:prstGeom prst="rect">
            <a:avLst/>
          </a:prstGeom>
          <a:noFill/>
        </p:spPr>
        <p:txBody>
          <a:bodyPr wrap="none" rtlCol="0">
            <a:spAutoFit/>
          </a:bodyPr>
          <a:lstStyle/>
          <a:p>
            <a:r>
              <a:rPr lang="it-IT" dirty="0"/>
              <a:t>NAVIGATION</a:t>
            </a:r>
          </a:p>
        </p:txBody>
      </p:sp>
    </p:spTree>
    <p:extLst>
      <p:ext uri="{BB962C8B-B14F-4D97-AF65-F5344CB8AC3E}">
        <p14:creationId xmlns:p14="http://schemas.microsoft.com/office/powerpoint/2010/main" val="21007773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Example of textual notation</a:t>
            </a:r>
          </a:p>
        </p:txBody>
      </p:sp>
      <p:sp>
        <p:nvSpPr>
          <p:cNvPr id="5" name="Content Placeholder 4"/>
          <p:cNvSpPr>
            <a:spLocks noGrp="1"/>
          </p:cNvSpPr>
          <p:nvPr>
            <p:ph idx="1"/>
          </p:nvPr>
        </p:nvSpPr>
        <p:spPr>
          <a:xfrm>
            <a:off x="211756" y="1386038"/>
            <a:ext cx="8855242" cy="5236143"/>
          </a:xfrm>
        </p:spPr>
        <p:txBody>
          <a:bodyPr>
            <a:normAutofit fontScale="70000" lnSpcReduction="20000"/>
          </a:bodyPr>
          <a:lstStyle/>
          <a:p>
            <a:r>
              <a:rPr lang="en-GB" dirty="0"/>
              <a:t>A Web application allows the management of travel expenses. After </a:t>
            </a:r>
            <a:r>
              <a:rPr lang="en-GB" dirty="0">
                <a:solidFill>
                  <a:srgbClr val="C00000"/>
                </a:solidFill>
              </a:rPr>
              <a:t>logging in</a:t>
            </a:r>
            <a:r>
              <a:rPr lang="en-GB" dirty="0"/>
              <a:t>, the user </a:t>
            </a:r>
            <a:r>
              <a:rPr lang="en-GB" dirty="0">
                <a:solidFill>
                  <a:srgbClr val="0070C0"/>
                </a:solidFill>
              </a:rPr>
              <a:t>accesses</a:t>
            </a:r>
            <a:r>
              <a:rPr lang="en-GB" dirty="0"/>
              <a:t> a </a:t>
            </a:r>
            <a:r>
              <a:rPr lang="en-GB" dirty="0">
                <a:solidFill>
                  <a:srgbClr val="FF0000"/>
                </a:solidFill>
              </a:rPr>
              <a:t>HOME</a:t>
            </a:r>
            <a:r>
              <a:rPr lang="en-GB" dirty="0"/>
              <a:t> </a:t>
            </a:r>
            <a:r>
              <a:rPr lang="en-GB" dirty="0">
                <a:solidFill>
                  <a:srgbClr val="FF0000"/>
                </a:solidFill>
              </a:rPr>
              <a:t>page</a:t>
            </a:r>
            <a:r>
              <a:rPr lang="en-GB" dirty="0"/>
              <a:t> where there is a </a:t>
            </a:r>
            <a:r>
              <a:rPr lang="en-GB" dirty="0">
                <a:solidFill>
                  <a:srgbClr val="00B050"/>
                </a:solidFill>
              </a:rPr>
              <a:t>list of travel missions</a:t>
            </a:r>
            <a:r>
              <a:rPr lang="en-GB" dirty="0"/>
              <a:t>; a mission belongs to a user and has a date, a place, a description, a number of days of duration, and a status ("open", "finalized", "closed"). The list shows the date and place of the missions, which are sorted by date in descending order. On the HOME page there is a </a:t>
            </a:r>
            <a:r>
              <a:rPr lang="en-GB" dirty="0">
                <a:solidFill>
                  <a:srgbClr val="00B050"/>
                </a:solidFill>
              </a:rPr>
              <a:t>form</a:t>
            </a:r>
            <a:r>
              <a:rPr lang="en-GB" dirty="0"/>
              <a:t>, with which the user can </a:t>
            </a:r>
            <a:r>
              <a:rPr lang="en-GB" dirty="0">
                <a:solidFill>
                  <a:srgbClr val="C00000"/>
                </a:solidFill>
              </a:rPr>
              <a:t>create a new mission</a:t>
            </a:r>
            <a:r>
              <a:rPr lang="en-GB" dirty="0"/>
              <a:t>, by entering all the data, which are mandatory. A new mission is always in the "open" state. After creating a mission, one is returned to the HOME page. When the user </a:t>
            </a:r>
            <a:r>
              <a:rPr lang="en-GB" dirty="0">
                <a:solidFill>
                  <a:srgbClr val="0070C0"/>
                </a:solidFill>
              </a:rPr>
              <a:t>selects a mission </a:t>
            </a:r>
            <a:r>
              <a:rPr lang="en-GB" dirty="0"/>
              <a:t>in the list, a </a:t>
            </a:r>
            <a:r>
              <a:rPr lang="en-GB" dirty="0">
                <a:solidFill>
                  <a:srgbClr val="FF0000"/>
                </a:solidFill>
              </a:rPr>
              <a:t>DETAIL_MISSION page </a:t>
            </a:r>
            <a:r>
              <a:rPr lang="en-GB" dirty="0"/>
              <a:t>appears, showing </a:t>
            </a:r>
            <a:r>
              <a:rPr lang="en-GB" dirty="0">
                <a:solidFill>
                  <a:srgbClr val="00B050"/>
                </a:solidFill>
              </a:rPr>
              <a:t>all the mission data</a:t>
            </a:r>
            <a:r>
              <a:rPr lang="en-GB" dirty="0"/>
              <a:t>. If the mission is in the "open" state, a </a:t>
            </a:r>
            <a:r>
              <a:rPr lang="en-GB" dirty="0">
                <a:solidFill>
                  <a:srgbClr val="00B050"/>
                </a:solidFill>
              </a:rPr>
              <a:t>form</a:t>
            </a:r>
            <a:r>
              <a:rPr lang="en-GB" dirty="0"/>
              <a:t> appears for entering the expenses incurred during the mission; the form contains three fields: food costs, accommodation costs, transport costs. </a:t>
            </a:r>
            <a:r>
              <a:rPr lang="en-GB" dirty="0">
                <a:solidFill>
                  <a:srgbClr val="0070C0"/>
                </a:solidFill>
              </a:rPr>
              <a:t>Sending the form data </a:t>
            </a:r>
            <a:r>
              <a:rPr lang="en-GB" dirty="0"/>
              <a:t>causes the </a:t>
            </a:r>
            <a:r>
              <a:rPr lang="en-GB" dirty="0">
                <a:solidFill>
                  <a:srgbClr val="C00000"/>
                </a:solidFill>
              </a:rPr>
              <a:t>mission status to change </a:t>
            </a:r>
            <a:r>
              <a:rPr lang="en-GB" dirty="0"/>
              <a:t>from "open " to  “finalized ",  and the return to the DETAIL_MISSION page. If the mission is in the "finalized“ status, a </a:t>
            </a:r>
            <a:r>
              <a:rPr lang="en-GB" dirty="0">
                <a:solidFill>
                  <a:srgbClr val="00B050"/>
                </a:solidFill>
              </a:rPr>
              <a:t>"close“ button </a:t>
            </a:r>
            <a:r>
              <a:rPr lang="en-GB" dirty="0"/>
              <a:t>appears which the user </a:t>
            </a:r>
            <a:r>
              <a:rPr lang="en-GB" dirty="0">
                <a:solidFill>
                  <a:srgbClr val="0070C0"/>
                </a:solidFill>
              </a:rPr>
              <a:t>can click </a:t>
            </a:r>
            <a:r>
              <a:rPr lang="en-GB" dirty="0"/>
              <a:t>to report that he has received the reimbursement of expenses; this causes the </a:t>
            </a:r>
            <a:r>
              <a:rPr lang="en-GB" dirty="0">
                <a:solidFill>
                  <a:srgbClr val="C00000"/>
                </a:solidFill>
              </a:rPr>
              <a:t>mission status to change </a:t>
            </a:r>
            <a:r>
              <a:rPr lang="en-GB" dirty="0"/>
              <a:t>from "finalized" to "closed" and the return to the DETAIL_MISSION page. If the mission is in the "closed" status, the DETAIL_MISSION page shows mission data also the value of the three types of expenditure. </a:t>
            </a:r>
          </a:p>
          <a:p>
            <a:r>
              <a:rPr lang="en-GB" dirty="0">
                <a:solidFill>
                  <a:srgbClr val="FF0000"/>
                </a:solidFill>
              </a:rPr>
              <a:t>Pages (views)</a:t>
            </a:r>
            <a:r>
              <a:rPr lang="en-GB" dirty="0"/>
              <a:t>, </a:t>
            </a:r>
            <a:r>
              <a:rPr lang="en-GB" dirty="0">
                <a:solidFill>
                  <a:srgbClr val="00B050"/>
                </a:solidFill>
              </a:rPr>
              <a:t>view components</a:t>
            </a:r>
            <a:r>
              <a:rPr lang="en-GB" dirty="0"/>
              <a:t>, </a:t>
            </a:r>
            <a:r>
              <a:rPr lang="en-GB" dirty="0">
                <a:solidFill>
                  <a:srgbClr val="0070C0"/>
                </a:solidFill>
              </a:rPr>
              <a:t>events</a:t>
            </a:r>
            <a:r>
              <a:rPr lang="en-GB" dirty="0"/>
              <a:t>, </a:t>
            </a:r>
            <a:r>
              <a:rPr lang="en-GB" dirty="0">
                <a:solidFill>
                  <a:srgbClr val="C00000"/>
                </a:solidFill>
              </a:rPr>
              <a:t>actions</a:t>
            </a:r>
            <a:endParaRPr lang="it-IT" dirty="0">
              <a:solidFill>
                <a:srgbClr val="C00000"/>
              </a:solidFill>
            </a:endParaRPr>
          </a:p>
        </p:txBody>
      </p:sp>
    </p:spTree>
    <p:extLst>
      <p:ext uri="{BB962C8B-B14F-4D97-AF65-F5344CB8AC3E}">
        <p14:creationId xmlns:p14="http://schemas.microsoft.com/office/powerpoint/2010/main" val="3026969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Components</a:t>
            </a:r>
          </a:p>
        </p:txBody>
      </p:sp>
      <p:sp>
        <p:nvSpPr>
          <p:cNvPr id="4" name="Content Placeholder 3"/>
          <p:cNvSpPr>
            <a:spLocks noGrp="1"/>
          </p:cNvSpPr>
          <p:nvPr>
            <p:ph sz="half" idx="1"/>
          </p:nvPr>
        </p:nvSpPr>
        <p:spPr/>
        <p:txBody>
          <a:bodyPr>
            <a:normAutofit lnSpcReduction="10000"/>
          </a:bodyPr>
          <a:lstStyle/>
          <a:p>
            <a:r>
              <a:rPr lang="en-GB" dirty="0"/>
              <a:t>Client components</a:t>
            </a:r>
          </a:p>
          <a:p>
            <a:pPr lvl="1"/>
            <a:r>
              <a:rPr lang="en-GB" sz="2000" dirty="0"/>
              <a:t>Servlets</a:t>
            </a:r>
          </a:p>
          <a:p>
            <a:pPr lvl="1"/>
            <a:r>
              <a:rPr lang="en-GB" sz="2000" dirty="0"/>
              <a:t>Views</a:t>
            </a:r>
          </a:p>
          <a:p>
            <a:pPr lvl="1"/>
            <a:r>
              <a:rPr lang="en-GB" sz="2000" dirty="0"/>
              <a:t>Java Beans</a:t>
            </a:r>
          </a:p>
          <a:p>
            <a:pPr marL="457200" lvl="1" indent="0">
              <a:buNone/>
            </a:pPr>
            <a:endParaRPr lang="en-GB" sz="2000" dirty="0"/>
          </a:p>
          <a:p>
            <a:pPr marL="457200" lvl="1" indent="0">
              <a:buNone/>
            </a:pPr>
            <a:endParaRPr lang="en-GB" sz="2000" dirty="0"/>
          </a:p>
        </p:txBody>
      </p:sp>
      <p:sp>
        <p:nvSpPr>
          <p:cNvPr id="5" name="Content Placeholder 4"/>
          <p:cNvSpPr>
            <a:spLocks noGrp="1"/>
          </p:cNvSpPr>
          <p:nvPr>
            <p:ph sz="half" idx="2"/>
          </p:nvPr>
        </p:nvSpPr>
        <p:spPr>
          <a:xfrm>
            <a:off x="4629149" y="1825625"/>
            <a:ext cx="4418597" cy="4351338"/>
          </a:xfrm>
        </p:spPr>
        <p:txBody>
          <a:bodyPr>
            <a:normAutofit lnSpcReduction="10000"/>
          </a:bodyPr>
          <a:lstStyle/>
          <a:p>
            <a:r>
              <a:rPr lang="en-GB" dirty="0"/>
              <a:t>Back end components</a:t>
            </a:r>
          </a:p>
          <a:p>
            <a:pPr lvl="1"/>
            <a:r>
              <a:rPr lang="en-GB" dirty="0"/>
              <a:t>Entities</a:t>
            </a:r>
          </a:p>
          <a:p>
            <a:pPr lvl="2"/>
            <a:r>
              <a:rPr lang="en-GB" dirty="0"/>
              <a:t>Entity1</a:t>
            </a:r>
          </a:p>
          <a:p>
            <a:pPr lvl="2"/>
            <a:r>
              <a:rPr lang="en-GB" dirty="0"/>
              <a:t>Entity2</a:t>
            </a:r>
          </a:p>
          <a:p>
            <a:pPr lvl="1"/>
            <a:r>
              <a:rPr lang="en-GB"/>
              <a:t>Business Components (EJBs)</a:t>
            </a:r>
            <a:endParaRPr lang="en-GB" dirty="0"/>
          </a:p>
          <a:p>
            <a:pPr lvl="2"/>
            <a:r>
              <a:rPr lang="en-GB" dirty="0"/>
              <a:t>BC1 </a:t>
            </a:r>
          </a:p>
          <a:p>
            <a:pPr lvl="3"/>
            <a:r>
              <a:rPr lang="en-GB" dirty="0"/>
              <a:t>(stateless or stateful)</a:t>
            </a:r>
          </a:p>
          <a:p>
            <a:pPr lvl="3"/>
            <a:r>
              <a:rPr lang="en-GB" dirty="0"/>
              <a:t>Method BC11( </a:t>
            </a:r>
            <a:r>
              <a:rPr lang="en-GB" dirty="0" err="1"/>
              <a:t>params</a:t>
            </a:r>
            <a:r>
              <a:rPr lang="en-GB" dirty="0"/>
              <a:t>)</a:t>
            </a:r>
          </a:p>
          <a:p>
            <a:pPr lvl="3"/>
            <a:r>
              <a:rPr lang="en-GB" dirty="0"/>
              <a:t>Method BC11( </a:t>
            </a:r>
            <a:r>
              <a:rPr lang="en-GB" dirty="0" err="1"/>
              <a:t>params</a:t>
            </a:r>
            <a:r>
              <a:rPr lang="en-GB" dirty="0"/>
              <a:t>)</a:t>
            </a:r>
          </a:p>
          <a:p>
            <a:pPr lvl="2"/>
            <a:r>
              <a:rPr lang="en-GB" dirty="0"/>
              <a:t>BC2</a:t>
            </a:r>
          </a:p>
          <a:p>
            <a:pPr lvl="3"/>
            <a:r>
              <a:rPr lang="en-GB" dirty="0"/>
              <a:t>(stateless or stateful)</a:t>
            </a:r>
          </a:p>
          <a:p>
            <a:pPr lvl="3"/>
            <a:r>
              <a:rPr lang="en-GB" dirty="0"/>
              <a:t>Method BC21( </a:t>
            </a:r>
            <a:r>
              <a:rPr lang="en-GB" dirty="0" err="1"/>
              <a:t>params</a:t>
            </a:r>
            <a:r>
              <a:rPr lang="en-GB" dirty="0"/>
              <a:t>)</a:t>
            </a:r>
          </a:p>
          <a:p>
            <a:pPr lvl="3"/>
            <a:r>
              <a:rPr lang="en-GB" dirty="0"/>
              <a:t>Method BC22( </a:t>
            </a:r>
            <a:r>
              <a:rPr lang="en-GB" dirty="0" err="1"/>
              <a:t>params</a:t>
            </a:r>
            <a:r>
              <a:rPr lang="en-GB" dirty="0"/>
              <a:t>)</a:t>
            </a:r>
          </a:p>
          <a:p>
            <a:pPr lvl="2"/>
            <a:endParaRPr lang="en-GB" dirty="0"/>
          </a:p>
          <a:p>
            <a:pPr lvl="1"/>
            <a:endParaRPr lang="en-GB" dirty="0"/>
          </a:p>
        </p:txBody>
      </p:sp>
    </p:spTree>
    <p:extLst>
      <p:ext uri="{BB962C8B-B14F-4D97-AF65-F5344CB8AC3E}">
        <p14:creationId xmlns:p14="http://schemas.microsoft.com/office/powerpoint/2010/main" val="1681549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Specification interpretation</a:t>
            </a:r>
          </a:p>
        </p:txBody>
      </p:sp>
      <p:sp>
        <p:nvSpPr>
          <p:cNvPr id="3" name="Content Placeholder 2"/>
          <p:cNvSpPr>
            <a:spLocks noGrp="1"/>
          </p:cNvSpPr>
          <p:nvPr>
            <p:ph idx="1"/>
          </p:nvPr>
        </p:nvSpPr>
        <p:spPr/>
        <p:txBody>
          <a:bodyPr/>
          <a:lstStyle/>
          <a:p>
            <a:pPr marL="0" indent="0">
              <a:buNone/>
            </a:pPr>
            <a:r>
              <a:rPr lang="it-IT" dirty="0"/>
              <a:t>Since «each </a:t>
            </a:r>
            <a:r>
              <a:rPr lang="it-IT" dirty="0" err="1"/>
              <a:t>validity</a:t>
            </a:r>
            <a:r>
              <a:rPr lang="it-IT" dirty="0"/>
              <a:t> </a:t>
            </a:r>
            <a:r>
              <a:rPr lang="it-IT" dirty="0" err="1"/>
              <a:t>period</a:t>
            </a:r>
            <a:r>
              <a:rPr lang="it-IT" dirty="0"/>
              <a:t> </a:t>
            </a:r>
            <a:r>
              <a:rPr lang="it-IT" dirty="0" err="1"/>
              <a:t>has</a:t>
            </a:r>
            <a:r>
              <a:rPr lang="it-IT" dirty="0"/>
              <a:t> a </a:t>
            </a:r>
            <a:r>
              <a:rPr lang="it-IT" dirty="0" err="1"/>
              <a:t>different</a:t>
            </a:r>
            <a:r>
              <a:rPr lang="it-IT" dirty="0"/>
              <a:t> </a:t>
            </a:r>
            <a:r>
              <a:rPr lang="it-IT" dirty="0" err="1"/>
              <a:t>monthly</a:t>
            </a:r>
            <a:r>
              <a:rPr lang="it-IT" dirty="0"/>
              <a:t> </a:t>
            </a:r>
            <a:r>
              <a:rPr lang="it-IT" dirty="0" err="1"/>
              <a:t>fee</a:t>
            </a:r>
            <a:r>
              <a:rPr lang="it-IT" dirty="0"/>
              <a:t>», but </a:t>
            </a:r>
            <a:r>
              <a:rPr lang="it-IT" dirty="0" err="1"/>
              <a:t>also</a:t>
            </a:r>
            <a:r>
              <a:rPr lang="it-IT" dirty="0"/>
              <a:t> the same package can be </a:t>
            </a:r>
            <a:r>
              <a:rPr lang="it-IT" dirty="0" err="1"/>
              <a:t>offered</a:t>
            </a:r>
            <a:r>
              <a:rPr lang="it-IT" dirty="0"/>
              <a:t> with </a:t>
            </a:r>
            <a:r>
              <a:rPr lang="it-IT" dirty="0" err="1"/>
              <a:t>different</a:t>
            </a:r>
            <a:r>
              <a:rPr lang="it-IT" dirty="0"/>
              <a:t> </a:t>
            </a:r>
            <a:r>
              <a:rPr lang="it-IT" dirty="0" err="1"/>
              <a:t>validity</a:t>
            </a:r>
            <a:r>
              <a:rPr lang="it-IT" dirty="0"/>
              <a:t> </a:t>
            </a:r>
            <a:r>
              <a:rPr lang="it-IT" dirty="0" err="1"/>
              <a:t>periods</a:t>
            </a:r>
            <a:r>
              <a:rPr lang="it-IT" dirty="0"/>
              <a:t> and </a:t>
            </a:r>
            <a:r>
              <a:rPr lang="it-IT" dirty="0" err="1"/>
              <a:t>different</a:t>
            </a:r>
            <a:r>
              <a:rPr lang="it-IT" dirty="0"/>
              <a:t> packages can have </a:t>
            </a:r>
            <a:r>
              <a:rPr lang="it-IT" dirty="0" err="1"/>
              <a:t>different</a:t>
            </a:r>
            <a:r>
              <a:rPr lang="it-IT" dirty="0"/>
              <a:t> </a:t>
            </a:r>
            <a:r>
              <a:rPr lang="it-IT" dirty="0" err="1"/>
              <a:t>monthly</a:t>
            </a:r>
            <a:r>
              <a:rPr lang="it-IT" dirty="0"/>
              <a:t> </a:t>
            </a:r>
            <a:r>
              <a:rPr lang="it-IT" dirty="0" err="1"/>
              <a:t>fees</a:t>
            </a:r>
            <a:r>
              <a:rPr lang="it-IT" dirty="0"/>
              <a:t>, we </a:t>
            </a:r>
            <a:r>
              <a:rPr lang="it-IT" dirty="0" err="1"/>
              <a:t>considered</a:t>
            </a:r>
            <a:r>
              <a:rPr lang="it-IT" dirty="0"/>
              <a:t> </a:t>
            </a:r>
            <a:r>
              <a:rPr lang="it-IT" dirty="0" err="1"/>
              <a:t>these</a:t>
            </a:r>
            <a:r>
              <a:rPr lang="it-IT" dirty="0"/>
              <a:t> 2 concepts as </a:t>
            </a:r>
            <a:r>
              <a:rPr lang="it-IT" dirty="0" err="1"/>
              <a:t>unrelated</a:t>
            </a:r>
            <a:r>
              <a:rPr lang="it-IT" dirty="0"/>
              <a:t>. So each service package can be </a:t>
            </a:r>
            <a:r>
              <a:rPr lang="it-IT" dirty="0" err="1"/>
              <a:t>offered</a:t>
            </a:r>
            <a:r>
              <a:rPr lang="it-IT" dirty="0"/>
              <a:t> in </a:t>
            </a:r>
            <a:r>
              <a:rPr lang="it-IT" dirty="0" err="1"/>
              <a:t>different</a:t>
            </a:r>
            <a:r>
              <a:rPr lang="it-IT" dirty="0"/>
              <a:t> </a:t>
            </a:r>
            <a:r>
              <a:rPr lang="it-IT" dirty="0" err="1"/>
              <a:t>validity</a:t>
            </a:r>
            <a:r>
              <a:rPr lang="it-IT" dirty="0"/>
              <a:t> </a:t>
            </a:r>
            <a:r>
              <a:rPr lang="it-IT" dirty="0" err="1"/>
              <a:t>periods</a:t>
            </a:r>
            <a:r>
              <a:rPr lang="it-IT" dirty="0"/>
              <a:t>, </a:t>
            </a:r>
            <a:r>
              <a:rPr lang="it-IT" dirty="0" err="1"/>
              <a:t>resulting</a:t>
            </a:r>
            <a:r>
              <a:rPr lang="it-IT" dirty="0"/>
              <a:t> in </a:t>
            </a:r>
            <a:r>
              <a:rPr lang="it-IT" dirty="0" err="1"/>
              <a:t>different</a:t>
            </a:r>
            <a:r>
              <a:rPr lang="it-IT" dirty="0"/>
              <a:t> </a:t>
            </a:r>
            <a:r>
              <a:rPr lang="it-IT" dirty="0" err="1"/>
              <a:t>monthly</a:t>
            </a:r>
            <a:r>
              <a:rPr lang="it-IT" dirty="0"/>
              <a:t> </a:t>
            </a:r>
            <a:r>
              <a:rPr lang="it-IT" dirty="0" err="1"/>
              <a:t>fees</a:t>
            </a:r>
            <a:r>
              <a:rPr lang="it-IT" dirty="0"/>
              <a:t>.</a:t>
            </a:r>
          </a:p>
        </p:txBody>
      </p:sp>
    </p:spTree>
    <p:extLst>
      <p:ext uri="{BB962C8B-B14F-4D97-AF65-F5344CB8AC3E}">
        <p14:creationId xmlns:p14="http://schemas.microsoft.com/office/powerpoint/2010/main" val="35250161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Motivations of the components design</a:t>
            </a:r>
            <a:r>
              <a:rPr lang="en-GB" dirty="0"/>
              <a:t> </a:t>
            </a:r>
          </a:p>
        </p:txBody>
      </p:sp>
      <p:sp>
        <p:nvSpPr>
          <p:cNvPr id="4" name="Content Placeholder 3"/>
          <p:cNvSpPr>
            <a:spLocks noGrp="1"/>
          </p:cNvSpPr>
          <p:nvPr>
            <p:ph sz="half" idx="1"/>
          </p:nvPr>
        </p:nvSpPr>
        <p:spPr>
          <a:xfrm>
            <a:off x="628650" y="1825625"/>
            <a:ext cx="7539990" cy="4351338"/>
          </a:xfrm>
        </p:spPr>
        <p:txBody>
          <a:bodyPr>
            <a:normAutofit/>
          </a:bodyPr>
          <a:lstStyle/>
          <a:p>
            <a:r>
              <a:rPr lang="it-IT" dirty="0"/>
              <a:t>If there are aspects of the components design that you want to illustrate or motivate, write here your explanations</a:t>
            </a:r>
            <a:endParaRPr lang="en-GB" sz="2000" dirty="0"/>
          </a:p>
        </p:txBody>
      </p:sp>
    </p:spTree>
    <p:extLst>
      <p:ext uri="{BB962C8B-B14F-4D97-AF65-F5344CB8AC3E}">
        <p14:creationId xmlns:p14="http://schemas.microsoft.com/office/powerpoint/2010/main" val="36031149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UML sequence diagrams</a:t>
            </a:r>
          </a:p>
        </p:txBody>
      </p:sp>
      <p:sp>
        <p:nvSpPr>
          <p:cNvPr id="6" name="Google Shape;273;p37"/>
          <p:cNvSpPr/>
          <p:nvPr/>
        </p:nvSpPr>
        <p:spPr>
          <a:xfrm>
            <a:off x="867620" y="2765098"/>
            <a:ext cx="1314600" cy="285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CheckLogin</a:t>
            </a:r>
            <a:endParaRPr sz="1400">
              <a:solidFill>
                <a:schemeClr val="dk1"/>
              </a:solidFill>
              <a:latin typeface="Calibri"/>
              <a:ea typeface="Calibri"/>
              <a:cs typeface="Calibri"/>
              <a:sym typeface="Calibri"/>
            </a:endParaRPr>
          </a:p>
        </p:txBody>
      </p:sp>
      <p:cxnSp>
        <p:nvCxnSpPr>
          <p:cNvPr id="7" name="Google Shape;274;p37"/>
          <p:cNvCxnSpPr>
            <a:stCxn id="6" idx="2"/>
          </p:cNvCxnSpPr>
          <p:nvPr/>
        </p:nvCxnSpPr>
        <p:spPr>
          <a:xfrm flipH="1">
            <a:off x="1500320" y="3050998"/>
            <a:ext cx="24600" cy="33654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8" name="Google Shape;275;p37"/>
          <p:cNvCxnSpPr/>
          <p:nvPr/>
        </p:nvCxnSpPr>
        <p:spPr>
          <a:xfrm>
            <a:off x="429471" y="3908098"/>
            <a:ext cx="8763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9" name="Google Shape;276;p37"/>
          <p:cNvSpPr txBox="1"/>
          <p:nvPr/>
        </p:nvSpPr>
        <p:spPr>
          <a:xfrm>
            <a:off x="353271" y="3631099"/>
            <a:ext cx="9156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400">
                <a:solidFill>
                  <a:schemeClr val="dk1"/>
                </a:solidFill>
                <a:latin typeface="Calibri"/>
                <a:ea typeface="Calibri"/>
                <a:cs typeface="Calibri"/>
                <a:sym typeface="Calibri"/>
              </a:rPr>
              <a:t>doPOST</a:t>
            </a:r>
            <a:endParaRPr sz="1400">
              <a:solidFill>
                <a:schemeClr val="dk1"/>
              </a:solidFill>
              <a:latin typeface="Calibri"/>
              <a:ea typeface="Calibri"/>
              <a:cs typeface="Calibri"/>
              <a:sym typeface="Calibri"/>
            </a:endParaRPr>
          </a:p>
        </p:txBody>
      </p:sp>
      <p:sp>
        <p:nvSpPr>
          <p:cNvPr id="10" name="Google Shape;277;p37"/>
          <p:cNvSpPr/>
          <p:nvPr/>
        </p:nvSpPr>
        <p:spPr>
          <a:xfrm>
            <a:off x="1342125" y="3212773"/>
            <a:ext cx="306600" cy="2900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sp>
        <p:nvSpPr>
          <p:cNvPr id="11" name="Google Shape;278;p37"/>
          <p:cNvSpPr/>
          <p:nvPr/>
        </p:nvSpPr>
        <p:spPr>
          <a:xfrm>
            <a:off x="2881149" y="2765098"/>
            <a:ext cx="984000" cy="285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UserDAO</a:t>
            </a:r>
            <a:endParaRPr sz="1400">
              <a:solidFill>
                <a:schemeClr val="dk1"/>
              </a:solidFill>
              <a:latin typeface="Calibri"/>
              <a:ea typeface="Calibri"/>
              <a:cs typeface="Calibri"/>
              <a:sym typeface="Calibri"/>
            </a:endParaRPr>
          </a:p>
        </p:txBody>
      </p:sp>
      <p:cxnSp>
        <p:nvCxnSpPr>
          <p:cNvPr id="12" name="Google Shape;279;p37"/>
          <p:cNvCxnSpPr/>
          <p:nvPr/>
        </p:nvCxnSpPr>
        <p:spPr>
          <a:xfrm flipH="1">
            <a:off x="3398067" y="3050848"/>
            <a:ext cx="30300" cy="32577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3" name="Google Shape;280;p37"/>
          <p:cNvCxnSpPr/>
          <p:nvPr/>
        </p:nvCxnSpPr>
        <p:spPr>
          <a:xfrm>
            <a:off x="1648670" y="3565198"/>
            <a:ext cx="15957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4" name="Google Shape;281;p37"/>
          <p:cNvSpPr txBox="1"/>
          <p:nvPr/>
        </p:nvSpPr>
        <p:spPr>
          <a:xfrm>
            <a:off x="1644300" y="3127073"/>
            <a:ext cx="1718100" cy="230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400" dirty="0">
                <a:solidFill>
                  <a:schemeClr val="dk1"/>
                </a:solidFill>
                <a:latin typeface="Calibri"/>
                <a:ea typeface="Calibri"/>
                <a:cs typeface="Calibri"/>
                <a:sym typeface="Calibri"/>
              </a:rPr>
              <a:t>new </a:t>
            </a:r>
            <a:r>
              <a:rPr lang="es-419" sz="1400" dirty="0" err="1">
                <a:solidFill>
                  <a:schemeClr val="dk1"/>
                </a:solidFill>
                <a:latin typeface="Calibri"/>
                <a:ea typeface="Calibri"/>
                <a:cs typeface="Calibri"/>
                <a:sym typeface="Calibri"/>
              </a:rPr>
              <a:t>UserDAO</a:t>
            </a:r>
            <a:br>
              <a:rPr lang="es-419" sz="1400" dirty="0">
                <a:solidFill>
                  <a:schemeClr val="dk1"/>
                </a:solidFill>
                <a:latin typeface="Calibri"/>
                <a:ea typeface="Calibri"/>
                <a:cs typeface="Calibri"/>
                <a:sym typeface="Calibri"/>
              </a:rPr>
            </a:b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user</a:t>
            </a:r>
            <a:r>
              <a:rPr lang="es-419" sz="1400" dirty="0">
                <a:solidFill>
                  <a:schemeClr val="dk1"/>
                </a:solidFill>
                <a:latin typeface="Calibri"/>
                <a:ea typeface="Calibri"/>
                <a:cs typeface="Calibri"/>
                <a:sym typeface="Calibri"/>
              </a:rPr>
              <a:t>, </a:t>
            </a:r>
            <a:r>
              <a:rPr lang="es-419" sz="1400" dirty="0" err="1">
                <a:solidFill>
                  <a:schemeClr val="dk1"/>
                </a:solidFill>
                <a:latin typeface="Calibri"/>
                <a:ea typeface="Calibri"/>
                <a:cs typeface="Calibri"/>
                <a:sym typeface="Calibri"/>
              </a:rPr>
              <a:t>pass</a:t>
            </a:r>
            <a:r>
              <a:rPr lang="es-419" sz="1400" dirty="0">
                <a:solidFill>
                  <a:schemeClr val="dk1"/>
                </a:solidFill>
                <a:latin typeface="Calibri"/>
                <a:ea typeface="Calibri"/>
                <a:cs typeface="Calibri"/>
                <a:sym typeface="Calibri"/>
              </a:rPr>
              <a:t>)</a:t>
            </a:r>
            <a:endParaRPr sz="1400" dirty="0">
              <a:solidFill>
                <a:schemeClr val="dk1"/>
              </a:solidFill>
              <a:latin typeface="Calibri"/>
              <a:ea typeface="Calibri"/>
              <a:cs typeface="Calibri"/>
              <a:sym typeface="Calibri"/>
            </a:endParaRPr>
          </a:p>
        </p:txBody>
      </p:sp>
      <p:sp>
        <p:nvSpPr>
          <p:cNvPr id="15" name="Google Shape;282;p37"/>
          <p:cNvSpPr/>
          <p:nvPr/>
        </p:nvSpPr>
        <p:spPr>
          <a:xfrm>
            <a:off x="3274539" y="3225573"/>
            <a:ext cx="304800" cy="942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cxnSp>
        <p:nvCxnSpPr>
          <p:cNvPr id="16" name="Google Shape;283;p37"/>
          <p:cNvCxnSpPr/>
          <p:nvPr/>
        </p:nvCxnSpPr>
        <p:spPr>
          <a:xfrm rot="10800000">
            <a:off x="1666225" y="4088073"/>
            <a:ext cx="16002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7" name="Google Shape;284;p37"/>
          <p:cNvSpPr txBox="1"/>
          <p:nvPr/>
        </p:nvSpPr>
        <p:spPr>
          <a:xfrm>
            <a:off x="1893288" y="3786735"/>
            <a:ext cx="11367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400">
                <a:solidFill>
                  <a:schemeClr val="dk1"/>
                </a:solidFill>
                <a:latin typeface="Calibri"/>
                <a:ea typeface="Calibri"/>
                <a:cs typeface="Calibri"/>
                <a:sym typeface="Calibri"/>
              </a:rPr>
              <a:t>user || null</a:t>
            </a:r>
            <a:endParaRPr sz="1400">
              <a:solidFill>
                <a:schemeClr val="dk1"/>
              </a:solidFill>
              <a:latin typeface="Calibri"/>
              <a:ea typeface="Calibri"/>
              <a:cs typeface="Calibri"/>
              <a:sym typeface="Calibri"/>
            </a:endParaRPr>
          </a:p>
        </p:txBody>
      </p:sp>
      <p:sp>
        <p:nvSpPr>
          <p:cNvPr id="18" name="Google Shape;285;p37"/>
          <p:cNvSpPr/>
          <p:nvPr/>
        </p:nvSpPr>
        <p:spPr>
          <a:xfrm>
            <a:off x="5221450" y="2765098"/>
            <a:ext cx="751200" cy="285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Session</a:t>
            </a:r>
            <a:endParaRPr sz="1400">
              <a:solidFill>
                <a:schemeClr val="dk1"/>
              </a:solidFill>
              <a:latin typeface="Calibri"/>
              <a:ea typeface="Calibri"/>
              <a:cs typeface="Calibri"/>
              <a:sym typeface="Calibri"/>
            </a:endParaRPr>
          </a:p>
        </p:txBody>
      </p:sp>
      <p:cxnSp>
        <p:nvCxnSpPr>
          <p:cNvPr id="19" name="Google Shape;286;p37"/>
          <p:cNvCxnSpPr>
            <a:stCxn id="18" idx="2"/>
          </p:cNvCxnSpPr>
          <p:nvPr/>
        </p:nvCxnSpPr>
        <p:spPr>
          <a:xfrm flipH="1">
            <a:off x="5566750" y="3050998"/>
            <a:ext cx="30300" cy="32577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0" name="Google Shape;287;p37"/>
          <p:cNvSpPr/>
          <p:nvPr/>
        </p:nvSpPr>
        <p:spPr>
          <a:xfrm>
            <a:off x="5434250" y="4884465"/>
            <a:ext cx="304800" cy="285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cxnSp>
        <p:nvCxnSpPr>
          <p:cNvPr id="21" name="Google Shape;288;p37"/>
          <p:cNvCxnSpPr/>
          <p:nvPr/>
        </p:nvCxnSpPr>
        <p:spPr>
          <a:xfrm rot="10800000" flipH="1">
            <a:off x="1648900" y="5025773"/>
            <a:ext cx="3793800" cy="30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2" name="Google Shape;289;p37"/>
          <p:cNvSpPr txBox="1"/>
          <p:nvPr/>
        </p:nvSpPr>
        <p:spPr>
          <a:xfrm>
            <a:off x="1741467" y="4762619"/>
            <a:ext cx="3113562" cy="274040"/>
          </a:xfrm>
          <a:prstGeom prst="rect">
            <a:avLst/>
          </a:prstGeom>
          <a:noFill/>
          <a:ln>
            <a:noFill/>
          </a:ln>
        </p:spPr>
        <p:txBody>
          <a:bodyPr spcFirstLastPara="1" wrap="square" lIns="91425" tIns="45700" rIns="91425" bIns="45700" anchor="t" anchorCtr="0">
            <a:noAutofit/>
          </a:bodyPr>
          <a:lstStyle/>
          <a:p>
            <a:pPr lvl="0"/>
            <a:r>
              <a:rPr lang="es-419" sz="1400" dirty="0">
                <a:solidFill>
                  <a:schemeClr val="dk1"/>
                </a:solidFill>
                <a:latin typeface="Calibri"/>
                <a:ea typeface="Calibri"/>
                <a:cs typeface="Calibri"/>
                <a:sym typeface="Calibri"/>
              </a:rPr>
              <a:t>[user != null ] setAttribute  ("user", user)</a:t>
            </a:r>
            <a:endParaRPr sz="1400" dirty="0">
              <a:solidFill>
                <a:schemeClr val="dk1"/>
              </a:solidFill>
              <a:latin typeface="Calibri"/>
              <a:ea typeface="Calibri"/>
              <a:cs typeface="Calibri"/>
              <a:sym typeface="Calibri"/>
            </a:endParaRPr>
          </a:p>
        </p:txBody>
      </p:sp>
      <p:sp>
        <p:nvSpPr>
          <p:cNvPr id="23" name="Google Shape;290;p37"/>
          <p:cNvSpPr/>
          <p:nvPr/>
        </p:nvSpPr>
        <p:spPr>
          <a:xfrm>
            <a:off x="4093000" y="2765023"/>
            <a:ext cx="1056000" cy="285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index.html</a:t>
            </a:r>
            <a:endParaRPr sz="1400">
              <a:solidFill>
                <a:schemeClr val="dk1"/>
              </a:solidFill>
              <a:latin typeface="Calibri"/>
              <a:ea typeface="Calibri"/>
              <a:cs typeface="Calibri"/>
              <a:sym typeface="Calibri"/>
            </a:endParaRPr>
          </a:p>
        </p:txBody>
      </p:sp>
      <p:cxnSp>
        <p:nvCxnSpPr>
          <p:cNvPr id="24" name="Google Shape;291;p37"/>
          <p:cNvCxnSpPr>
            <a:stCxn id="23" idx="2"/>
          </p:cNvCxnSpPr>
          <p:nvPr/>
        </p:nvCxnSpPr>
        <p:spPr>
          <a:xfrm flipH="1">
            <a:off x="4590700" y="3050923"/>
            <a:ext cx="30300" cy="32577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5" name="Google Shape;292;p37"/>
          <p:cNvSpPr/>
          <p:nvPr/>
        </p:nvSpPr>
        <p:spPr>
          <a:xfrm>
            <a:off x="4464113" y="4192794"/>
            <a:ext cx="304800" cy="6651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cxnSp>
        <p:nvCxnSpPr>
          <p:cNvPr id="26" name="Google Shape;293;p37"/>
          <p:cNvCxnSpPr/>
          <p:nvPr/>
        </p:nvCxnSpPr>
        <p:spPr>
          <a:xfrm>
            <a:off x="1670265" y="4595761"/>
            <a:ext cx="2775000" cy="27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7" name="Google Shape;294;p37"/>
          <p:cNvSpPr txBox="1"/>
          <p:nvPr/>
        </p:nvSpPr>
        <p:spPr>
          <a:xfrm>
            <a:off x="96075" y="4005073"/>
            <a:ext cx="1209600" cy="2108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200">
                <a:solidFill>
                  <a:schemeClr val="dk1"/>
                </a:solidFill>
                <a:latin typeface="Calibri"/>
                <a:ea typeface="Calibri"/>
                <a:cs typeface="Calibri"/>
                <a:sym typeface="Calibri"/>
              </a:rPr>
              <a:t>POST</a:t>
            </a:r>
            <a:endParaRPr sz="1200">
              <a:solidFill>
                <a:schemeClr val="dk1"/>
              </a:solidFill>
              <a:latin typeface="Calibri"/>
              <a:ea typeface="Calibri"/>
              <a:cs typeface="Calibri"/>
              <a:sym typeface="Calibri"/>
            </a:endParaRPr>
          </a:p>
          <a:p>
            <a:pPr marL="0" marR="0" lvl="0" indent="0" algn="l" rtl="0">
              <a:spcBef>
                <a:spcPts val="0"/>
              </a:spcBef>
              <a:spcAft>
                <a:spcPts val="0"/>
              </a:spcAft>
              <a:buNone/>
            </a:pPr>
            <a:r>
              <a:rPr lang="es-419" sz="1200">
                <a:solidFill>
                  <a:schemeClr val="dk1"/>
                </a:solidFill>
                <a:latin typeface="Calibri"/>
                <a:ea typeface="Calibri"/>
                <a:cs typeface="Calibri"/>
                <a:sym typeface="Calibri"/>
              </a:rPr>
              <a:t>/CheckLogin</a:t>
            </a:r>
            <a:endParaRPr sz="1200">
              <a:solidFill>
                <a:schemeClr val="dk1"/>
              </a:solidFill>
              <a:latin typeface="Calibri"/>
              <a:ea typeface="Calibri"/>
              <a:cs typeface="Calibri"/>
              <a:sym typeface="Calibri"/>
            </a:endParaRPr>
          </a:p>
          <a:p>
            <a:pPr marL="0" marR="0" lvl="0" indent="0" algn="l" rtl="0">
              <a:spcBef>
                <a:spcPts val="0"/>
              </a:spcBef>
              <a:spcAft>
                <a:spcPts val="0"/>
              </a:spcAft>
              <a:buNone/>
            </a:pPr>
            <a:r>
              <a:rPr lang="es-419" sz="1100">
                <a:solidFill>
                  <a:schemeClr val="dk1"/>
                </a:solidFill>
                <a:latin typeface="Calibri"/>
                <a:ea typeface="Calibri"/>
                <a:cs typeface="Calibri"/>
                <a:sym typeface="Calibri"/>
              </a:rPr>
              <a:t>username</a:t>
            </a:r>
            <a:endParaRPr sz="1400"/>
          </a:p>
          <a:p>
            <a:pPr marL="0" marR="0" lvl="0" indent="0" algn="l" rtl="0">
              <a:spcBef>
                <a:spcPts val="0"/>
              </a:spcBef>
              <a:spcAft>
                <a:spcPts val="0"/>
              </a:spcAft>
              <a:buNone/>
            </a:pPr>
            <a:r>
              <a:rPr lang="es-419" sz="1100">
                <a:solidFill>
                  <a:schemeClr val="dk1"/>
                </a:solidFill>
                <a:latin typeface="Calibri"/>
                <a:ea typeface="Calibri"/>
                <a:cs typeface="Calibri"/>
                <a:sym typeface="Calibri"/>
              </a:rPr>
              <a:t>password</a:t>
            </a:r>
            <a:endParaRPr sz="1400"/>
          </a:p>
          <a:p>
            <a:pPr marL="0" marR="0" lvl="0" indent="0" algn="l" rtl="0">
              <a:spcBef>
                <a:spcPts val="0"/>
              </a:spcBef>
              <a:spcAft>
                <a:spcPts val="0"/>
              </a:spcAft>
              <a:buNone/>
            </a:pPr>
            <a:endParaRPr sz="1200">
              <a:solidFill>
                <a:schemeClr val="dk1"/>
              </a:solidFill>
              <a:latin typeface="Calibri"/>
              <a:ea typeface="Calibri"/>
              <a:cs typeface="Calibri"/>
              <a:sym typeface="Calibri"/>
            </a:endParaRPr>
          </a:p>
          <a:p>
            <a:pPr marL="0" marR="0" lvl="0" indent="0" algn="l" rtl="0">
              <a:spcBef>
                <a:spcPts val="0"/>
              </a:spcBef>
              <a:spcAft>
                <a:spcPts val="0"/>
              </a:spcAft>
              <a:buNone/>
            </a:pPr>
            <a:r>
              <a:rPr lang="es-419" sz="1200">
                <a:solidFill>
                  <a:schemeClr val="dk1"/>
                </a:solidFill>
                <a:latin typeface="Calibri"/>
                <a:ea typeface="Calibri"/>
                <a:cs typeface="Calibri"/>
                <a:sym typeface="Calibri"/>
              </a:rPr>
              <a:t>From: index.html</a:t>
            </a:r>
            <a:endParaRPr sz="1200">
              <a:solidFill>
                <a:schemeClr val="dk1"/>
              </a:solidFill>
              <a:latin typeface="Calibri"/>
              <a:ea typeface="Calibri"/>
              <a:cs typeface="Calibri"/>
              <a:sym typeface="Calibri"/>
            </a:endParaRPr>
          </a:p>
        </p:txBody>
      </p:sp>
      <p:cxnSp>
        <p:nvCxnSpPr>
          <p:cNvPr id="28" name="Google Shape;295;p37"/>
          <p:cNvCxnSpPr/>
          <p:nvPr/>
        </p:nvCxnSpPr>
        <p:spPr>
          <a:xfrm flipH="1">
            <a:off x="6593600" y="3084148"/>
            <a:ext cx="4800" cy="32988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9" name="Google Shape;296;p37"/>
          <p:cNvSpPr/>
          <p:nvPr/>
        </p:nvSpPr>
        <p:spPr>
          <a:xfrm>
            <a:off x="6443594" y="5115912"/>
            <a:ext cx="304800" cy="7560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sp>
        <p:nvSpPr>
          <p:cNvPr id="30" name="Google Shape;297;p37"/>
          <p:cNvSpPr txBox="1"/>
          <p:nvPr/>
        </p:nvSpPr>
        <p:spPr>
          <a:xfrm>
            <a:off x="1707191" y="5196645"/>
            <a:ext cx="2862900" cy="253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dirty="0">
                <a:solidFill>
                  <a:schemeClr val="dk1"/>
                </a:solidFill>
                <a:latin typeface="Calibri"/>
                <a:ea typeface="Calibri"/>
                <a:cs typeface="Calibri"/>
                <a:sym typeface="Calibri"/>
              </a:rPr>
              <a:t>[user != null ] redirect</a:t>
            </a:r>
            <a:endParaRPr sz="1200" dirty="0">
              <a:solidFill>
                <a:schemeClr val="dk1"/>
              </a:solidFill>
              <a:latin typeface="Calibri"/>
              <a:ea typeface="Calibri"/>
              <a:cs typeface="Calibri"/>
              <a:sym typeface="Calibri"/>
            </a:endParaRPr>
          </a:p>
        </p:txBody>
      </p:sp>
      <p:sp>
        <p:nvSpPr>
          <p:cNvPr id="31" name="Google Shape;298;p37"/>
          <p:cNvSpPr txBox="1"/>
          <p:nvPr/>
        </p:nvSpPr>
        <p:spPr>
          <a:xfrm>
            <a:off x="1826198" y="4306797"/>
            <a:ext cx="2117400" cy="253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[user == null ] redirect</a:t>
            </a:r>
            <a:endParaRPr sz="1400">
              <a:solidFill>
                <a:schemeClr val="dk1"/>
              </a:solidFill>
              <a:latin typeface="Calibri"/>
              <a:ea typeface="Calibri"/>
              <a:cs typeface="Calibri"/>
              <a:sym typeface="Calibri"/>
            </a:endParaRPr>
          </a:p>
        </p:txBody>
      </p:sp>
      <p:cxnSp>
        <p:nvCxnSpPr>
          <p:cNvPr id="32" name="Google Shape;299;p37"/>
          <p:cNvCxnSpPr>
            <a:endCxn id="29" idx="1"/>
          </p:cNvCxnSpPr>
          <p:nvPr/>
        </p:nvCxnSpPr>
        <p:spPr>
          <a:xfrm rot="10800000" flipH="1">
            <a:off x="1670294" y="5493912"/>
            <a:ext cx="4773300" cy="60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33" name="Google Shape;300;p37"/>
          <p:cNvCxnSpPr/>
          <p:nvPr/>
        </p:nvCxnSpPr>
        <p:spPr>
          <a:xfrm rot="10800000">
            <a:off x="1660525" y="3828823"/>
            <a:ext cx="16059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4" name="Google Shape;301;p37"/>
          <p:cNvSpPr txBox="1"/>
          <p:nvPr/>
        </p:nvSpPr>
        <p:spPr>
          <a:xfrm>
            <a:off x="1756225" y="3581673"/>
            <a:ext cx="1606200" cy="230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100">
                <a:solidFill>
                  <a:schemeClr val="dk1"/>
                </a:solidFill>
                <a:latin typeface="Calibri"/>
                <a:ea typeface="Calibri"/>
                <a:cs typeface="Calibri"/>
                <a:sym typeface="Calibri"/>
              </a:rPr>
              <a:t>checkCredentials()</a:t>
            </a:r>
            <a:endParaRPr sz="1100">
              <a:solidFill>
                <a:schemeClr val="dk1"/>
              </a:solidFill>
              <a:latin typeface="Calibri"/>
              <a:ea typeface="Calibri"/>
              <a:cs typeface="Calibri"/>
              <a:sym typeface="Calibri"/>
            </a:endParaRPr>
          </a:p>
        </p:txBody>
      </p:sp>
      <p:sp>
        <p:nvSpPr>
          <p:cNvPr id="35" name="Google Shape;302;p37"/>
          <p:cNvSpPr/>
          <p:nvPr/>
        </p:nvSpPr>
        <p:spPr>
          <a:xfrm>
            <a:off x="6133300" y="2769524"/>
            <a:ext cx="1136700" cy="276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100">
                <a:solidFill>
                  <a:schemeClr val="dk1"/>
                </a:solidFill>
                <a:latin typeface="Calibri"/>
                <a:ea typeface="Calibri"/>
                <a:cs typeface="Calibri"/>
                <a:sym typeface="Calibri"/>
              </a:rPr>
              <a:t>GoToHome</a:t>
            </a:r>
            <a:endParaRPr sz="1100">
              <a:solidFill>
                <a:schemeClr val="dk1"/>
              </a:solidFill>
              <a:latin typeface="Calibri"/>
              <a:ea typeface="Calibri"/>
              <a:cs typeface="Calibri"/>
              <a:sym typeface="Calibri"/>
            </a:endParaRPr>
          </a:p>
        </p:txBody>
      </p:sp>
      <p:cxnSp>
        <p:nvCxnSpPr>
          <p:cNvPr id="36" name="Google Shape;303;p37"/>
          <p:cNvCxnSpPr/>
          <p:nvPr/>
        </p:nvCxnSpPr>
        <p:spPr>
          <a:xfrm>
            <a:off x="6748400" y="5493923"/>
            <a:ext cx="11187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7" name="Google Shape;304;p37"/>
          <p:cNvSpPr txBox="1"/>
          <p:nvPr/>
        </p:nvSpPr>
        <p:spPr>
          <a:xfrm>
            <a:off x="6842385" y="5196648"/>
            <a:ext cx="2269500" cy="253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b="1">
                <a:solidFill>
                  <a:schemeClr val="dk1"/>
                </a:solidFill>
                <a:latin typeface="Calibri"/>
                <a:ea typeface="Calibri"/>
                <a:cs typeface="Calibri"/>
                <a:sym typeface="Calibri"/>
              </a:rPr>
              <a:t>See slide “go to home”</a:t>
            </a:r>
            <a:endParaRPr sz="1200" b="1">
              <a:solidFill>
                <a:schemeClr val="dk1"/>
              </a:solidFill>
              <a:latin typeface="Calibri"/>
              <a:ea typeface="Calibri"/>
              <a:cs typeface="Calibri"/>
              <a:sym typeface="Calibri"/>
            </a:endParaRPr>
          </a:p>
        </p:txBody>
      </p:sp>
      <p:sp>
        <p:nvSpPr>
          <p:cNvPr id="38" name="TextBox 37"/>
          <p:cNvSpPr txBox="1"/>
          <p:nvPr/>
        </p:nvSpPr>
        <p:spPr>
          <a:xfrm>
            <a:off x="867620" y="1690689"/>
            <a:ext cx="6267678" cy="369332"/>
          </a:xfrm>
          <a:prstGeom prst="rect">
            <a:avLst/>
          </a:prstGeom>
          <a:noFill/>
        </p:spPr>
        <p:txBody>
          <a:bodyPr wrap="none" rtlCol="0">
            <a:spAutoFit/>
          </a:bodyPr>
          <a:lstStyle/>
          <a:p>
            <a:r>
              <a:rPr lang="it-IT" dirty="0"/>
              <a:t>Only if needed to illustrate some relevant component interaction</a:t>
            </a:r>
          </a:p>
        </p:txBody>
      </p:sp>
    </p:spTree>
    <p:extLst>
      <p:ext uri="{BB962C8B-B14F-4D97-AF65-F5344CB8AC3E}">
        <p14:creationId xmlns:p14="http://schemas.microsoft.com/office/powerpoint/2010/main" val="3500158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GB" dirty="0"/>
              <a:t>Entity Relationship</a:t>
            </a:r>
          </a:p>
        </p:txBody>
      </p:sp>
      <p:cxnSp>
        <p:nvCxnSpPr>
          <p:cNvPr id="3" name="Elbow Connector 6"/>
          <p:cNvCxnSpPr>
            <a:stCxn id="11" idx="3"/>
            <a:endCxn id="7" idx="2"/>
          </p:cNvCxnSpPr>
          <p:nvPr/>
        </p:nvCxnSpPr>
        <p:spPr>
          <a:xfrm flipV="1">
            <a:off x="6411287" y="4505431"/>
            <a:ext cx="231015" cy="615671"/>
          </a:xfrm>
          <a:prstGeom prst="bentConnector2">
            <a:avLst/>
          </a:prstGeom>
          <a:noFill/>
          <a:ln w="6345" cap="flat">
            <a:solidFill>
              <a:srgbClr val="5B9BD5"/>
            </a:solidFill>
            <a:prstDash val="solid"/>
            <a:miter/>
          </a:ln>
        </p:spPr>
      </p:cxnSp>
      <p:cxnSp>
        <p:nvCxnSpPr>
          <p:cNvPr id="4" name="Elbow Connector 10"/>
          <p:cNvCxnSpPr>
            <a:stCxn id="7" idx="0"/>
            <a:endCxn id="12" idx="3"/>
          </p:cNvCxnSpPr>
          <p:nvPr/>
        </p:nvCxnSpPr>
        <p:spPr>
          <a:xfrm rot="16200000" flipV="1">
            <a:off x="5493311" y="2841486"/>
            <a:ext cx="834843" cy="1463141"/>
          </a:xfrm>
          <a:prstGeom prst="bentConnector2">
            <a:avLst/>
          </a:prstGeom>
          <a:noFill/>
          <a:ln w="6345" cap="flat">
            <a:solidFill>
              <a:srgbClr val="5B9BD5"/>
            </a:solidFill>
            <a:prstDash val="solid"/>
            <a:miter/>
          </a:ln>
        </p:spPr>
      </p:cxnSp>
      <p:sp>
        <p:nvSpPr>
          <p:cNvPr id="5" name="TextBox 13"/>
          <p:cNvSpPr txBox="1"/>
          <p:nvPr/>
        </p:nvSpPr>
        <p:spPr>
          <a:xfrm>
            <a:off x="6741414" y="3536972"/>
            <a:ext cx="513280"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0:N</a:t>
            </a:r>
          </a:p>
        </p:txBody>
      </p:sp>
      <p:sp>
        <p:nvSpPr>
          <p:cNvPr id="6" name="TextBox 14"/>
          <p:cNvSpPr txBox="1"/>
          <p:nvPr/>
        </p:nvSpPr>
        <p:spPr>
          <a:xfrm>
            <a:off x="6987945" y="4129165"/>
            <a:ext cx="467633" cy="307777"/>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a:solidFill>
                  <a:srgbClr val="000000"/>
                </a:solidFill>
                <a:uFillTx/>
                <a:latin typeface="Calibri"/>
              </a:rPr>
              <a:t>rel3</a:t>
            </a:r>
          </a:p>
        </p:txBody>
      </p:sp>
      <p:sp>
        <p:nvSpPr>
          <p:cNvPr id="7" name="Diamond 15"/>
          <p:cNvSpPr/>
          <p:nvPr/>
        </p:nvSpPr>
        <p:spPr>
          <a:xfrm>
            <a:off x="6344701" y="3990478"/>
            <a:ext cx="595201" cy="514953"/>
          </a:xfrm>
          <a:custGeom>
            <a:avLst/>
            <a:gdLst>
              <a:gd name="f0" fmla="val w"/>
              <a:gd name="f1" fmla="val h"/>
              <a:gd name="f2" fmla="val ss"/>
              <a:gd name="f3" fmla="val 0"/>
              <a:gd name="f4" fmla="abs f0"/>
              <a:gd name="f5" fmla="abs f1"/>
              <a:gd name="f6" fmla="abs f2"/>
              <a:gd name="f7" fmla="val f3"/>
              <a:gd name="f8" fmla="?: f4 f0 1"/>
              <a:gd name="f9" fmla="?: f5 f1 1"/>
              <a:gd name="f10" fmla="?: f6 f2 1"/>
              <a:gd name="f11" fmla="*/ f8 1 21600"/>
              <a:gd name="f12" fmla="*/ f9 1 21600"/>
              <a:gd name="f13" fmla="*/ 21600 f8 1"/>
              <a:gd name="f14" fmla="*/ 21600 f9 1"/>
              <a:gd name="f15" fmla="min f12 f11"/>
              <a:gd name="f16" fmla="*/ f13 1 f10"/>
              <a:gd name="f17" fmla="*/ f14 1 f10"/>
              <a:gd name="f18" fmla="val f16"/>
              <a:gd name="f19" fmla="val f17"/>
              <a:gd name="f20" fmla="*/ f7 f15 1"/>
              <a:gd name="f21" fmla="+- f19 0 f7"/>
              <a:gd name="f22" fmla="+- f18 0 f7"/>
              <a:gd name="f23" fmla="*/ f18 f15 1"/>
              <a:gd name="f24" fmla="*/ f19 f15 1"/>
              <a:gd name="f25" fmla="*/ f21 1 2"/>
              <a:gd name="f26" fmla="*/ f21 1 4"/>
              <a:gd name="f27" fmla="*/ f22 1 2"/>
              <a:gd name="f28" fmla="*/ f22 1 4"/>
              <a:gd name="f29" fmla="*/ f22 3 1"/>
              <a:gd name="f30" fmla="*/ f21 3 1"/>
              <a:gd name="f31" fmla="+- f7 f25 0"/>
              <a:gd name="f32" fmla="+- f7 f27 0"/>
              <a:gd name="f33" fmla="*/ f29 1 4"/>
              <a:gd name="f34" fmla="*/ f30 1 4"/>
              <a:gd name="f35" fmla="*/ f28 f15 1"/>
              <a:gd name="f36" fmla="*/ f26 f15 1"/>
              <a:gd name="f37" fmla="*/ f33 f15 1"/>
              <a:gd name="f38" fmla="*/ f34 f15 1"/>
              <a:gd name="f39" fmla="*/ f31 f15 1"/>
              <a:gd name="f40" fmla="*/ f32 f15 1"/>
            </a:gdLst>
            <a:ahLst/>
            <a:cxnLst>
              <a:cxn ang="3cd4">
                <a:pos x="hc" y="t"/>
              </a:cxn>
              <a:cxn ang="0">
                <a:pos x="r" y="vc"/>
              </a:cxn>
              <a:cxn ang="cd4">
                <a:pos x="hc" y="b"/>
              </a:cxn>
              <a:cxn ang="cd2">
                <a:pos x="l" y="vc"/>
              </a:cxn>
            </a:cxnLst>
            <a:rect l="f35" t="f36" r="f37" b="f38"/>
            <a:pathLst>
              <a:path>
                <a:moveTo>
                  <a:pt x="f20" y="f39"/>
                </a:moveTo>
                <a:lnTo>
                  <a:pt x="f40" y="f20"/>
                </a:lnTo>
                <a:lnTo>
                  <a:pt x="f23" y="f39"/>
                </a:lnTo>
                <a:lnTo>
                  <a:pt x="f40" y="f24"/>
                </a:lnTo>
                <a:close/>
              </a:path>
            </a:pathLst>
          </a:cu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8" name="TextBox 21"/>
          <p:cNvSpPr txBox="1"/>
          <p:nvPr/>
        </p:nvSpPr>
        <p:spPr>
          <a:xfrm>
            <a:off x="6412760" y="5084402"/>
            <a:ext cx="481221"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1:1</a:t>
            </a:r>
          </a:p>
        </p:txBody>
      </p:sp>
      <p:sp>
        <p:nvSpPr>
          <p:cNvPr id="9" name="TextBox 23"/>
          <p:cNvSpPr txBox="1"/>
          <p:nvPr/>
        </p:nvSpPr>
        <p:spPr>
          <a:xfrm>
            <a:off x="5340745" y="5453737"/>
            <a:ext cx="1003956" cy="52321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sng" strike="noStrike" kern="1200" cap="none" spc="0" baseline="0">
                <a:solidFill>
                  <a:srgbClr val="000000"/>
                </a:solidFill>
                <a:uFillTx/>
                <a:latin typeface="Calibri"/>
              </a:rPr>
              <a:t>Id</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a:solidFill>
                  <a:srgbClr val="000000"/>
                </a:solidFill>
                <a:uFillTx/>
                <a:latin typeface="Calibri"/>
              </a:rPr>
              <a:t>att1</a:t>
            </a:r>
          </a:p>
        </p:txBody>
      </p:sp>
      <p:sp>
        <p:nvSpPr>
          <p:cNvPr id="10" name="TextBox 12"/>
          <p:cNvSpPr txBox="1"/>
          <p:nvPr/>
        </p:nvSpPr>
        <p:spPr>
          <a:xfrm>
            <a:off x="3235339" y="4065925"/>
            <a:ext cx="467633" cy="307777"/>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a:solidFill>
                  <a:srgbClr val="000000"/>
                </a:solidFill>
                <a:uFillTx/>
                <a:latin typeface="Calibri"/>
              </a:rPr>
              <a:t>rel2</a:t>
            </a:r>
          </a:p>
        </p:txBody>
      </p:sp>
      <p:sp>
        <p:nvSpPr>
          <p:cNvPr id="11" name="Rectangle 16"/>
          <p:cNvSpPr/>
          <p:nvPr/>
        </p:nvSpPr>
        <p:spPr>
          <a:xfrm>
            <a:off x="4803873" y="4827529"/>
            <a:ext cx="1607414" cy="587145"/>
          </a:xfrm>
          <a:prstGeom prst="rect">
            <a:avLst/>
          </a:pr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C</a:t>
            </a:r>
          </a:p>
        </p:txBody>
      </p:sp>
      <p:sp>
        <p:nvSpPr>
          <p:cNvPr id="12" name="Rectangle 17"/>
          <p:cNvSpPr/>
          <p:nvPr/>
        </p:nvSpPr>
        <p:spPr>
          <a:xfrm>
            <a:off x="3889153" y="2862062"/>
            <a:ext cx="1290008" cy="587145"/>
          </a:xfrm>
          <a:prstGeom prst="rect">
            <a:avLst/>
          </a:pr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B</a:t>
            </a:r>
          </a:p>
        </p:txBody>
      </p:sp>
      <p:cxnSp>
        <p:nvCxnSpPr>
          <p:cNvPr id="13" name="Elbow Connector 32"/>
          <p:cNvCxnSpPr>
            <a:stCxn id="14" idx="2"/>
            <a:endCxn id="11" idx="1"/>
          </p:cNvCxnSpPr>
          <p:nvPr/>
        </p:nvCxnSpPr>
        <p:spPr>
          <a:xfrm rot="16200000" flipH="1">
            <a:off x="4352911" y="4670139"/>
            <a:ext cx="643817" cy="258107"/>
          </a:xfrm>
          <a:prstGeom prst="bentConnector2">
            <a:avLst/>
          </a:prstGeom>
          <a:noFill/>
          <a:ln w="6345" cap="flat">
            <a:solidFill>
              <a:srgbClr val="5B9BD5"/>
            </a:solidFill>
            <a:prstDash val="solid"/>
            <a:miter/>
          </a:ln>
        </p:spPr>
      </p:cxnSp>
      <p:sp>
        <p:nvSpPr>
          <p:cNvPr id="14" name="Diamond 34"/>
          <p:cNvSpPr/>
          <p:nvPr/>
        </p:nvSpPr>
        <p:spPr>
          <a:xfrm>
            <a:off x="4248165" y="3962332"/>
            <a:ext cx="595201" cy="514953"/>
          </a:xfrm>
          <a:custGeom>
            <a:avLst/>
            <a:gdLst>
              <a:gd name="f0" fmla="val w"/>
              <a:gd name="f1" fmla="val h"/>
              <a:gd name="f2" fmla="val ss"/>
              <a:gd name="f3" fmla="val 0"/>
              <a:gd name="f4" fmla="abs f0"/>
              <a:gd name="f5" fmla="abs f1"/>
              <a:gd name="f6" fmla="abs f2"/>
              <a:gd name="f7" fmla="val f3"/>
              <a:gd name="f8" fmla="?: f4 f0 1"/>
              <a:gd name="f9" fmla="?: f5 f1 1"/>
              <a:gd name="f10" fmla="?: f6 f2 1"/>
              <a:gd name="f11" fmla="*/ f8 1 21600"/>
              <a:gd name="f12" fmla="*/ f9 1 21600"/>
              <a:gd name="f13" fmla="*/ 21600 f8 1"/>
              <a:gd name="f14" fmla="*/ 21600 f9 1"/>
              <a:gd name="f15" fmla="min f12 f11"/>
              <a:gd name="f16" fmla="*/ f13 1 f10"/>
              <a:gd name="f17" fmla="*/ f14 1 f10"/>
              <a:gd name="f18" fmla="val f16"/>
              <a:gd name="f19" fmla="val f17"/>
              <a:gd name="f20" fmla="*/ f7 f15 1"/>
              <a:gd name="f21" fmla="+- f19 0 f7"/>
              <a:gd name="f22" fmla="+- f18 0 f7"/>
              <a:gd name="f23" fmla="*/ f18 f15 1"/>
              <a:gd name="f24" fmla="*/ f19 f15 1"/>
              <a:gd name="f25" fmla="*/ f21 1 2"/>
              <a:gd name="f26" fmla="*/ f21 1 4"/>
              <a:gd name="f27" fmla="*/ f22 1 2"/>
              <a:gd name="f28" fmla="*/ f22 1 4"/>
              <a:gd name="f29" fmla="*/ f22 3 1"/>
              <a:gd name="f30" fmla="*/ f21 3 1"/>
              <a:gd name="f31" fmla="+- f7 f25 0"/>
              <a:gd name="f32" fmla="+- f7 f27 0"/>
              <a:gd name="f33" fmla="*/ f29 1 4"/>
              <a:gd name="f34" fmla="*/ f30 1 4"/>
              <a:gd name="f35" fmla="*/ f28 f15 1"/>
              <a:gd name="f36" fmla="*/ f26 f15 1"/>
              <a:gd name="f37" fmla="*/ f33 f15 1"/>
              <a:gd name="f38" fmla="*/ f34 f15 1"/>
              <a:gd name="f39" fmla="*/ f31 f15 1"/>
              <a:gd name="f40" fmla="*/ f32 f15 1"/>
            </a:gdLst>
            <a:ahLst/>
            <a:cxnLst>
              <a:cxn ang="3cd4">
                <a:pos x="hc" y="t"/>
              </a:cxn>
              <a:cxn ang="0">
                <a:pos x="r" y="vc"/>
              </a:cxn>
              <a:cxn ang="cd4">
                <a:pos x="hc" y="b"/>
              </a:cxn>
              <a:cxn ang="cd2">
                <a:pos x="l" y="vc"/>
              </a:cxn>
            </a:cxnLst>
            <a:rect l="f35" t="f36" r="f37" b="f38"/>
            <a:pathLst>
              <a:path>
                <a:moveTo>
                  <a:pt x="f20" y="f39"/>
                </a:moveTo>
                <a:lnTo>
                  <a:pt x="f40" y="f20"/>
                </a:lnTo>
                <a:lnTo>
                  <a:pt x="f23" y="f39"/>
                </a:lnTo>
                <a:lnTo>
                  <a:pt x="f40" y="f24"/>
                </a:lnTo>
                <a:close/>
              </a:path>
            </a:pathLst>
          </a:cu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cxnSp>
        <p:nvCxnSpPr>
          <p:cNvPr id="15" name="Elbow Connector 37"/>
          <p:cNvCxnSpPr>
            <a:stCxn id="14" idx="0"/>
            <a:endCxn id="12" idx="2"/>
          </p:cNvCxnSpPr>
          <p:nvPr/>
        </p:nvCxnSpPr>
        <p:spPr>
          <a:xfrm rot="16200000" flipV="1">
            <a:off x="4283400" y="3699965"/>
            <a:ext cx="513125" cy="11609"/>
          </a:xfrm>
          <a:prstGeom prst="bentConnector3">
            <a:avLst/>
          </a:prstGeom>
          <a:noFill/>
          <a:ln w="6345" cap="flat">
            <a:solidFill>
              <a:srgbClr val="5B9BD5"/>
            </a:solidFill>
            <a:prstDash val="solid"/>
            <a:miter/>
          </a:ln>
        </p:spPr>
      </p:cxnSp>
      <p:sp>
        <p:nvSpPr>
          <p:cNvPr id="16" name="Rectangle 38"/>
          <p:cNvSpPr/>
          <p:nvPr/>
        </p:nvSpPr>
        <p:spPr>
          <a:xfrm>
            <a:off x="4928789" y="2045293"/>
            <a:ext cx="1769958" cy="954103"/>
          </a:xfrm>
          <a:prstGeom prst="rect">
            <a:avLst/>
          </a:prstGeom>
          <a:noFill/>
          <a:ln cap="flat">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sng" strike="noStrike" kern="1200" cap="none" spc="0" baseline="0">
                <a:solidFill>
                  <a:srgbClr val="000000"/>
                </a:solidFill>
                <a:uFillTx/>
                <a:latin typeface="Calibri"/>
              </a:rPr>
              <a:t>Id,</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a:solidFill>
                  <a:srgbClr val="000000"/>
                </a:solidFill>
                <a:uFillTx/>
                <a:latin typeface="Calibri"/>
              </a:rPr>
              <a:t>Att1,</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a:solidFill>
                  <a:srgbClr val="000000"/>
                </a:solidFill>
                <a:uFillTx/>
                <a:latin typeface="Calibri"/>
              </a:rPr>
              <a:t>Att2</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400" b="0" i="0" u="none" strike="noStrike" kern="1200" cap="none" spc="0" baseline="0">
              <a:solidFill>
                <a:srgbClr val="000000"/>
              </a:solidFill>
              <a:uFillTx/>
              <a:latin typeface="Calibri"/>
            </a:endParaRPr>
          </a:p>
        </p:txBody>
      </p:sp>
      <p:sp>
        <p:nvSpPr>
          <p:cNvPr id="17" name="TextBox 39"/>
          <p:cNvSpPr txBox="1"/>
          <p:nvPr/>
        </p:nvSpPr>
        <p:spPr>
          <a:xfrm>
            <a:off x="4564492" y="3516114"/>
            <a:ext cx="513280"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0:N</a:t>
            </a:r>
          </a:p>
        </p:txBody>
      </p:sp>
      <p:sp>
        <p:nvSpPr>
          <p:cNvPr id="18" name="TextBox 40"/>
          <p:cNvSpPr txBox="1"/>
          <p:nvPr/>
        </p:nvSpPr>
        <p:spPr>
          <a:xfrm>
            <a:off x="4275734" y="5104281"/>
            <a:ext cx="513280"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0:N</a:t>
            </a:r>
          </a:p>
        </p:txBody>
      </p:sp>
      <p:sp>
        <p:nvSpPr>
          <p:cNvPr id="19" name="Rectangle 41"/>
          <p:cNvSpPr/>
          <p:nvPr/>
        </p:nvSpPr>
        <p:spPr>
          <a:xfrm>
            <a:off x="1280160" y="2862062"/>
            <a:ext cx="1137989" cy="587145"/>
          </a:xfrm>
          <a:prstGeom prst="rect">
            <a:avLst/>
          </a:pr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A</a:t>
            </a:r>
          </a:p>
        </p:txBody>
      </p:sp>
      <p:sp>
        <p:nvSpPr>
          <p:cNvPr id="20" name="Diamond 42"/>
          <p:cNvSpPr/>
          <p:nvPr/>
        </p:nvSpPr>
        <p:spPr>
          <a:xfrm>
            <a:off x="2826922" y="2898154"/>
            <a:ext cx="595201" cy="514953"/>
          </a:xfrm>
          <a:custGeom>
            <a:avLst/>
            <a:gdLst>
              <a:gd name="f0" fmla="val w"/>
              <a:gd name="f1" fmla="val h"/>
              <a:gd name="f2" fmla="val ss"/>
              <a:gd name="f3" fmla="val 0"/>
              <a:gd name="f4" fmla="abs f0"/>
              <a:gd name="f5" fmla="abs f1"/>
              <a:gd name="f6" fmla="abs f2"/>
              <a:gd name="f7" fmla="val f3"/>
              <a:gd name="f8" fmla="?: f4 f0 1"/>
              <a:gd name="f9" fmla="?: f5 f1 1"/>
              <a:gd name="f10" fmla="?: f6 f2 1"/>
              <a:gd name="f11" fmla="*/ f8 1 21600"/>
              <a:gd name="f12" fmla="*/ f9 1 21600"/>
              <a:gd name="f13" fmla="*/ 21600 f8 1"/>
              <a:gd name="f14" fmla="*/ 21600 f9 1"/>
              <a:gd name="f15" fmla="min f12 f11"/>
              <a:gd name="f16" fmla="*/ f13 1 f10"/>
              <a:gd name="f17" fmla="*/ f14 1 f10"/>
              <a:gd name="f18" fmla="val f16"/>
              <a:gd name="f19" fmla="val f17"/>
              <a:gd name="f20" fmla="*/ f7 f15 1"/>
              <a:gd name="f21" fmla="+- f19 0 f7"/>
              <a:gd name="f22" fmla="+- f18 0 f7"/>
              <a:gd name="f23" fmla="*/ f18 f15 1"/>
              <a:gd name="f24" fmla="*/ f19 f15 1"/>
              <a:gd name="f25" fmla="*/ f21 1 2"/>
              <a:gd name="f26" fmla="*/ f21 1 4"/>
              <a:gd name="f27" fmla="*/ f22 1 2"/>
              <a:gd name="f28" fmla="*/ f22 1 4"/>
              <a:gd name="f29" fmla="*/ f22 3 1"/>
              <a:gd name="f30" fmla="*/ f21 3 1"/>
              <a:gd name="f31" fmla="+- f7 f25 0"/>
              <a:gd name="f32" fmla="+- f7 f27 0"/>
              <a:gd name="f33" fmla="*/ f29 1 4"/>
              <a:gd name="f34" fmla="*/ f30 1 4"/>
              <a:gd name="f35" fmla="*/ f28 f15 1"/>
              <a:gd name="f36" fmla="*/ f26 f15 1"/>
              <a:gd name="f37" fmla="*/ f33 f15 1"/>
              <a:gd name="f38" fmla="*/ f34 f15 1"/>
              <a:gd name="f39" fmla="*/ f31 f15 1"/>
              <a:gd name="f40" fmla="*/ f32 f15 1"/>
            </a:gdLst>
            <a:ahLst/>
            <a:cxnLst>
              <a:cxn ang="3cd4">
                <a:pos x="hc" y="t"/>
              </a:cxn>
              <a:cxn ang="0">
                <a:pos x="r" y="vc"/>
              </a:cxn>
              <a:cxn ang="cd4">
                <a:pos x="hc" y="b"/>
              </a:cxn>
              <a:cxn ang="cd2">
                <a:pos x="l" y="vc"/>
              </a:cxn>
            </a:cxnLst>
            <a:rect l="f35" t="f36" r="f37" b="f38"/>
            <a:pathLst>
              <a:path>
                <a:moveTo>
                  <a:pt x="f20" y="f39"/>
                </a:moveTo>
                <a:lnTo>
                  <a:pt x="f40" y="f20"/>
                </a:lnTo>
                <a:lnTo>
                  <a:pt x="f23" y="f39"/>
                </a:lnTo>
                <a:lnTo>
                  <a:pt x="f40" y="f24"/>
                </a:lnTo>
                <a:close/>
              </a:path>
            </a:pathLst>
          </a:cu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cxnSp>
        <p:nvCxnSpPr>
          <p:cNvPr id="21" name="Straight Connector 48"/>
          <p:cNvCxnSpPr>
            <a:stCxn id="19" idx="3"/>
            <a:endCxn id="20" idx="3"/>
          </p:cNvCxnSpPr>
          <p:nvPr/>
        </p:nvCxnSpPr>
        <p:spPr>
          <a:xfrm flipV="1">
            <a:off x="2418149" y="3155631"/>
            <a:ext cx="408773" cy="4"/>
          </a:xfrm>
          <a:prstGeom prst="straightConnector1">
            <a:avLst/>
          </a:prstGeom>
          <a:noFill/>
          <a:ln w="6345" cap="flat">
            <a:solidFill>
              <a:srgbClr val="5B9BD5"/>
            </a:solidFill>
            <a:prstDash val="solid"/>
            <a:miter/>
          </a:ln>
        </p:spPr>
      </p:cxnSp>
      <p:cxnSp>
        <p:nvCxnSpPr>
          <p:cNvPr id="22" name="Straight Arrow Connector 50"/>
          <p:cNvCxnSpPr>
            <a:stCxn id="20" idx="1"/>
            <a:endCxn id="12" idx="1"/>
          </p:cNvCxnSpPr>
          <p:nvPr/>
        </p:nvCxnSpPr>
        <p:spPr>
          <a:xfrm>
            <a:off x="3422123" y="3155631"/>
            <a:ext cx="467030" cy="4"/>
          </a:xfrm>
          <a:prstGeom prst="straightConnector1">
            <a:avLst/>
          </a:prstGeom>
          <a:noFill/>
          <a:ln w="6345" cap="flat">
            <a:solidFill>
              <a:srgbClr val="5B9BD5"/>
            </a:solidFill>
            <a:prstDash val="solid"/>
            <a:miter/>
          </a:ln>
        </p:spPr>
      </p:cxnSp>
      <p:sp>
        <p:nvSpPr>
          <p:cNvPr id="23" name="TextBox 51"/>
          <p:cNvSpPr txBox="1"/>
          <p:nvPr/>
        </p:nvSpPr>
        <p:spPr>
          <a:xfrm>
            <a:off x="2427283" y="3226661"/>
            <a:ext cx="513280"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0:N</a:t>
            </a:r>
          </a:p>
        </p:txBody>
      </p:sp>
      <p:sp>
        <p:nvSpPr>
          <p:cNvPr id="24" name="TextBox 52"/>
          <p:cNvSpPr txBox="1"/>
          <p:nvPr/>
        </p:nvSpPr>
        <p:spPr>
          <a:xfrm>
            <a:off x="3389379" y="3237369"/>
            <a:ext cx="513280"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0:N</a:t>
            </a:r>
          </a:p>
        </p:txBody>
      </p:sp>
      <p:sp>
        <p:nvSpPr>
          <p:cNvPr id="25" name="TextBox 53"/>
          <p:cNvSpPr txBox="1"/>
          <p:nvPr/>
        </p:nvSpPr>
        <p:spPr>
          <a:xfrm>
            <a:off x="2722424" y="2529724"/>
            <a:ext cx="467633" cy="307777"/>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a:solidFill>
                  <a:srgbClr val="000000"/>
                </a:solidFill>
                <a:uFillTx/>
                <a:latin typeface="Calibri"/>
              </a:rPr>
              <a:t>rel1</a:t>
            </a:r>
          </a:p>
        </p:txBody>
      </p:sp>
      <p:sp>
        <p:nvSpPr>
          <p:cNvPr id="26" name="TextBox 54"/>
          <p:cNvSpPr txBox="1"/>
          <p:nvPr/>
        </p:nvSpPr>
        <p:spPr>
          <a:xfrm>
            <a:off x="1277270" y="3450076"/>
            <a:ext cx="1003956" cy="52321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sng" strike="noStrike" kern="1200" cap="none" spc="0" baseline="0">
                <a:solidFill>
                  <a:srgbClr val="000000"/>
                </a:solidFill>
                <a:uFillTx/>
                <a:latin typeface="Calibri"/>
              </a:rPr>
              <a:t>Id</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a:solidFill>
                  <a:srgbClr val="000000"/>
                </a:solidFill>
                <a:uFillTx/>
                <a:latin typeface="Calibri"/>
              </a:rPr>
              <a:t>att1</a:t>
            </a:r>
          </a:p>
        </p:txBody>
      </p:sp>
      <p:sp>
        <p:nvSpPr>
          <p:cNvPr id="27" name="Rectangle 26">
            <a:extLst>
              <a:ext uri="{FF2B5EF4-FFF2-40B4-BE49-F238E27FC236}">
                <a16:creationId xmlns:a16="http://schemas.microsoft.com/office/drawing/2014/main" id="{4084D14C-6212-454A-97AB-F1CF40356395}"/>
              </a:ext>
            </a:extLst>
          </p:cNvPr>
          <p:cNvSpPr/>
          <p:nvPr/>
        </p:nvSpPr>
        <p:spPr>
          <a:xfrm>
            <a:off x="628650" y="1406586"/>
            <a:ext cx="8225278" cy="646331"/>
          </a:xfrm>
          <a:prstGeom prst="rect">
            <a:avLst/>
          </a:prstGeom>
        </p:spPr>
        <p:txBody>
          <a:bodyPr wrap="square">
            <a:spAutoFit/>
          </a:bodyPr>
          <a:lstStyle/>
          <a:p>
            <a:r>
              <a:rPr lang="it-IT" dirty="0">
                <a:solidFill>
                  <a:srgbClr val="201F1E"/>
                </a:solidFill>
                <a:latin typeface="Segoe UI" panose="020B0502040204020203" pitchFamily="34" charset="0"/>
              </a:rPr>
              <a:t>(according to the notation used in the book Atzeni, Ceri et al. – alternatively, you can use Chen’s notation)</a:t>
            </a:r>
            <a:endParaRPr lang="en-US" dirty="0"/>
          </a:p>
        </p:txBody>
      </p:sp>
    </p:spTree>
    <p:extLst>
      <p:ext uri="{BB962C8B-B14F-4D97-AF65-F5344CB8AC3E}">
        <p14:creationId xmlns:p14="http://schemas.microsoft.com/office/powerpoint/2010/main" val="2948808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Motivations of the ER design</a:t>
            </a:r>
          </a:p>
        </p:txBody>
      </p:sp>
      <p:sp>
        <p:nvSpPr>
          <p:cNvPr id="3" name="Content Placeholder 2"/>
          <p:cNvSpPr>
            <a:spLocks noGrp="1"/>
          </p:cNvSpPr>
          <p:nvPr>
            <p:ph idx="1"/>
          </p:nvPr>
        </p:nvSpPr>
        <p:spPr/>
        <p:txBody>
          <a:bodyPr/>
          <a:lstStyle/>
          <a:p>
            <a:r>
              <a:rPr lang="it-IT" dirty="0"/>
              <a:t>If there are assumptions that you have made that justify the ER diagram you can list them here</a:t>
            </a:r>
          </a:p>
        </p:txBody>
      </p:sp>
    </p:spTree>
    <p:extLst>
      <p:ext uri="{BB962C8B-B14F-4D97-AF65-F5344CB8AC3E}">
        <p14:creationId xmlns:p14="http://schemas.microsoft.com/office/powerpoint/2010/main" val="3804925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GB"/>
              <a:t>Relational model</a:t>
            </a:r>
          </a:p>
        </p:txBody>
      </p:sp>
      <p:sp>
        <p:nvSpPr>
          <p:cNvPr id="3" name="Content Placeholder 2"/>
          <p:cNvSpPr txBox="1">
            <a:spLocks noGrp="1"/>
          </p:cNvSpPr>
          <p:nvPr>
            <p:ph sz="half" idx="1"/>
          </p:nvPr>
        </p:nvSpPr>
        <p:spPr/>
        <p:txBody>
          <a:bodyPr/>
          <a:lstStyle/>
          <a:p>
            <a:pPr marL="0" lvl="0" indent="0">
              <a:buNone/>
            </a:pPr>
            <a:r>
              <a:rPr lang="en-GB" dirty="0"/>
              <a:t>table1(</a:t>
            </a:r>
            <a:r>
              <a:rPr lang="en-GB" u="sng" dirty="0"/>
              <a:t>att11</a:t>
            </a:r>
            <a:r>
              <a:rPr lang="en-GB" dirty="0"/>
              <a:t>,  . .  .att1N)</a:t>
            </a:r>
          </a:p>
          <a:p>
            <a:pPr marL="0" lvl="0" indent="0">
              <a:buNone/>
            </a:pPr>
            <a:endParaRPr lang="en-GB" dirty="0"/>
          </a:p>
          <a:p>
            <a:pPr marL="0" lvl="0" indent="0">
              <a:buNone/>
            </a:pPr>
            <a:endParaRPr lang="en-GB" dirty="0"/>
          </a:p>
          <a:p>
            <a:pPr marL="0" lvl="0" indent="0">
              <a:buNone/>
            </a:pPr>
            <a:r>
              <a:rPr lang="en-GB" dirty="0"/>
              <a:t>table2(</a:t>
            </a:r>
            <a:r>
              <a:rPr lang="en-GB" u="sng" dirty="0"/>
              <a:t>att21</a:t>
            </a:r>
            <a:r>
              <a:rPr lang="en-GB" dirty="0"/>
              <a:t>,  . .  .att2N)</a:t>
            </a:r>
          </a:p>
          <a:p>
            <a:pPr marL="0" lvl="0" indent="0">
              <a:buNone/>
            </a:pPr>
            <a:endParaRPr lang="en-GB" dirty="0"/>
          </a:p>
          <a:p>
            <a:pPr marL="0" lvl="0" indent="0">
              <a:buNone/>
            </a:pPr>
            <a:r>
              <a:rPr lang="en-GB" dirty="0"/>
              <a:t>table3(</a:t>
            </a:r>
            <a:r>
              <a:rPr lang="en-GB" u="sng" dirty="0"/>
              <a:t>att31</a:t>
            </a:r>
            <a:r>
              <a:rPr lang="en-GB" dirty="0"/>
              <a:t>,  . .  .att3N)</a:t>
            </a:r>
          </a:p>
          <a:p>
            <a:pPr marL="0" lvl="0" indent="0">
              <a:buNone/>
            </a:pPr>
            <a:endParaRPr lang="en-GB" dirty="0"/>
          </a:p>
          <a:p>
            <a:pPr marL="0" lvl="0" indent="0">
              <a:buNone/>
            </a:pPr>
            <a:endParaRPr lang="en-GB" dirty="0"/>
          </a:p>
          <a:p>
            <a:pPr marL="0" lvl="0" indent="0">
              <a:buNone/>
            </a:pPr>
            <a:endParaRPr lang="en-GB" dirty="0"/>
          </a:p>
        </p:txBody>
      </p:sp>
      <p:sp>
        <p:nvSpPr>
          <p:cNvPr id="7" name="Content Placeholder 6"/>
          <p:cNvSpPr>
            <a:spLocks noGrp="1"/>
          </p:cNvSpPr>
          <p:nvPr>
            <p:ph sz="half" idx="2"/>
          </p:nvPr>
        </p:nvSpPr>
        <p:spPr/>
        <p:txBody>
          <a:bodyPr/>
          <a:lstStyle/>
          <a:p>
            <a:r>
              <a:rPr lang="it-IT" dirty="0"/>
              <a:t>You can use the graphical notation or the SQL DDL code here</a:t>
            </a:r>
          </a:p>
        </p:txBody>
      </p:sp>
      <p:cxnSp>
        <p:nvCxnSpPr>
          <p:cNvPr id="4" name="Straight Arrow Connector 4"/>
          <p:cNvCxnSpPr/>
          <p:nvPr/>
        </p:nvCxnSpPr>
        <p:spPr>
          <a:xfrm flipH="1" flipV="1">
            <a:off x="2571750" y="3782730"/>
            <a:ext cx="866276" cy="652058"/>
          </a:xfrm>
          <a:prstGeom prst="straightConnector1">
            <a:avLst/>
          </a:prstGeom>
          <a:noFill/>
          <a:ln w="38103" cap="flat">
            <a:solidFill>
              <a:srgbClr val="5B9BD5"/>
            </a:solidFill>
            <a:prstDash val="solid"/>
            <a:miter/>
            <a:tailEnd type="arrow"/>
          </a:ln>
        </p:spPr>
      </p:cxnSp>
      <p:cxnSp>
        <p:nvCxnSpPr>
          <p:cNvPr id="5" name="Straight Arrow Connector 9"/>
          <p:cNvCxnSpPr/>
          <p:nvPr/>
        </p:nvCxnSpPr>
        <p:spPr>
          <a:xfrm flipH="1">
            <a:off x="2319688" y="2465668"/>
            <a:ext cx="1297208" cy="797296"/>
          </a:xfrm>
          <a:prstGeom prst="straightConnector1">
            <a:avLst/>
          </a:prstGeom>
          <a:noFill/>
          <a:ln w="38103" cap="flat">
            <a:solidFill>
              <a:srgbClr val="5B9BD5"/>
            </a:solidFill>
            <a:prstDash val="solid"/>
            <a:miter/>
            <a:tailEnd type="arrow"/>
          </a:ln>
        </p:spPr>
      </p:cxnSp>
    </p:spTree>
    <p:extLst>
      <p:ext uri="{BB962C8B-B14F-4D97-AF65-F5344CB8AC3E}">
        <p14:creationId xmlns:p14="http://schemas.microsoft.com/office/powerpoint/2010/main" val="741865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C1102-8B02-4295-AEE1-8CCCF934107C}"/>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45106A2A-C217-4109-B1F3-31F48DC5C962}"/>
              </a:ext>
            </a:extLst>
          </p:cNvPr>
          <p:cNvSpPr>
            <a:spLocks noGrp="1"/>
          </p:cNvSpPr>
          <p:nvPr>
            <p:ph sz="half" idx="1"/>
          </p:nvPr>
        </p:nvSpPr>
        <p:spPr>
          <a:xfrm>
            <a:off x="628649" y="1825625"/>
            <a:ext cx="7886699" cy="4351338"/>
          </a:xfrm>
        </p:spPr>
        <p:txBody>
          <a:bodyPr/>
          <a:lstStyle/>
          <a:p>
            <a:pPr marL="0" indent="0">
              <a:buNone/>
            </a:pPr>
            <a:r>
              <a:rPr lang="en-US" dirty="0"/>
              <a:t>CREATE TABLE </a:t>
            </a:r>
            <a:r>
              <a:rPr lang="en-US" dirty="0">
                <a:solidFill>
                  <a:schemeClr val="accent2">
                    <a:lumMod val="60000"/>
                    <a:lumOff val="40000"/>
                  </a:schemeClr>
                </a:solidFill>
              </a:rPr>
              <a:t>`</a:t>
            </a:r>
            <a:r>
              <a:rPr lang="en-US" dirty="0" err="1">
                <a:solidFill>
                  <a:schemeClr val="accent2">
                    <a:lumMod val="60000"/>
                    <a:lumOff val="40000"/>
                  </a:schemeClr>
                </a:solidFill>
              </a:rPr>
              <a:t>service_package</a:t>
            </a:r>
            <a:r>
              <a:rPr lang="en-US" dirty="0">
                <a:solidFill>
                  <a:schemeClr val="accent2">
                    <a:lumMod val="60000"/>
                    <a:lumOff val="40000"/>
                  </a:schemeClr>
                </a:solidFill>
              </a:rPr>
              <a:t>` </a:t>
            </a:r>
            <a:r>
              <a:rPr lang="en-US" dirty="0"/>
              <a:t>(  </a:t>
            </a:r>
          </a:p>
          <a:p>
            <a:pPr marL="0" indent="0">
              <a:buNone/>
            </a:pPr>
            <a:r>
              <a:rPr lang="en-US" dirty="0"/>
              <a:t>	</a:t>
            </a:r>
            <a:r>
              <a:rPr lang="en-US" dirty="0">
                <a:solidFill>
                  <a:schemeClr val="accent2">
                    <a:lumMod val="75000"/>
                  </a:schemeClr>
                </a:solidFill>
              </a:rPr>
              <a:t>`ID` </a:t>
            </a:r>
            <a:r>
              <a:rPr lang="en-US" dirty="0"/>
              <a:t>int NOT NULL AUTO_INCREMENT,  </a:t>
            </a:r>
          </a:p>
          <a:p>
            <a:pPr marL="0" indent="0">
              <a:buNone/>
            </a:pPr>
            <a:r>
              <a:rPr lang="en-US" dirty="0"/>
              <a:t>	</a:t>
            </a:r>
            <a:r>
              <a:rPr lang="en-US" dirty="0">
                <a:solidFill>
                  <a:schemeClr val="accent2">
                    <a:lumMod val="75000"/>
                  </a:schemeClr>
                </a:solidFill>
              </a:rPr>
              <a:t>`name` </a:t>
            </a:r>
            <a:r>
              <a:rPr lang="en-US" dirty="0"/>
              <a:t>varchar(45) NOT NULL,  	</a:t>
            </a:r>
            <a:r>
              <a:rPr lang="en-US" dirty="0">
                <a:solidFill>
                  <a:schemeClr val="accent2">
                    <a:lumMod val="75000"/>
                  </a:schemeClr>
                </a:solidFill>
              </a:rPr>
              <a:t>`</a:t>
            </a:r>
            <a:r>
              <a:rPr lang="en-US" dirty="0" err="1">
                <a:solidFill>
                  <a:schemeClr val="accent2">
                    <a:lumMod val="75000"/>
                  </a:schemeClr>
                </a:solidFill>
              </a:rPr>
              <a:t>validity_period</a:t>
            </a:r>
            <a:r>
              <a:rPr lang="en-US" dirty="0">
                <a:solidFill>
                  <a:schemeClr val="accent2">
                    <a:lumMod val="75000"/>
                  </a:schemeClr>
                </a:solidFill>
              </a:rPr>
              <a:t>` </a:t>
            </a:r>
            <a:r>
              <a:rPr lang="en-US" dirty="0"/>
              <a:t>int NOT NULL,  </a:t>
            </a:r>
          </a:p>
          <a:p>
            <a:pPr marL="0" indent="0">
              <a:buNone/>
            </a:pPr>
            <a:r>
              <a:rPr lang="en-US" dirty="0"/>
              <a:t>	</a:t>
            </a:r>
            <a:r>
              <a:rPr lang="en-US" dirty="0">
                <a:solidFill>
                  <a:schemeClr val="accent2">
                    <a:lumMod val="75000"/>
                  </a:schemeClr>
                </a:solidFill>
              </a:rPr>
              <a:t>`</a:t>
            </a:r>
            <a:r>
              <a:rPr lang="en-US" dirty="0" err="1">
                <a:solidFill>
                  <a:schemeClr val="accent2">
                    <a:lumMod val="75000"/>
                  </a:schemeClr>
                </a:solidFill>
              </a:rPr>
              <a:t>monthly_fee</a:t>
            </a:r>
            <a:r>
              <a:rPr lang="en-US" dirty="0">
                <a:solidFill>
                  <a:schemeClr val="accent2">
                    <a:lumMod val="75000"/>
                  </a:schemeClr>
                </a:solidFill>
              </a:rPr>
              <a:t>` </a:t>
            </a:r>
            <a:r>
              <a:rPr lang="en-US" dirty="0"/>
              <a:t>decimal(2,0) NOT NULL,  	PRIMARY KEY (`ID`)</a:t>
            </a:r>
          </a:p>
          <a:p>
            <a:pPr marL="0" indent="0">
              <a:buNone/>
            </a:pPr>
            <a:r>
              <a:rPr lang="en-US" dirty="0"/>
              <a:t>)</a:t>
            </a:r>
            <a:endParaRPr lang="it-IT" dirty="0"/>
          </a:p>
        </p:txBody>
      </p:sp>
    </p:spTree>
    <p:extLst>
      <p:ext uri="{BB962C8B-B14F-4D97-AF65-F5344CB8AC3E}">
        <p14:creationId xmlns:p14="http://schemas.microsoft.com/office/powerpoint/2010/main" val="5747587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2727</TotalTime>
  <Words>6479</Words>
  <Application>Microsoft Office PowerPoint</Application>
  <PresentationFormat>On-screen Show (4:3)</PresentationFormat>
  <Paragraphs>576</Paragraphs>
  <Slides>51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Arial</vt:lpstr>
      <vt:lpstr>Calibri</vt:lpstr>
      <vt:lpstr>Calibri Light</vt:lpstr>
      <vt:lpstr>Courier New</vt:lpstr>
      <vt:lpstr>Segoe UI</vt:lpstr>
      <vt:lpstr>Office Theme</vt:lpstr>
      <vt:lpstr>Data bases 2</vt:lpstr>
      <vt:lpstr>Index</vt:lpstr>
      <vt:lpstr>Specifications (Customer App.)</vt:lpstr>
      <vt:lpstr>Specifications (Employee App.)</vt:lpstr>
      <vt:lpstr>Specification interpretation</vt:lpstr>
      <vt:lpstr>Entity Relationship</vt:lpstr>
      <vt:lpstr>Motivations of the ER design</vt:lpstr>
      <vt:lpstr>Relational model</vt:lpstr>
      <vt:lpstr>Relational model</vt:lpstr>
      <vt:lpstr>Relational model</vt:lpstr>
      <vt:lpstr>Relational model</vt:lpstr>
      <vt:lpstr>Relational model</vt:lpstr>
      <vt:lpstr>Relational model</vt:lpstr>
      <vt:lpstr>Relational model</vt:lpstr>
      <vt:lpstr>Relational model</vt:lpstr>
      <vt:lpstr>Relational model</vt:lpstr>
      <vt:lpstr>Relational model</vt:lpstr>
      <vt:lpstr>Relational model</vt:lpstr>
      <vt:lpstr>Relational model</vt:lpstr>
      <vt:lpstr>Relational model</vt:lpstr>
      <vt:lpstr>Relational model</vt:lpstr>
      <vt:lpstr>Motivations of the logical design</vt:lpstr>
      <vt:lpstr>Trigger design &amp; code</vt:lpstr>
      <vt:lpstr>Triggers</vt:lpstr>
      <vt:lpstr>Triggers</vt:lpstr>
      <vt:lpstr>Triggers</vt:lpstr>
      <vt:lpstr>Triggers</vt:lpstr>
      <vt:lpstr>Triggers</vt:lpstr>
      <vt:lpstr>Triggers</vt:lpstr>
      <vt:lpstr>Triggers</vt:lpstr>
      <vt:lpstr>Triggers</vt:lpstr>
      <vt:lpstr>Triggers</vt:lpstr>
      <vt:lpstr>Trigger design motivations</vt:lpstr>
      <vt:lpstr>ORM design</vt:lpstr>
      <vt:lpstr>Relationship “orders” </vt:lpstr>
      <vt:lpstr>Relationship “alerts” </vt:lpstr>
      <vt:lpstr>Relationship “service activation schedule” </vt:lpstr>
      <vt:lpstr>Relationship “Service_Package_Order_link” </vt:lpstr>
      <vt:lpstr>Relationship “order_opt_prod_link” </vt:lpstr>
      <vt:lpstr>Relationship “package_opt_prod_link” </vt:lpstr>
      <vt:lpstr>Relationship “service_to_package_link” </vt:lpstr>
      <vt:lpstr>Relationship “schedule_service_link” </vt:lpstr>
      <vt:lpstr>Relationship “opt_product_schedule_link” </vt:lpstr>
      <vt:lpstr>ORM design motivations</vt:lpstr>
      <vt:lpstr>Entity Employee</vt:lpstr>
      <vt:lpstr>Functional analysis of the interaction</vt:lpstr>
      <vt:lpstr>Example of diagram</vt:lpstr>
      <vt:lpstr>Example of textual notation</vt:lpstr>
      <vt:lpstr>Components</vt:lpstr>
      <vt:lpstr>Motivations of the components design </vt:lpstr>
      <vt:lpstr>UML sequence diagrams</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bases 2</dc:title>
  <dc:creator>Piero</dc:creator>
  <cp:lastModifiedBy>Andrea Restelli</cp:lastModifiedBy>
  <cp:revision>256</cp:revision>
  <dcterms:created xsi:type="dcterms:W3CDTF">2020-11-06T10:16:45Z</dcterms:created>
  <dcterms:modified xsi:type="dcterms:W3CDTF">2022-01-13T09:09:11Z</dcterms:modified>
</cp:coreProperties>
</file>