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93" r:id="rId3"/>
    <p:sldId id="257" r:id="rId4"/>
    <p:sldId id="316" r:id="rId5"/>
    <p:sldId id="291" r:id="rId6"/>
    <p:sldId id="288" r:id="rId7"/>
    <p:sldId id="290" r:id="rId8"/>
    <p:sldId id="333" r:id="rId9"/>
    <p:sldId id="289" r:id="rId10"/>
    <p:sldId id="301" r:id="rId11"/>
    <p:sldId id="302" r:id="rId12"/>
    <p:sldId id="303" r:id="rId13"/>
    <p:sldId id="304" r:id="rId14"/>
    <p:sldId id="305" r:id="rId15"/>
    <p:sldId id="306" r:id="rId16"/>
    <p:sldId id="307" r:id="rId17"/>
    <p:sldId id="309" r:id="rId18"/>
    <p:sldId id="308" r:id="rId19"/>
    <p:sldId id="310" r:id="rId20"/>
    <p:sldId id="311" r:id="rId21"/>
    <p:sldId id="312" r:id="rId22"/>
    <p:sldId id="313" r:id="rId23"/>
    <p:sldId id="277" r:id="rId24"/>
    <p:sldId id="294" r:id="rId25"/>
    <p:sldId id="314" r:id="rId26"/>
    <p:sldId id="315" r:id="rId27"/>
    <p:sldId id="317" r:id="rId28"/>
    <p:sldId id="318" r:id="rId29"/>
    <p:sldId id="319" r:id="rId30"/>
    <p:sldId id="320" r:id="rId31"/>
    <p:sldId id="321" r:id="rId32"/>
    <p:sldId id="322" r:id="rId33"/>
    <p:sldId id="323" r:id="rId34"/>
    <p:sldId id="334" r:id="rId35"/>
    <p:sldId id="324" r:id="rId36"/>
    <p:sldId id="295" r:id="rId37"/>
    <p:sldId id="278" r:id="rId38"/>
    <p:sldId id="325" r:id="rId39"/>
    <p:sldId id="326" r:id="rId40"/>
    <p:sldId id="327" r:id="rId41"/>
    <p:sldId id="328" r:id="rId42"/>
    <p:sldId id="329" r:id="rId43"/>
    <p:sldId id="330" r:id="rId44"/>
    <p:sldId id="331" r:id="rId45"/>
    <p:sldId id="332" r:id="rId46"/>
    <p:sldId id="292" r:id="rId47"/>
    <p:sldId id="281" r:id="rId48"/>
    <p:sldId id="298" r:id="rId49"/>
    <p:sldId id="300" r:id="rId50"/>
    <p:sldId id="299" r:id="rId51"/>
    <p:sldId id="286" r:id="rId52"/>
    <p:sldId id="297" r:id="rId53"/>
    <p:sldId id="33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17/01/2022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11</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29</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17/01/2022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0940"/>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628650" y="964888"/>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 customer</a:t>
            </a:r>
          </a:p>
          <a:p>
            <a:pPr lvl="1"/>
            <a:r>
              <a:rPr lang="en-GB" sz="1700" dirty="0" err="1"/>
              <a:t>OrphanRemoval</a:t>
            </a:r>
            <a:r>
              <a:rPr lang="en-GB" sz="1700" dirty="0"/>
              <a:t> option so that if a customer is removed from the database, all the associated orders are deleted.</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sz="2400" dirty="0" err="1"/>
              <a:t>OrphanRemoval</a:t>
            </a:r>
            <a:r>
              <a:rPr lang="en-GB" sz="2400" dirty="0"/>
              <a:t> option so that if a customer is removed from the database, all the associated orders are deleted.</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sz="2100" dirty="0">
                <a:sym typeface="Wingdings" panose="05000000000000000000" pitchFamily="2" charset="2"/>
              </a:rPr>
              <a:t>- </a:t>
            </a:r>
            <a:r>
              <a:rPr lang="en-GB" sz="2100" dirty="0" err="1">
                <a:sym typeface="Wingdings" panose="05000000000000000000" pitchFamily="2" charset="2"/>
              </a:rPr>
              <a:t>CascadeType.REFRESH</a:t>
            </a:r>
            <a:r>
              <a:rPr lang="en-GB" sz="2100" dirty="0">
                <a:sym typeface="Wingdings" panose="05000000000000000000" pitchFamily="2" charset="2"/>
              </a:rPr>
              <a:t> so that if an alert is refreshed, the linked customer is refreshed too.</a:t>
            </a:r>
            <a:endParaRPr lang="en-GB" sz="21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sz="1800" dirty="0" err="1"/>
              <a:t>OrphanRemoval</a:t>
            </a:r>
            <a:r>
              <a:rPr lang="en-GB" sz="1800" dirty="0"/>
              <a:t> option so that if a customer is removed from the database, all the associated orders are deleted.</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sz="1800"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customer is refreshed too.</a:t>
            </a:r>
            <a:endParaRPr lang="en-GB" sz="18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@OneToMany</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b="1" dirty="0">
                <a:solidFill>
                  <a:schemeClr val="accent1"/>
                </a:solidFill>
                <a:sym typeface="Wingdings" panose="05000000000000000000" pitchFamily="2" charset="2"/>
              </a:rPr>
            </a:br>
            <a:r>
              <a:rPr lang="en-GB" sz="2000" dirty="0">
                <a:sym typeface="Wingdings" panose="05000000000000000000" pitchFamily="2" charset="2"/>
              </a:rPr>
              <a:t>- </a:t>
            </a:r>
            <a:r>
              <a:rPr lang="en-GB" sz="2000" dirty="0" err="1">
                <a:sym typeface="Wingdings" panose="05000000000000000000" pitchFamily="2" charset="2"/>
              </a:rPr>
              <a:t>CascadeType.REFRESH</a:t>
            </a:r>
            <a:r>
              <a:rPr lang="en-GB" sz="2000" dirty="0">
                <a:sym typeface="Wingdings" panose="05000000000000000000" pitchFamily="2" charset="2"/>
              </a:rPr>
              <a:t> so that if an order is refreshed, the linked service package is refreshed too.</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as </a:t>
            </a:r>
            <a:r>
              <a:rPr lang="it-IT" sz="2400" dirty="0" err="1"/>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In order to keep track of a suspended order (e.g. when customer needs to log in to confirm the order) we create an </a:t>
            </a:r>
            <a:r>
              <a:rPr lang="en-GB" sz="2000" dirty="0" err="1"/>
              <a:t>UnconfirmedOrder</a:t>
            </a:r>
            <a:r>
              <a:rPr lang="en-GB" sz="2000" dirty="0"/>
              <a:t> object, containing all the data of the order, and we save it in the </a:t>
            </a:r>
            <a:r>
              <a:rPr lang="en-GB" sz="2000" dirty="0" err="1"/>
              <a:t>HttpSession</a:t>
            </a:r>
            <a:r>
              <a:rPr lang="en-GB" sz="2000" dirty="0"/>
              <a:t>, instead of saving it into the database. </a:t>
            </a:r>
          </a:p>
          <a:p>
            <a:pPr marL="0" indent="0">
              <a:buNone/>
            </a:pPr>
            <a:r>
              <a:rPr lang="en-GB" sz="2000" dirty="0"/>
              <a:t>This approach allowed us to:</a:t>
            </a:r>
          </a:p>
          <a:p>
            <a:pPr marL="457200" indent="-457200">
              <a:buAutoNum type="arabicPeriod"/>
            </a:pPr>
            <a:r>
              <a:rPr lang="en-GB" sz="2000" dirty="0"/>
              <a:t>Avoid a useless connection with the database (better performances)</a:t>
            </a:r>
          </a:p>
          <a:p>
            <a:pPr marL="457200" indent="-457200">
              <a:buAutoNum type="arabicPeriod"/>
            </a:pPr>
            <a:r>
              <a:rPr lang="en-GB" sz="2000" dirty="0"/>
              <a:t>When the customer leaves the application, the unconfirmed order is lost (as expected).</a:t>
            </a:r>
          </a:p>
          <a:p>
            <a:pPr marL="457200" indent="-457200">
              <a:buAutoNum type="arabicPeriod"/>
            </a:pPr>
            <a:r>
              <a:rPr lang="en-GB" sz="2000" dirty="0"/>
              <a:t>Easily retrieve the unconfirmed order when the customer logs in and goes directly to the confirmation page.</a:t>
            </a:r>
          </a:p>
        </p:txBody>
      </p:sp>
    </p:spTree>
    <p:extLst>
      <p:ext uri="{BB962C8B-B14F-4D97-AF65-F5344CB8AC3E}">
        <p14:creationId xmlns:p14="http://schemas.microsoft.com/office/powerpoint/2010/main" val="3603114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We decided to design an </a:t>
            </a:r>
            <a:r>
              <a:rPr lang="en-GB" sz="2000" dirty="0">
                <a:solidFill>
                  <a:srgbClr val="00B050"/>
                </a:solidFill>
              </a:rPr>
              <a:t>Entity for each materialized view table </a:t>
            </a:r>
            <a:r>
              <a:rPr lang="en-GB" sz="2000" dirty="0"/>
              <a:t>so that we could retrieve all the aggregate data using simple queries (e.g. </a:t>
            </a:r>
            <a:r>
              <a:rPr lang="en-GB" sz="2000" dirty="0" err="1"/>
              <a:t>findAll</a:t>
            </a:r>
            <a:r>
              <a:rPr lang="en-GB" sz="2000" dirty="0"/>
              <a:t>), since all materialized tables are populated completely using triggers.</a:t>
            </a:r>
          </a:p>
          <a:p>
            <a:pPr marL="0" indent="0">
              <a:buNone/>
            </a:pPr>
            <a:endParaRPr lang="en-GB" sz="2000" dirty="0"/>
          </a:p>
          <a:p>
            <a:pPr marL="0" indent="0">
              <a:buNone/>
            </a:pPr>
            <a:r>
              <a:rPr lang="en-GB" sz="2000" dirty="0"/>
              <a:t>To retrieve the </a:t>
            </a:r>
            <a:r>
              <a:rPr lang="en-GB" sz="2000" dirty="0">
                <a:solidFill>
                  <a:srgbClr val="00B050"/>
                </a:solidFill>
              </a:rPr>
              <a:t>best seller optional product </a:t>
            </a:r>
            <a:r>
              <a:rPr lang="en-GB" sz="2000" dirty="0"/>
              <a:t>we populate a table containing, for each optional product, its total value of sales, then we fetch the entire table ordered by sales and finally we keep only the first one result.</a:t>
            </a:r>
          </a:p>
        </p:txBody>
      </p:sp>
    </p:spTree>
    <p:extLst>
      <p:ext uri="{BB962C8B-B14F-4D97-AF65-F5344CB8AC3E}">
        <p14:creationId xmlns:p14="http://schemas.microsoft.com/office/powerpoint/2010/main" val="317609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4214</TotalTime>
  <Words>7050</Words>
  <Application>Microsoft Office PowerPoint</Application>
  <PresentationFormat>On-screen Show (4:3)</PresentationFormat>
  <Paragraphs>583</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Motivations of the components design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263</cp:revision>
  <dcterms:created xsi:type="dcterms:W3CDTF">2020-11-06T10:16:45Z</dcterms:created>
  <dcterms:modified xsi:type="dcterms:W3CDTF">2022-01-17T10:01:45Z</dcterms:modified>
</cp:coreProperties>
</file>