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93" r:id="rId3"/>
    <p:sldId id="257" r:id="rId4"/>
    <p:sldId id="316" r:id="rId5"/>
    <p:sldId id="291" r:id="rId6"/>
    <p:sldId id="288" r:id="rId7"/>
    <p:sldId id="290" r:id="rId8"/>
    <p:sldId id="289" r:id="rId9"/>
    <p:sldId id="301" r:id="rId10"/>
    <p:sldId id="302" r:id="rId11"/>
    <p:sldId id="303" r:id="rId12"/>
    <p:sldId id="304" r:id="rId13"/>
    <p:sldId id="305" r:id="rId14"/>
    <p:sldId id="306" r:id="rId15"/>
    <p:sldId id="307" r:id="rId16"/>
    <p:sldId id="309" r:id="rId17"/>
    <p:sldId id="308" r:id="rId18"/>
    <p:sldId id="310" r:id="rId19"/>
    <p:sldId id="311" r:id="rId20"/>
    <p:sldId id="312" r:id="rId21"/>
    <p:sldId id="313" r:id="rId22"/>
    <p:sldId id="277" r:id="rId23"/>
    <p:sldId id="294" r:id="rId24"/>
    <p:sldId id="314" r:id="rId25"/>
    <p:sldId id="315" r:id="rId26"/>
    <p:sldId id="317" r:id="rId27"/>
    <p:sldId id="318" r:id="rId28"/>
    <p:sldId id="319" r:id="rId29"/>
    <p:sldId id="320" r:id="rId30"/>
    <p:sldId id="321" r:id="rId31"/>
    <p:sldId id="322" r:id="rId32"/>
    <p:sldId id="323" r:id="rId33"/>
    <p:sldId id="324" r:id="rId34"/>
    <p:sldId id="295" r:id="rId35"/>
    <p:sldId id="278" r:id="rId36"/>
    <p:sldId id="325" r:id="rId37"/>
    <p:sldId id="326" r:id="rId38"/>
    <p:sldId id="327" r:id="rId39"/>
    <p:sldId id="328" r:id="rId40"/>
    <p:sldId id="329" r:id="rId41"/>
    <p:sldId id="330" r:id="rId42"/>
    <p:sldId id="331" r:id="rId43"/>
    <p:sldId id="332" r:id="rId44"/>
    <p:sldId id="292" r:id="rId45"/>
    <p:sldId id="281" r:id="rId46"/>
    <p:sldId id="298" r:id="rId47"/>
    <p:sldId id="300" r:id="rId48"/>
    <p:sldId id="299" r:id="rId49"/>
    <p:sldId id="286" r:id="rId50"/>
    <p:sldId id="297" r:id="rId51"/>
    <p:sldId id="29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15/01/2022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10</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28</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15/01/2022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15/01/2022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255"/>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779764" y="740496"/>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92500" lnSpcReduction="10000"/>
          </a:bodyPr>
          <a:lstStyle/>
          <a:p>
            <a:pPr marL="514350" indent="-514350">
              <a:buAutoNum type="arabicPeriod"/>
            </a:pPr>
            <a:r>
              <a:rPr lang="it-IT" dirty="0"/>
              <a:t>FOR EACH ROW 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t>AFTER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FF0000"/>
                </a:solidFill>
              </a:rPr>
              <a:t>BEFORE strategy….</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t>don’t</a:t>
            </a:r>
            <a:r>
              <a:rPr lang="it-IT" dirty="0"/>
              <a:t> </a:t>
            </a:r>
            <a:r>
              <a:rPr lang="it-IT" dirty="0" err="1"/>
              <a:t>form</a:t>
            </a:r>
            <a:r>
              <a:rPr lang="it-IT" dirty="0"/>
              <a:t> a </a:t>
            </a:r>
            <a:r>
              <a:rPr lang="it-IT" dirty="0" err="1"/>
              <a:t>triggering</a:t>
            </a:r>
            <a:r>
              <a:rPr lang="it-IT" dirty="0"/>
              <a:t> </a:t>
            </a:r>
            <a:r>
              <a:rPr lang="it-IT" dirty="0" err="1"/>
              <a:t>cycle</a:t>
            </a:r>
            <a:r>
              <a:rPr lang="it-IT" dirty="0"/>
              <a:t>.</a:t>
            </a:r>
          </a:p>
        </p:txBody>
      </p:sp>
    </p:spTree>
    <p:extLst>
      <p:ext uri="{BB962C8B-B14F-4D97-AF65-F5344CB8AC3E}">
        <p14:creationId xmlns:p14="http://schemas.microsoft.com/office/powerpoint/2010/main" val="317195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can be omitted because it isn’t necessary to retrieve all the orders associated to </a:t>
            </a:r>
            <a:r>
              <a:rPr lang="en-GB"/>
              <a:t>a customer</a:t>
            </a:r>
            <a:endParaRPr lang="en-GB" dirty="0"/>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a:t>
            </a:r>
            <a:endParaRPr lang="en-GB" dirty="0"/>
          </a:p>
          <a:p>
            <a:pPr lvl="1"/>
            <a:r>
              <a:rPr lang="en-GB" dirty="0"/>
              <a:t>including annotations for the attributes and for the relationships, fetch type of attributes and of relationships, and operation cascading policies for relationships  </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@ManyToOne</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@OneToMany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 package has been ordered</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have been chosen in the order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
        <p:nvSpPr>
          <p:cNvPr id="23" name="TextBox 22">
            <a:extLst>
              <a:ext uri="{FF2B5EF4-FFF2-40B4-BE49-F238E27FC236}">
                <a16:creationId xmlns:a16="http://schemas.microsoft.com/office/drawing/2014/main" id="{1AA07315-C22B-4C7D-B521-F5BDCEB8F7E4}"/>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4036896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4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23" name="TextBox 22">
            <a:extLst>
              <a:ext uri="{FF2B5EF4-FFF2-40B4-BE49-F238E27FC236}">
                <a16:creationId xmlns:a16="http://schemas.microsoft.com/office/drawing/2014/main" id="{B625CF48-1875-4C9D-B29D-6FB6C2BD91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920372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dirty="0"/>
              <a:t>Since «each </a:t>
            </a:r>
            <a:r>
              <a:rPr lang="it-IT" dirty="0" err="1"/>
              <a:t>validity</a:t>
            </a:r>
            <a:r>
              <a:rPr lang="it-IT" dirty="0"/>
              <a:t> </a:t>
            </a:r>
            <a:r>
              <a:rPr lang="it-IT" dirty="0" err="1"/>
              <a:t>period</a:t>
            </a:r>
            <a:r>
              <a:rPr lang="it-IT" dirty="0"/>
              <a:t> </a:t>
            </a:r>
            <a:r>
              <a:rPr lang="it-IT" dirty="0" err="1"/>
              <a:t>has</a:t>
            </a:r>
            <a:r>
              <a:rPr lang="it-IT" dirty="0"/>
              <a:t> a </a:t>
            </a:r>
            <a:r>
              <a:rPr lang="it-IT" dirty="0" err="1"/>
              <a:t>different</a:t>
            </a:r>
            <a:r>
              <a:rPr lang="it-IT" dirty="0"/>
              <a:t> </a:t>
            </a:r>
            <a:r>
              <a:rPr lang="it-IT" dirty="0" err="1"/>
              <a:t>monthly</a:t>
            </a:r>
            <a:r>
              <a:rPr lang="it-IT" dirty="0"/>
              <a:t> </a:t>
            </a:r>
            <a:r>
              <a:rPr lang="it-IT" dirty="0" err="1"/>
              <a:t>fee</a:t>
            </a:r>
            <a:r>
              <a:rPr lang="it-IT" dirty="0"/>
              <a:t>», but </a:t>
            </a:r>
            <a:r>
              <a:rPr lang="it-IT" dirty="0" err="1"/>
              <a:t>also</a:t>
            </a:r>
            <a:r>
              <a:rPr lang="it-IT" dirty="0"/>
              <a:t> the same package can be </a:t>
            </a:r>
            <a:r>
              <a:rPr lang="it-IT" dirty="0" err="1"/>
              <a:t>offered</a:t>
            </a:r>
            <a:r>
              <a:rPr lang="it-IT" dirty="0"/>
              <a:t> with </a:t>
            </a:r>
            <a:r>
              <a:rPr lang="it-IT" dirty="0" err="1"/>
              <a:t>different</a:t>
            </a:r>
            <a:r>
              <a:rPr lang="it-IT" dirty="0"/>
              <a:t> </a:t>
            </a:r>
            <a:r>
              <a:rPr lang="it-IT" dirty="0" err="1"/>
              <a:t>validity</a:t>
            </a:r>
            <a:r>
              <a:rPr lang="it-IT" dirty="0"/>
              <a:t> </a:t>
            </a:r>
            <a:r>
              <a:rPr lang="it-IT" dirty="0" err="1"/>
              <a:t>periods</a:t>
            </a:r>
            <a:r>
              <a:rPr lang="it-IT" dirty="0"/>
              <a:t> and </a:t>
            </a:r>
            <a:r>
              <a:rPr lang="it-IT" dirty="0" err="1"/>
              <a:t>different</a:t>
            </a:r>
            <a:r>
              <a:rPr lang="it-IT" dirty="0"/>
              <a:t> packages can have </a:t>
            </a:r>
            <a:r>
              <a:rPr lang="it-IT" dirty="0" err="1"/>
              <a:t>different</a:t>
            </a:r>
            <a:r>
              <a:rPr lang="it-IT" dirty="0"/>
              <a:t> </a:t>
            </a:r>
            <a:r>
              <a:rPr lang="it-IT" dirty="0" err="1"/>
              <a:t>monthly</a:t>
            </a:r>
            <a:r>
              <a:rPr lang="it-IT" dirty="0"/>
              <a:t> </a:t>
            </a:r>
            <a:r>
              <a:rPr lang="it-IT" dirty="0" err="1"/>
              <a:t>fees</a:t>
            </a:r>
            <a:r>
              <a:rPr lang="it-IT" dirty="0"/>
              <a:t>, we </a:t>
            </a:r>
            <a:r>
              <a:rPr lang="it-IT" dirty="0" err="1"/>
              <a:t>considered</a:t>
            </a:r>
            <a:r>
              <a:rPr lang="it-IT" dirty="0"/>
              <a:t> </a:t>
            </a:r>
            <a:r>
              <a:rPr lang="it-IT" dirty="0" err="1"/>
              <a:t>these</a:t>
            </a:r>
            <a:r>
              <a:rPr lang="it-IT" dirty="0"/>
              <a:t> 2 concepts as </a:t>
            </a:r>
            <a:r>
              <a:rPr lang="it-IT" dirty="0" err="1"/>
              <a:t>unrelated</a:t>
            </a:r>
            <a:r>
              <a:rPr lang="it-IT" dirty="0"/>
              <a:t>. So each service package can be </a:t>
            </a:r>
            <a:r>
              <a:rPr lang="it-IT" dirty="0" err="1"/>
              <a:t>offered</a:t>
            </a:r>
            <a:r>
              <a:rPr lang="it-IT" dirty="0"/>
              <a:t> in </a:t>
            </a:r>
            <a:r>
              <a:rPr lang="it-IT" dirty="0" err="1"/>
              <a:t>different</a:t>
            </a:r>
            <a:r>
              <a:rPr lang="it-IT" dirty="0"/>
              <a:t> </a:t>
            </a:r>
            <a:r>
              <a:rPr lang="it-IT" dirty="0" err="1"/>
              <a:t>validity</a:t>
            </a:r>
            <a:r>
              <a:rPr lang="it-IT" dirty="0"/>
              <a:t> </a:t>
            </a:r>
            <a:r>
              <a:rPr lang="it-IT" dirty="0" err="1"/>
              <a:t>periods</a:t>
            </a:r>
            <a:r>
              <a:rPr lang="it-IT" dirty="0"/>
              <a:t>, </a:t>
            </a:r>
            <a:r>
              <a:rPr lang="it-IT" dirty="0" err="1"/>
              <a:t>resulting</a:t>
            </a:r>
            <a:r>
              <a:rPr lang="it-IT" dirty="0"/>
              <a:t> in </a:t>
            </a:r>
            <a:r>
              <a:rPr lang="it-IT" dirty="0" err="1"/>
              <a:t>different</a:t>
            </a:r>
            <a:r>
              <a:rPr lang="it-IT" dirty="0"/>
              <a:t> </a:t>
            </a:r>
            <a:r>
              <a:rPr lang="it-IT" dirty="0" err="1"/>
              <a:t>monthly</a:t>
            </a:r>
            <a:r>
              <a:rPr lang="it-IT" dirty="0"/>
              <a:t> </a:t>
            </a:r>
            <a:r>
              <a:rPr lang="it-IT" dirty="0" err="1"/>
              <a:t>fees</a:t>
            </a:r>
            <a:r>
              <a:rPr lang="it-IT" dirty="0"/>
              <a:t>.</a:t>
            </a:r>
          </a:p>
          <a:p>
            <a:pPr marL="0" indent="0">
              <a:buNone/>
            </a:pPr>
            <a:endParaRPr lang="it-IT" dirty="0"/>
          </a:p>
          <a:p>
            <a:pPr marL="0" indent="0">
              <a:buNone/>
            </a:pPr>
            <a:r>
              <a:rPr lang="it-IT" dirty="0"/>
              <a:t>PRO e CONTRO VALIDITY PERIOD E QUESTIONE ALERTS OLTRE IL 3</a:t>
            </a:r>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Relational model</a:t>
            </a:r>
          </a:p>
        </p:txBody>
      </p:sp>
      <p:sp>
        <p:nvSpPr>
          <p:cNvPr id="3" name="Content Placeholder 2"/>
          <p:cNvSpPr txBox="1">
            <a:spLocks noGrp="1"/>
          </p:cNvSpPr>
          <p:nvPr>
            <p:ph sz="half" idx="1"/>
          </p:nvPr>
        </p:nvSpPr>
        <p:spPr/>
        <p:txBody>
          <a:bodyPr/>
          <a:lstStyle/>
          <a:p>
            <a:pPr marL="0" lvl="0" indent="0">
              <a:buNone/>
            </a:pPr>
            <a:r>
              <a:rPr lang="en-GB" dirty="0"/>
              <a:t>table1(</a:t>
            </a:r>
            <a:r>
              <a:rPr lang="en-GB" u="sng" dirty="0"/>
              <a:t>att11</a:t>
            </a:r>
            <a:r>
              <a:rPr lang="en-GB" dirty="0"/>
              <a:t>,  . .  .att1N)</a:t>
            </a:r>
          </a:p>
          <a:p>
            <a:pPr marL="0" lvl="0" indent="0">
              <a:buNone/>
            </a:pPr>
            <a:endParaRPr lang="en-GB" dirty="0"/>
          </a:p>
          <a:p>
            <a:pPr marL="0" lvl="0" indent="0">
              <a:buNone/>
            </a:pPr>
            <a:endParaRPr lang="en-GB" dirty="0"/>
          </a:p>
          <a:p>
            <a:pPr marL="0" lvl="0" indent="0">
              <a:buNone/>
            </a:pPr>
            <a:r>
              <a:rPr lang="en-GB" dirty="0"/>
              <a:t>table2(</a:t>
            </a:r>
            <a:r>
              <a:rPr lang="en-GB" u="sng" dirty="0"/>
              <a:t>att21</a:t>
            </a:r>
            <a:r>
              <a:rPr lang="en-GB" dirty="0"/>
              <a:t>,  . .  .att2N)</a:t>
            </a:r>
          </a:p>
          <a:p>
            <a:pPr marL="0" lvl="0" indent="0">
              <a:buNone/>
            </a:pPr>
            <a:endParaRPr lang="en-GB" dirty="0"/>
          </a:p>
          <a:p>
            <a:pPr marL="0" lvl="0" indent="0">
              <a:buNone/>
            </a:pPr>
            <a:r>
              <a:rPr lang="en-GB" dirty="0"/>
              <a:t>table3(</a:t>
            </a:r>
            <a:r>
              <a:rPr lang="en-GB" u="sng" dirty="0"/>
              <a:t>att31</a:t>
            </a:r>
            <a:r>
              <a:rPr lang="en-GB" dirty="0"/>
              <a:t>,  . .  .att3N)</a:t>
            </a:r>
          </a:p>
          <a:p>
            <a:pPr marL="0" lvl="0" indent="0">
              <a:buNone/>
            </a:pPr>
            <a:endParaRPr lang="en-GB" dirty="0"/>
          </a:p>
          <a:p>
            <a:pPr marL="0" lvl="0" indent="0">
              <a:buNone/>
            </a:pPr>
            <a:endParaRPr lang="en-GB" dirty="0"/>
          </a:p>
          <a:p>
            <a:pPr marL="0" lvl="0" indent="0">
              <a:buNone/>
            </a:pPr>
            <a:endParaRPr lang="en-GB" dirty="0"/>
          </a:p>
        </p:txBody>
      </p:sp>
      <p:sp>
        <p:nvSpPr>
          <p:cNvPr id="7" name="Content Placeholder 6"/>
          <p:cNvSpPr>
            <a:spLocks noGrp="1"/>
          </p:cNvSpPr>
          <p:nvPr>
            <p:ph sz="half" idx="2"/>
          </p:nvPr>
        </p:nvSpPr>
        <p:spPr/>
        <p:txBody>
          <a:bodyPr/>
          <a:lstStyle/>
          <a:p>
            <a:r>
              <a:rPr lang="it-IT" dirty="0"/>
              <a:t>You can use the graphical notation or the SQL DDL code here</a:t>
            </a:r>
          </a:p>
        </p:txBody>
      </p:sp>
      <p:cxnSp>
        <p:nvCxnSpPr>
          <p:cNvPr id="4" name="Straight Arrow Connector 4"/>
          <p:cNvCxnSpPr/>
          <p:nvPr/>
        </p:nvCxnSpPr>
        <p:spPr>
          <a:xfrm flipH="1" flipV="1">
            <a:off x="2571750" y="3782730"/>
            <a:ext cx="866276" cy="652058"/>
          </a:xfrm>
          <a:prstGeom prst="straightConnector1">
            <a:avLst/>
          </a:prstGeom>
          <a:noFill/>
          <a:ln w="38103" cap="flat">
            <a:solidFill>
              <a:srgbClr val="5B9BD5"/>
            </a:solidFill>
            <a:prstDash val="solid"/>
            <a:miter/>
            <a:tailEnd type="arrow"/>
          </a:ln>
        </p:spPr>
      </p:cxnSp>
      <p:cxnSp>
        <p:nvCxnSpPr>
          <p:cNvPr id="5" name="Straight Arrow Connector 9"/>
          <p:cNvCxnSpPr/>
          <p:nvPr/>
        </p:nvCxnSpPr>
        <p:spPr>
          <a:xfrm flipH="1">
            <a:off x="2319688" y="2465668"/>
            <a:ext cx="1297208" cy="797296"/>
          </a:xfrm>
          <a:prstGeom prst="straightConnector1">
            <a:avLst/>
          </a:prstGeom>
          <a:noFill/>
          <a:ln w="38103" cap="flat">
            <a:solidFill>
              <a:srgbClr val="5B9BD5"/>
            </a:solidFill>
            <a:prstDash val="solid"/>
            <a:miter/>
            <a:tailEnd type="arrow"/>
          </a:ln>
        </p:spPr>
      </p:cxn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3985</TotalTime>
  <Words>6494</Words>
  <Application>Microsoft Office PowerPoint</Application>
  <PresentationFormat>Presentazione su schermo (4:3)</PresentationFormat>
  <Paragraphs>578</Paragraphs>
  <Slides>51</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51</vt:i4>
      </vt:variant>
    </vt:vector>
  </HeadingPairs>
  <TitlesOfParts>
    <vt:vector size="57" baseType="lpstr">
      <vt:lpstr>Arial</vt:lpstr>
      <vt:lpstr>Calibri</vt:lpstr>
      <vt:lpstr>Calibri Light</vt:lpstr>
      <vt:lpstr>Courier New</vt:lpstr>
      <vt:lpstr>Segoe UI</vt:lpstr>
      <vt:lpstr>Office Theme</vt:lpstr>
      <vt:lpstr>Data bases 2</vt:lpstr>
      <vt:lpstr>Index</vt:lpstr>
      <vt:lpstr>Specifications (Customer App.)</vt:lpstr>
      <vt:lpstr>Specifications (Employee App.)</vt:lpstr>
      <vt:lpstr>Specification interpretation</vt:lpstr>
      <vt:lpstr>Entity Relationship</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Domenico Putignano</cp:lastModifiedBy>
  <cp:revision>258</cp:revision>
  <dcterms:created xsi:type="dcterms:W3CDTF">2020-11-06T10:16:45Z</dcterms:created>
  <dcterms:modified xsi:type="dcterms:W3CDTF">2022-01-15T10:32:31Z</dcterms:modified>
</cp:coreProperties>
</file>