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93" r:id="rId3"/>
    <p:sldId id="257" r:id="rId4"/>
    <p:sldId id="316" r:id="rId5"/>
    <p:sldId id="291" r:id="rId6"/>
    <p:sldId id="288" r:id="rId7"/>
    <p:sldId id="290" r:id="rId8"/>
    <p:sldId id="333" r:id="rId9"/>
    <p:sldId id="289" r:id="rId10"/>
    <p:sldId id="301" r:id="rId11"/>
    <p:sldId id="302" r:id="rId12"/>
    <p:sldId id="303" r:id="rId13"/>
    <p:sldId id="304" r:id="rId14"/>
    <p:sldId id="305" r:id="rId15"/>
    <p:sldId id="306" r:id="rId16"/>
    <p:sldId id="307" r:id="rId17"/>
    <p:sldId id="309" r:id="rId18"/>
    <p:sldId id="308" r:id="rId19"/>
    <p:sldId id="310" r:id="rId20"/>
    <p:sldId id="311" r:id="rId21"/>
    <p:sldId id="312" r:id="rId22"/>
    <p:sldId id="313" r:id="rId23"/>
    <p:sldId id="277" r:id="rId24"/>
    <p:sldId id="294" r:id="rId25"/>
    <p:sldId id="314" r:id="rId26"/>
    <p:sldId id="315" r:id="rId27"/>
    <p:sldId id="317" r:id="rId28"/>
    <p:sldId id="318" r:id="rId29"/>
    <p:sldId id="319" r:id="rId30"/>
    <p:sldId id="320" r:id="rId31"/>
    <p:sldId id="321" r:id="rId32"/>
    <p:sldId id="322" r:id="rId33"/>
    <p:sldId id="323" r:id="rId34"/>
    <p:sldId id="334" r:id="rId35"/>
    <p:sldId id="324" r:id="rId36"/>
    <p:sldId id="295" r:id="rId37"/>
    <p:sldId id="278" r:id="rId38"/>
    <p:sldId id="325" r:id="rId39"/>
    <p:sldId id="326" r:id="rId40"/>
    <p:sldId id="327" r:id="rId41"/>
    <p:sldId id="328" r:id="rId42"/>
    <p:sldId id="329" r:id="rId43"/>
    <p:sldId id="330" r:id="rId44"/>
    <p:sldId id="331" r:id="rId45"/>
    <p:sldId id="332" r:id="rId46"/>
    <p:sldId id="292" r:id="rId47"/>
    <p:sldId id="281" r:id="rId48"/>
    <p:sldId id="298" r:id="rId49"/>
    <p:sldId id="300" r:id="rId50"/>
    <p:sldId id="299" r:id="rId51"/>
    <p:sldId id="286" r:id="rId52"/>
    <p:sldId id="297" r:id="rId53"/>
    <p:sldId id="29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16/01/2022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11</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29</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16/01/2022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lnSpcReduction="10000"/>
          </a:bodyPr>
          <a:lstStyle/>
          <a:p>
            <a:pPr marL="0" indent="0">
              <a:buNone/>
            </a:pPr>
            <a:r>
              <a:rPr lang="it-IT" sz="2000" dirty="0"/>
              <a:t>CREATE DEFINER=`root`@`</a:t>
            </a:r>
            <a:r>
              <a:rPr lang="it-IT" sz="2000" dirty="0" err="1"/>
              <a:t>localhost</a:t>
            </a:r>
            <a:r>
              <a:rPr lang="it-IT" sz="2000" dirty="0"/>
              <a:t>` TRIGGER `</a:t>
            </a:r>
            <a:r>
              <a:rPr lang="it-IT" sz="2000" dirty="0" err="1"/>
              <a:t>package_opt_product_link_BEFORE_INSERT</a:t>
            </a:r>
            <a:r>
              <a:rPr lang="it-IT" sz="2000" dirty="0"/>
              <a:t>` </a:t>
            </a:r>
          </a:p>
          <a:p>
            <a:pPr marL="0" indent="0">
              <a:buNone/>
            </a:pPr>
            <a:r>
              <a:rPr lang="it-IT" sz="2000" dirty="0"/>
              <a:t>BEFORE INSERT ON `</a:t>
            </a:r>
            <a:r>
              <a:rPr lang="it-IT" sz="2000" dirty="0" err="1"/>
              <a:t>package_opt_product_link</a:t>
            </a:r>
            <a:r>
              <a:rPr lang="it-IT" sz="2000" dirty="0"/>
              <a:t>` FOR EACH ROW BEGIN	IF((</a:t>
            </a:r>
          </a:p>
          <a:p>
            <a:pPr marL="0" indent="0">
              <a:buNone/>
            </a:pPr>
            <a:r>
              <a:rPr lang="it-IT" sz="2000" dirty="0"/>
              <a:t>		SELECT </a:t>
            </a:r>
            <a:r>
              <a:rPr lang="it-IT" sz="2000" dirty="0" err="1"/>
              <a:t>sp.validity_period</a:t>
            </a:r>
            <a:r>
              <a:rPr lang="it-IT" sz="2000" dirty="0"/>
              <a:t> 					 	FROM </a:t>
            </a:r>
            <a:r>
              <a:rPr lang="it-IT" sz="2000" dirty="0" err="1"/>
              <a:t>telcodb.service_package</a:t>
            </a:r>
            <a:r>
              <a:rPr lang="it-IT" sz="2000" dirty="0"/>
              <a:t> </a:t>
            </a:r>
            <a:r>
              <a:rPr lang="it-IT" sz="2000" dirty="0" err="1"/>
              <a:t>sp</a:t>
            </a:r>
            <a:r>
              <a:rPr lang="it-IT" sz="2000" dirty="0"/>
              <a:t>					WHERE sp.ID = </a:t>
            </a:r>
            <a:r>
              <a:rPr lang="it-IT" sz="2000" dirty="0" err="1"/>
              <a:t>new.id_package</a:t>
            </a:r>
            <a:r>
              <a:rPr lang="it-IT" sz="2000" dirty="0"/>
              <a:t>) != </a:t>
            </a:r>
          </a:p>
          <a:p>
            <a:pPr marL="0" indent="0">
              <a:buNone/>
            </a:pPr>
            <a:r>
              <a:rPr lang="it-IT" sz="2000" dirty="0"/>
              <a:t>		(SELECT </a:t>
            </a:r>
            <a:r>
              <a:rPr lang="it-IT" sz="2000" dirty="0" err="1"/>
              <a:t>op.validity_period</a:t>
            </a:r>
            <a:r>
              <a:rPr lang="it-IT" sz="2000" dirty="0"/>
              <a:t> 					FROM </a:t>
            </a:r>
            <a:r>
              <a:rPr lang="it-IT" sz="2000" dirty="0" err="1"/>
              <a:t>telcodb.optional_product</a:t>
            </a:r>
            <a:r>
              <a:rPr lang="it-IT" sz="2000" dirty="0"/>
              <a:t> op					WHERE op.ID = </a:t>
            </a:r>
            <a:r>
              <a:rPr lang="it-IT" sz="2000" dirty="0" err="1"/>
              <a:t>new.id_opt_product</a:t>
            </a:r>
            <a:r>
              <a:rPr lang="it-IT" sz="2000" dirty="0"/>
              <a:t>)) THEN </a:t>
            </a:r>
          </a:p>
          <a:p>
            <a:pPr marL="0" indent="0">
              <a:buNone/>
            </a:pPr>
            <a:r>
              <a:rPr lang="it-IT" sz="2000" dirty="0"/>
              <a:t>	</a:t>
            </a:r>
            <a:r>
              <a:rPr lang="it-IT" sz="2000" dirty="0" err="1"/>
              <a:t>signal</a:t>
            </a:r>
            <a:r>
              <a:rPr lang="it-IT" sz="2000" dirty="0"/>
              <a:t> </a:t>
            </a:r>
            <a:r>
              <a:rPr lang="it-IT" sz="2000" dirty="0" err="1"/>
              <a:t>sqlstate</a:t>
            </a:r>
            <a:r>
              <a:rPr lang="it-IT" sz="2000" dirty="0"/>
              <a:t> '45000’ SET </a:t>
            </a:r>
            <a:r>
              <a:rPr lang="it-IT" sz="2000" dirty="0" err="1"/>
              <a:t>message_text</a:t>
            </a:r>
            <a:r>
              <a:rPr lang="it-IT" sz="2000" dirty="0"/>
              <a:t>='</a:t>
            </a:r>
            <a:r>
              <a:rPr lang="it-IT" sz="2000" dirty="0" err="1"/>
              <a:t>Invalid</a:t>
            </a:r>
            <a:r>
              <a:rPr lang="it-IT" sz="2000" dirty="0"/>
              <a:t> optional 	product </a:t>
            </a:r>
            <a:r>
              <a:rPr lang="it-IT" sz="2000" dirty="0" err="1"/>
              <a:t>inserted</a:t>
            </a:r>
            <a:r>
              <a:rPr lang="it-IT" sz="2000" dirty="0"/>
              <a:t>';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06333"/>
            <a:ext cx="7825343" cy="1200329"/>
          </a:xfrm>
          <a:prstGeom prst="rect">
            <a:avLst/>
          </a:prstGeom>
          <a:noFill/>
        </p:spPr>
        <p:txBody>
          <a:bodyPr wrap="square" rtlCol="0">
            <a:spAutoFit/>
          </a:bodyPr>
          <a:lstStyle/>
          <a:p>
            <a:r>
              <a:rPr lang="it-IT" dirty="0"/>
              <a:t>Event: BEFORE INSERT </a:t>
            </a:r>
          </a:p>
          <a:p>
            <a:r>
              <a:rPr lang="it-IT" dirty="0" err="1"/>
              <a:t>Condition</a:t>
            </a:r>
            <a:r>
              <a:rPr lang="it-IT" dirty="0"/>
              <a:t>: </a:t>
            </a:r>
            <a:r>
              <a:rPr lang="it-IT" dirty="0" err="1"/>
              <a:t>Validity</a:t>
            </a:r>
            <a:r>
              <a:rPr lang="it-IT" dirty="0"/>
              <a:t> </a:t>
            </a:r>
            <a:r>
              <a:rPr lang="it-IT" dirty="0" err="1"/>
              <a:t>periods</a:t>
            </a:r>
            <a:r>
              <a:rPr lang="it-IT" dirty="0"/>
              <a:t> of Service Package and Optional Product </a:t>
            </a:r>
            <a:r>
              <a:rPr lang="it-IT" dirty="0" err="1"/>
              <a:t>aren’t</a:t>
            </a:r>
            <a:r>
              <a:rPr lang="it-IT" dirty="0"/>
              <a:t> the same</a:t>
            </a:r>
          </a:p>
          <a:p>
            <a:r>
              <a:rPr lang="it-IT" dirty="0"/>
              <a:t>Action: </a:t>
            </a:r>
            <a:r>
              <a:rPr lang="it-IT" dirty="0" err="1"/>
              <a:t>Don’t</a:t>
            </a:r>
            <a:r>
              <a:rPr lang="it-IT" dirty="0"/>
              <a:t> </a:t>
            </a:r>
            <a:r>
              <a:rPr lang="it-IT" dirty="0" err="1"/>
              <a:t>insert</a:t>
            </a:r>
            <a:r>
              <a:rPr lang="it-IT" dirty="0"/>
              <a:t> the </a:t>
            </a:r>
            <a:r>
              <a:rPr lang="it-IT" dirty="0" err="1"/>
              <a:t>tuple</a:t>
            </a:r>
            <a:r>
              <a:rPr lang="it-IT" dirty="0"/>
              <a:t> in the bridge </a:t>
            </a:r>
            <a:r>
              <a:rPr lang="it-IT" dirty="0" err="1"/>
              <a:t>table</a:t>
            </a:r>
            <a:r>
              <a:rPr lang="it-IT" dirty="0"/>
              <a:t> and </a:t>
            </a:r>
            <a:r>
              <a:rPr lang="it-IT" dirty="0" err="1"/>
              <a:t>raise</a:t>
            </a:r>
            <a:r>
              <a:rPr lang="it-IT" dirty="0"/>
              <a:t> an </a:t>
            </a:r>
            <a:r>
              <a:rPr lang="it-IT" dirty="0" err="1"/>
              <a:t>error</a:t>
            </a:r>
            <a:endParaRPr lang="it-IT" dirty="0"/>
          </a:p>
        </p:txBody>
      </p:sp>
    </p:spTree>
    <p:extLst>
      <p:ext uri="{BB962C8B-B14F-4D97-AF65-F5344CB8AC3E}">
        <p14:creationId xmlns:p14="http://schemas.microsoft.com/office/powerpoint/2010/main" val="2752599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85000" lnSpcReduction="20000"/>
          </a:bodyPr>
          <a:lstStyle/>
          <a:p>
            <a:pPr marL="514350" indent="-514350">
              <a:buAutoNum type="arabicPeriod"/>
            </a:pPr>
            <a:r>
              <a:rPr lang="it-IT" dirty="0">
                <a:solidFill>
                  <a:srgbClr val="92D050"/>
                </a:solidFill>
              </a:rPr>
              <a:t>FOR EACH ROW </a:t>
            </a:r>
            <a:r>
              <a:rPr lang="it-IT" dirty="0"/>
              <a:t>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solidFill>
                  <a:srgbClr val="92D050"/>
                </a:solidFill>
              </a:rPr>
              <a:t>AFTER</a:t>
            </a:r>
            <a:r>
              <a:rPr lang="it-IT" dirty="0"/>
              <a:t>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92D050"/>
                </a:solidFill>
              </a:rPr>
              <a:t>BEFORE</a:t>
            </a:r>
            <a:r>
              <a:rPr lang="it-IT" dirty="0"/>
              <a:t> strategy </a:t>
            </a:r>
            <a:r>
              <a:rPr lang="it-IT" dirty="0" err="1"/>
              <a:t>has</a:t>
            </a:r>
            <a:r>
              <a:rPr lang="it-IT" dirty="0"/>
              <a:t> </a:t>
            </a:r>
            <a:r>
              <a:rPr lang="it-IT" dirty="0" err="1"/>
              <a:t>been</a:t>
            </a:r>
            <a:r>
              <a:rPr lang="it-IT" dirty="0"/>
              <a:t> </a:t>
            </a:r>
            <a:r>
              <a:rPr lang="it-IT" dirty="0" err="1"/>
              <a:t>chosen</a:t>
            </a:r>
            <a:r>
              <a:rPr lang="it-IT" dirty="0"/>
              <a:t> for the only one trigger which </a:t>
            </a:r>
            <a:r>
              <a:rPr lang="it-IT" dirty="0" err="1"/>
              <a:t>is</a:t>
            </a:r>
            <a:r>
              <a:rPr lang="it-IT" dirty="0"/>
              <a:t> </a:t>
            </a:r>
            <a:r>
              <a:rPr lang="it-IT" dirty="0" err="1"/>
              <a:t>used</a:t>
            </a:r>
            <a:r>
              <a:rPr lang="it-IT" dirty="0"/>
              <a:t> to control </a:t>
            </a:r>
            <a:r>
              <a:rPr lang="it-IT" dirty="0" err="1"/>
              <a:t>validity</a:t>
            </a:r>
            <a:r>
              <a:rPr lang="it-IT" dirty="0"/>
              <a:t> </a:t>
            </a:r>
            <a:r>
              <a:rPr lang="it-IT" dirty="0" err="1"/>
              <a:t>periods</a:t>
            </a:r>
            <a:r>
              <a:rPr lang="it-IT" dirty="0"/>
              <a:t> </a:t>
            </a:r>
            <a:r>
              <a:rPr lang="it-IT" dirty="0" err="1"/>
              <a:t>compatibility</a:t>
            </a:r>
            <a:r>
              <a:rPr lang="it-IT" dirty="0"/>
              <a:t> </a:t>
            </a:r>
            <a:r>
              <a:rPr lang="it-IT" dirty="0" err="1"/>
              <a:t>between</a:t>
            </a:r>
            <a:r>
              <a:rPr lang="it-IT" dirty="0"/>
              <a:t> Service Package and </a:t>
            </a:r>
            <a:r>
              <a:rPr lang="it-IT" dirty="0" err="1"/>
              <a:t>linked</a:t>
            </a:r>
            <a:r>
              <a:rPr lang="it-IT" dirty="0"/>
              <a:t> Optional Products, so that if the </a:t>
            </a:r>
            <a:r>
              <a:rPr lang="it-IT" dirty="0" err="1"/>
              <a:t>condition</a:t>
            </a:r>
            <a:r>
              <a:rPr lang="it-IT" dirty="0"/>
              <a:t> </a:t>
            </a:r>
            <a:r>
              <a:rPr lang="it-IT" dirty="0" err="1"/>
              <a:t>isn’t</a:t>
            </a:r>
            <a:r>
              <a:rPr lang="it-IT" dirty="0"/>
              <a:t> </a:t>
            </a:r>
            <a:r>
              <a:rPr lang="it-IT" dirty="0" err="1"/>
              <a:t>verified</a:t>
            </a:r>
            <a:r>
              <a:rPr lang="it-IT" dirty="0"/>
              <a:t>, the </a:t>
            </a:r>
            <a:r>
              <a:rPr lang="it-IT" dirty="0" err="1"/>
              <a:t>tuple</a:t>
            </a:r>
            <a:r>
              <a:rPr lang="it-IT" dirty="0"/>
              <a:t> </a:t>
            </a:r>
            <a:r>
              <a:rPr lang="it-IT" dirty="0" err="1"/>
              <a:t>isn’t</a:t>
            </a:r>
            <a:r>
              <a:rPr lang="it-IT" dirty="0"/>
              <a:t> </a:t>
            </a:r>
            <a:r>
              <a:rPr lang="it-IT" dirty="0" err="1"/>
              <a:t>inserted</a:t>
            </a:r>
            <a:r>
              <a:rPr lang="it-IT" dirty="0"/>
              <a:t>.</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solidFill>
                  <a:srgbClr val="92D050"/>
                </a:solidFill>
              </a:rPr>
              <a:t>don’t</a:t>
            </a:r>
            <a:r>
              <a:rPr lang="it-IT" dirty="0">
                <a:solidFill>
                  <a:srgbClr val="92D050"/>
                </a:solidFill>
              </a:rPr>
              <a:t> </a:t>
            </a:r>
            <a:r>
              <a:rPr lang="it-IT" dirty="0" err="1">
                <a:solidFill>
                  <a:srgbClr val="92D050"/>
                </a:solidFill>
              </a:rPr>
              <a:t>form</a:t>
            </a:r>
            <a:r>
              <a:rPr lang="it-IT" dirty="0">
                <a:solidFill>
                  <a:srgbClr val="92D050"/>
                </a:solidFill>
              </a:rPr>
              <a:t> a </a:t>
            </a:r>
            <a:r>
              <a:rPr lang="it-IT" dirty="0" err="1">
                <a:solidFill>
                  <a:srgbClr val="92D050"/>
                </a:solidFill>
              </a:rPr>
              <a:t>triggering</a:t>
            </a:r>
            <a:r>
              <a:rPr lang="it-IT" dirty="0">
                <a:solidFill>
                  <a:srgbClr val="92D050"/>
                </a:solidFill>
              </a:rPr>
              <a:t> </a:t>
            </a:r>
            <a:r>
              <a:rPr lang="it-IT" dirty="0" err="1">
                <a:solidFill>
                  <a:srgbClr val="92D050"/>
                </a:solidFill>
              </a:rPr>
              <a:t>cycle</a:t>
            </a:r>
            <a:r>
              <a:rPr lang="it-IT" dirty="0">
                <a:solidFill>
                  <a:srgbClr val="92D050"/>
                </a:solidFill>
              </a:rPr>
              <a:t>.</a:t>
            </a:r>
          </a:p>
        </p:txBody>
      </p:sp>
    </p:spTree>
    <p:extLst>
      <p:ext uri="{BB962C8B-B14F-4D97-AF65-F5344CB8AC3E}">
        <p14:creationId xmlns:p14="http://schemas.microsoft.com/office/powerpoint/2010/main" val="3171958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t>
            </a:r>
            <a:r>
              <a:rPr lang="en-GB"/>
              <a:t>a customer</a:t>
            </a:r>
            <a:endParaRPr lang="en-GB" dirty="0"/>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dirty="0"/>
              <a:t>including annotations for the attributes and for the relationships, fetch type of attributes and of relationships, and operation cascading policies for relationships  </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@ManyToOne</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@OneToMany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 package has been ordered</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4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sz="2400" dirty="0"/>
              <a:t>Since «each </a:t>
            </a:r>
            <a:r>
              <a:rPr lang="it-IT" sz="2400" dirty="0" err="1">
                <a:solidFill>
                  <a:schemeClr val="accent2">
                    <a:lumMod val="75000"/>
                  </a:schemeClr>
                </a:solidFill>
              </a:rPr>
              <a:t>validity</a:t>
            </a:r>
            <a:r>
              <a:rPr lang="it-IT" sz="2400" dirty="0">
                <a:solidFill>
                  <a:schemeClr val="accent2">
                    <a:lumMod val="75000"/>
                  </a:schemeClr>
                </a:solidFill>
              </a:rPr>
              <a:t> </a:t>
            </a:r>
            <a:r>
              <a:rPr lang="it-IT" sz="2400" dirty="0" err="1">
                <a:solidFill>
                  <a:schemeClr val="accent2">
                    <a:lumMod val="75000"/>
                  </a:schemeClr>
                </a:solidFill>
              </a:rPr>
              <a:t>period</a:t>
            </a:r>
            <a:r>
              <a:rPr lang="it-IT" sz="2400" dirty="0"/>
              <a:t> </a:t>
            </a:r>
            <a:r>
              <a:rPr lang="it-IT" sz="2400" dirty="0" err="1"/>
              <a:t>has</a:t>
            </a:r>
            <a:r>
              <a:rPr lang="it-IT" sz="2400" dirty="0"/>
              <a:t> a </a:t>
            </a:r>
            <a:r>
              <a:rPr lang="it-IT" sz="2400" dirty="0" err="1"/>
              <a:t>different</a:t>
            </a:r>
            <a:r>
              <a:rPr lang="it-IT" sz="2400" dirty="0"/>
              <a:t> </a:t>
            </a:r>
            <a:r>
              <a:rPr lang="it-IT" sz="2400" dirty="0" err="1"/>
              <a:t>monthly</a:t>
            </a:r>
            <a:r>
              <a:rPr lang="it-IT" sz="2400" dirty="0"/>
              <a:t> </a:t>
            </a:r>
            <a:r>
              <a:rPr lang="it-IT" sz="2400" dirty="0" err="1"/>
              <a:t>fee</a:t>
            </a:r>
            <a:r>
              <a:rPr lang="it-IT" sz="2400" dirty="0"/>
              <a:t>», but </a:t>
            </a:r>
            <a:r>
              <a:rPr lang="it-IT" sz="2400" dirty="0" err="1"/>
              <a:t>also</a:t>
            </a:r>
            <a:r>
              <a:rPr lang="it-IT" sz="2400" dirty="0"/>
              <a:t> the same package can be </a:t>
            </a:r>
            <a:r>
              <a:rPr lang="it-IT" sz="2400" dirty="0" err="1"/>
              <a:t>offered</a:t>
            </a:r>
            <a:r>
              <a:rPr lang="it-IT" sz="2400" dirty="0"/>
              <a:t> with </a:t>
            </a:r>
            <a:r>
              <a:rPr lang="it-IT" sz="2400" dirty="0" err="1"/>
              <a:t>different</a:t>
            </a:r>
            <a:r>
              <a:rPr lang="it-IT" sz="2400" dirty="0"/>
              <a:t> </a:t>
            </a:r>
            <a:r>
              <a:rPr lang="it-IT" sz="2400" dirty="0" err="1"/>
              <a:t>validity</a:t>
            </a:r>
            <a:r>
              <a:rPr lang="it-IT" sz="2400" dirty="0"/>
              <a:t> </a:t>
            </a:r>
            <a:r>
              <a:rPr lang="it-IT" sz="2400" dirty="0" err="1"/>
              <a:t>periods</a:t>
            </a:r>
            <a:r>
              <a:rPr lang="it-IT" sz="2400" dirty="0"/>
              <a:t> and </a:t>
            </a:r>
            <a:r>
              <a:rPr lang="it-IT" sz="2400" dirty="0" err="1"/>
              <a:t>different</a:t>
            </a:r>
            <a:r>
              <a:rPr lang="it-IT" sz="2400" dirty="0"/>
              <a:t> packages can have </a:t>
            </a:r>
            <a:r>
              <a:rPr lang="it-IT" sz="2400" dirty="0" err="1"/>
              <a:t>different</a:t>
            </a:r>
            <a:r>
              <a:rPr lang="it-IT" sz="2400" dirty="0"/>
              <a:t> </a:t>
            </a:r>
            <a:r>
              <a:rPr lang="it-IT" sz="2400" dirty="0" err="1"/>
              <a:t>monthly</a:t>
            </a:r>
            <a:r>
              <a:rPr lang="it-IT" sz="2400" dirty="0"/>
              <a:t> </a:t>
            </a:r>
            <a:r>
              <a:rPr lang="it-IT" sz="2400" dirty="0" err="1"/>
              <a:t>fees</a:t>
            </a:r>
            <a:r>
              <a:rPr lang="it-IT" sz="2400" dirty="0"/>
              <a:t>, we </a:t>
            </a:r>
            <a:r>
              <a:rPr lang="it-IT" sz="2400" dirty="0" err="1"/>
              <a:t>considered</a:t>
            </a:r>
            <a:r>
              <a:rPr lang="it-IT" sz="2400" dirty="0"/>
              <a:t> </a:t>
            </a:r>
            <a:r>
              <a:rPr lang="it-IT" sz="2400" dirty="0" err="1"/>
              <a:t>these</a:t>
            </a:r>
            <a:r>
              <a:rPr lang="it-IT" sz="2400" dirty="0"/>
              <a:t> 2 concepts as </a:t>
            </a:r>
            <a:r>
              <a:rPr lang="it-IT" sz="2400" dirty="0" err="1"/>
              <a:t>unrelated</a:t>
            </a:r>
            <a:r>
              <a:rPr lang="it-IT" sz="2400" dirty="0"/>
              <a:t>. So each service package can be </a:t>
            </a:r>
            <a:r>
              <a:rPr lang="it-IT" sz="2400" dirty="0" err="1"/>
              <a:t>offered</a:t>
            </a:r>
            <a:r>
              <a:rPr lang="it-IT" sz="2400" dirty="0"/>
              <a:t> in </a:t>
            </a:r>
            <a:r>
              <a:rPr lang="it-IT" sz="2400" dirty="0" err="1"/>
              <a:t>different</a:t>
            </a:r>
            <a:r>
              <a:rPr lang="it-IT" sz="2400" dirty="0"/>
              <a:t> </a:t>
            </a:r>
            <a:r>
              <a:rPr lang="it-IT" sz="2400" dirty="0" err="1"/>
              <a:t>validity</a:t>
            </a:r>
            <a:r>
              <a:rPr lang="it-IT" sz="2400" dirty="0"/>
              <a:t> </a:t>
            </a:r>
            <a:r>
              <a:rPr lang="it-IT" sz="2400" dirty="0" err="1"/>
              <a:t>periods</a:t>
            </a:r>
            <a:r>
              <a:rPr lang="it-IT" sz="2400" dirty="0"/>
              <a:t>, </a:t>
            </a:r>
            <a:r>
              <a:rPr lang="it-IT" sz="2400" dirty="0" err="1"/>
              <a:t>resulting</a:t>
            </a:r>
            <a:r>
              <a:rPr lang="it-IT" sz="2400" dirty="0"/>
              <a:t> in </a:t>
            </a:r>
            <a:r>
              <a:rPr lang="it-IT" sz="2400" dirty="0" err="1"/>
              <a:t>different</a:t>
            </a:r>
            <a:r>
              <a:rPr lang="it-IT" sz="2400" dirty="0"/>
              <a:t> </a:t>
            </a:r>
            <a:r>
              <a:rPr lang="it-IT" sz="2400" dirty="0" err="1"/>
              <a:t>monthly</a:t>
            </a:r>
            <a:r>
              <a:rPr lang="it-IT" sz="2400" dirty="0"/>
              <a:t> </a:t>
            </a:r>
            <a:r>
              <a:rPr lang="it-IT" sz="2400" dirty="0" err="1"/>
              <a:t>fees</a:t>
            </a:r>
            <a:r>
              <a:rPr lang="it-IT" sz="2400" dirty="0"/>
              <a:t>.</a:t>
            </a:r>
          </a:p>
          <a:p>
            <a:pPr marL="0" indent="0">
              <a:buNone/>
            </a:pPr>
            <a:endParaRPr lang="it-IT" dirty="0"/>
          </a:p>
          <a:p>
            <a:pPr marL="0" indent="0">
              <a:buNone/>
            </a:pPr>
            <a:r>
              <a:rPr lang="it-IT" sz="2400" dirty="0"/>
              <a:t>For </a:t>
            </a:r>
            <a:r>
              <a:rPr lang="it-IT" sz="2400" dirty="0" err="1"/>
              <a:t>what</a:t>
            </a:r>
            <a:r>
              <a:rPr lang="it-IT" sz="2400" dirty="0"/>
              <a:t> </a:t>
            </a:r>
            <a:r>
              <a:rPr lang="it-IT" sz="2400" dirty="0" err="1"/>
              <a:t>concerns</a:t>
            </a:r>
            <a:r>
              <a:rPr lang="it-IT" sz="2400" dirty="0"/>
              <a:t> </a:t>
            </a:r>
            <a:r>
              <a:rPr lang="it-IT" sz="2400" dirty="0" err="1">
                <a:solidFill>
                  <a:schemeClr val="accent2">
                    <a:lumMod val="75000"/>
                  </a:schemeClr>
                </a:solidFill>
              </a:rPr>
              <a:t>alerts</a:t>
            </a:r>
            <a:r>
              <a:rPr lang="it-IT" sz="2400" dirty="0"/>
              <a:t>, we </a:t>
            </a:r>
            <a:r>
              <a:rPr lang="it-IT" sz="2400" dirty="0" err="1"/>
              <a:t>designed</a:t>
            </a:r>
            <a:r>
              <a:rPr lang="it-IT" sz="2400" dirty="0"/>
              <a:t> the trigger which </a:t>
            </a:r>
            <a:r>
              <a:rPr lang="it-IT" sz="2400" dirty="0" err="1"/>
              <a:t>raises</a:t>
            </a:r>
            <a:r>
              <a:rPr lang="it-IT" sz="2400" dirty="0"/>
              <a:t> </a:t>
            </a:r>
            <a:r>
              <a:rPr lang="it-IT" sz="2400" dirty="0" err="1"/>
              <a:t>alerts</a:t>
            </a:r>
            <a:r>
              <a:rPr lang="it-IT" sz="2400" dirty="0"/>
              <a:t> so that an </a:t>
            </a:r>
            <a:r>
              <a:rPr lang="it-IT" sz="2400" dirty="0" err="1"/>
              <a:t>alert</a:t>
            </a:r>
            <a:r>
              <a:rPr lang="it-IT" sz="2400" dirty="0"/>
              <a:t> </a:t>
            </a:r>
            <a:r>
              <a:rPr lang="it-IT" sz="2400" dirty="0" err="1"/>
              <a:t>is</a:t>
            </a:r>
            <a:r>
              <a:rPr lang="it-IT" sz="2400" dirty="0"/>
              <a:t> </a:t>
            </a:r>
            <a:r>
              <a:rPr lang="it-IT" sz="2400" dirty="0" err="1"/>
              <a:t>raised</a:t>
            </a:r>
            <a:r>
              <a:rPr lang="it-IT" sz="2400" dirty="0"/>
              <a:t> only </a:t>
            </a:r>
            <a:r>
              <a:rPr lang="it-IT" sz="2400" dirty="0" err="1"/>
              <a:t>when</a:t>
            </a:r>
            <a:r>
              <a:rPr lang="it-IT" sz="2400" dirty="0"/>
              <a:t> the user </a:t>
            </a:r>
            <a:r>
              <a:rPr lang="it-IT" sz="2400" dirty="0" err="1"/>
              <a:t>fails</a:t>
            </a:r>
            <a:r>
              <a:rPr lang="it-IT" sz="2400" dirty="0"/>
              <a:t> 3 payments, and not </a:t>
            </a:r>
            <a:r>
              <a:rPr lang="it-IT" sz="2400" dirty="0" err="1"/>
              <a:t>every</a:t>
            </a:r>
            <a:r>
              <a:rPr lang="it-IT" sz="2400" dirty="0"/>
              <a:t> 3 </a:t>
            </a:r>
            <a:r>
              <a:rPr lang="it-IT" sz="2400" dirty="0" err="1"/>
              <a:t>failed</a:t>
            </a:r>
            <a:r>
              <a:rPr lang="it-IT" sz="2400" dirty="0"/>
              <a:t> payments: so for </a:t>
            </a:r>
            <a:r>
              <a:rPr lang="it-IT" sz="2400" dirty="0" err="1"/>
              <a:t>example</a:t>
            </a:r>
            <a:r>
              <a:rPr lang="it-IT" sz="2400" dirty="0"/>
              <a:t> </a:t>
            </a:r>
            <a:r>
              <a:rPr lang="it-IT" sz="2400" dirty="0" err="1"/>
              <a:t>when</a:t>
            </a:r>
            <a:r>
              <a:rPr lang="it-IT" sz="2400" dirty="0"/>
              <a:t>, after </a:t>
            </a:r>
            <a:r>
              <a:rPr lang="it-IT" sz="2400" dirty="0" err="1"/>
              <a:t>having</a:t>
            </a:r>
            <a:r>
              <a:rPr lang="it-IT" sz="2400" dirty="0"/>
              <a:t> </a:t>
            </a:r>
            <a:r>
              <a:rPr lang="it-IT" sz="2400" dirty="0" err="1"/>
              <a:t>failed</a:t>
            </a:r>
            <a:r>
              <a:rPr lang="it-IT" sz="2400" dirty="0"/>
              <a:t> 3 payments, the customer </a:t>
            </a:r>
            <a:r>
              <a:rPr lang="it-IT" sz="2400" dirty="0" err="1"/>
              <a:t>fails</a:t>
            </a:r>
            <a:r>
              <a:rPr lang="it-IT" sz="2400" dirty="0"/>
              <a:t> other 3 payments (</a:t>
            </a:r>
            <a:r>
              <a:rPr lang="it-IT" sz="2400" dirty="0" err="1"/>
              <a:t>total</a:t>
            </a:r>
            <a:r>
              <a:rPr lang="it-IT" sz="2400" dirty="0"/>
              <a:t> 6), no </a:t>
            </a:r>
            <a:r>
              <a:rPr lang="it-IT" sz="2400" dirty="0" err="1"/>
              <a:t>alerts</a:t>
            </a:r>
            <a:r>
              <a:rPr lang="it-IT" sz="2400" dirty="0"/>
              <a:t> are </a:t>
            </a:r>
            <a:r>
              <a:rPr lang="it-IT" sz="2400" dirty="0" err="1"/>
              <a:t>raised</a:t>
            </a:r>
            <a:r>
              <a:rPr lang="it-IT" sz="2400" dirty="0"/>
              <a:t> the second time.</a:t>
            </a:r>
          </a:p>
          <a:p>
            <a:pPr marL="0" indent="0">
              <a:buNone/>
            </a:pPr>
            <a:endParaRPr lang="it-IT" dirty="0"/>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lnSpcReduction="10000"/>
          </a:bodyPr>
          <a:lstStyle/>
          <a:p>
            <a:pPr marL="0" indent="0">
              <a:buNone/>
            </a:pPr>
            <a:r>
              <a:rPr lang="it-IT" dirty="0"/>
              <a:t>As </a:t>
            </a:r>
            <a:r>
              <a:rPr lang="it-IT" dirty="0" err="1"/>
              <a:t>said</a:t>
            </a:r>
            <a:r>
              <a:rPr lang="it-IT" dirty="0"/>
              <a:t> </a:t>
            </a:r>
            <a:r>
              <a:rPr lang="it-IT" dirty="0" err="1"/>
              <a:t>before</a:t>
            </a:r>
            <a:r>
              <a:rPr lang="it-IT" dirty="0"/>
              <a:t>, we </a:t>
            </a:r>
            <a:r>
              <a:rPr lang="it-IT" dirty="0" err="1"/>
              <a:t>decided</a:t>
            </a:r>
            <a:r>
              <a:rPr lang="it-IT" dirty="0"/>
              <a:t> to design the </a:t>
            </a:r>
            <a:r>
              <a:rPr lang="it-IT" dirty="0" err="1"/>
              <a:t>validity</a:t>
            </a:r>
            <a:r>
              <a:rPr lang="it-IT" dirty="0"/>
              <a:t> </a:t>
            </a:r>
            <a:r>
              <a:rPr lang="it-IT" dirty="0" err="1"/>
              <a:t>period</a:t>
            </a:r>
            <a:r>
              <a:rPr lang="it-IT" dirty="0"/>
              <a:t> as a </a:t>
            </a:r>
            <a:r>
              <a:rPr lang="it-IT" dirty="0" err="1"/>
              <a:t>simple</a:t>
            </a:r>
            <a:r>
              <a:rPr lang="it-IT" dirty="0"/>
              <a:t> </a:t>
            </a:r>
            <a:r>
              <a:rPr lang="it-IT" dirty="0" err="1"/>
              <a:t>attribute</a:t>
            </a:r>
            <a:r>
              <a:rPr lang="it-IT" dirty="0"/>
              <a:t> of </a:t>
            </a:r>
            <a:r>
              <a:rPr lang="it-IT" dirty="0" err="1"/>
              <a:t>entities</a:t>
            </a:r>
            <a:r>
              <a:rPr lang="it-IT" dirty="0"/>
              <a:t> Service Package and Optional Product. This </a:t>
            </a:r>
            <a:r>
              <a:rPr lang="it-IT" dirty="0" err="1"/>
              <a:t>decision</a:t>
            </a:r>
            <a:r>
              <a:rPr lang="it-IT" dirty="0"/>
              <a:t> </a:t>
            </a:r>
            <a:r>
              <a:rPr lang="it-IT" dirty="0" err="1"/>
              <a:t>has</a:t>
            </a:r>
            <a:r>
              <a:rPr lang="it-IT" dirty="0"/>
              <a:t> some </a:t>
            </a:r>
            <a:r>
              <a:rPr lang="it-IT" dirty="0" err="1"/>
              <a:t>pros</a:t>
            </a:r>
            <a:r>
              <a:rPr lang="it-IT" dirty="0"/>
              <a:t> and cons:</a:t>
            </a:r>
          </a:p>
          <a:p>
            <a:pPr marL="0" indent="0">
              <a:buNone/>
            </a:pPr>
            <a:r>
              <a:rPr lang="it-IT" sz="2000" dirty="0"/>
              <a:t>+ </a:t>
            </a:r>
            <a:r>
              <a:rPr lang="it-IT" sz="2000" dirty="0">
                <a:solidFill>
                  <a:srgbClr val="00B050"/>
                </a:solidFill>
              </a:rPr>
              <a:t>PROS</a:t>
            </a:r>
            <a:r>
              <a:rPr lang="it-IT" sz="2000" dirty="0"/>
              <a:t>:</a:t>
            </a:r>
            <a:r>
              <a:rPr lang="it-IT" dirty="0"/>
              <a:t> </a:t>
            </a:r>
          </a:p>
          <a:p>
            <a:pPr lvl="1"/>
            <a:r>
              <a:rPr lang="it-IT" sz="1600" dirty="0" err="1"/>
              <a:t>Easier</a:t>
            </a:r>
            <a:r>
              <a:rPr lang="it-IT" sz="1600" dirty="0"/>
              <a:t> to </a:t>
            </a:r>
            <a:r>
              <a:rPr lang="it-IT" sz="1600" dirty="0" err="1"/>
              <a:t>manipulate</a:t>
            </a:r>
            <a:r>
              <a:rPr lang="it-IT" sz="1600" dirty="0"/>
              <a:t> </a:t>
            </a:r>
            <a:r>
              <a:rPr lang="it-IT" sz="1600" dirty="0" err="1"/>
              <a:t>attributes</a:t>
            </a:r>
            <a:r>
              <a:rPr lang="it-IT" sz="1600" dirty="0"/>
              <a:t> </a:t>
            </a:r>
            <a:r>
              <a:rPr lang="it-IT" sz="1600" dirty="0" err="1"/>
              <a:t>instead</a:t>
            </a:r>
            <a:r>
              <a:rPr lang="it-IT" sz="1600" dirty="0"/>
              <a:t> of two </a:t>
            </a:r>
            <a:r>
              <a:rPr lang="it-IT" sz="1600" dirty="0" err="1"/>
              <a:t>tables</a:t>
            </a:r>
            <a:r>
              <a:rPr lang="it-IT" sz="1600" dirty="0"/>
              <a:t> </a:t>
            </a:r>
            <a:r>
              <a:rPr lang="it-IT" sz="1600" dirty="0" err="1"/>
              <a:t>linked</a:t>
            </a:r>
            <a:r>
              <a:rPr lang="it-IT" sz="1600" dirty="0"/>
              <a:t> by a </a:t>
            </a:r>
            <a:r>
              <a:rPr lang="it-IT" sz="1600" dirty="0" err="1"/>
              <a:t>foreign</a:t>
            </a:r>
            <a:r>
              <a:rPr lang="it-IT" sz="1600" dirty="0"/>
              <a:t> key.</a:t>
            </a:r>
          </a:p>
          <a:p>
            <a:pPr lvl="1"/>
            <a:r>
              <a:rPr lang="it-IT" sz="1600" dirty="0" err="1"/>
              <a:t>Possibility</a:t>
            </a:r>
            <a:r>
              <a:rPr lang="it-IT" sz="1600" dirty="0"/>
              <a:t> to </a:t>
            </a:r>
            <a:r>
              <a:rPr lang="it-IT" sz="1600" dirty="0" err="1"/>
              <a:t>avoid</a:t>
            </a:r>
            <a:r>
              <a:rPr lang="it-IT" sz="1600" dirty="0"/>
              <a:t> an </a:t>
            </a:r>
            <a:r>
              <a:rPr lang="it-IT" sz="1600" dirty="0" err="1"/>
              <a:t>entity</a:t>
            </a:r>
            <a:r>
              <a:rPr lang="it-IT" sz="1600" dirty="0"/>
              <a:t> </a:t>
            </a:r>
            <a:r>
              <a:rPr lang="it-IT" sz="1600" dirty="0" err="1"/>
              <a:t>Validity</a:t>
            </a:r>
            <a:r>
              <a:rPr lang="it-IT" sz="1600" dirty="0"/>
              <a:t> </a:t>
            </a:r>
            <a:r>
              <a:rPr lang="it-IT" sz="1600" dirty="0" err="1"/>
              <a:t>Period</a:t>
            </a:r>
            <a:r>
              <a:rPr lang="it-IT" sz="1600" dirty="0"/>
              <a:t> </a:t>
            </a:r>
            <a:r>
              <a:rPr lang="it-IT" sz="1600" dirty="0" err="1"/>
              <a:t>containing</a:t>
            </a:r>
            <a:r>
              <a:rPr lang="it-IT" sz="1600" dirty="0"/>
              <a:t> only the </a:t>
            </a:r>
            <a:r>
              <a:rPr lang="it-IT" sz="1600" dirty="0" err="1"/>
              <a:t>lenght</a:t>
            </a:r>
            <a:r>
              <a:rPr lang="it-IT" sz="1600" dirty="0"/>
              <a:t> (</a:t>
            </a:r>
            <a:r>
              <a:rPr lang="it-IT" sz="1600" dirty="0" err="1"/>
              <a:t>because</a:t>
            </a:r>
            <a:r>
              <a:rPr lang="it-IT" sz="1600" dirty="0"/>
              <a:t> the concept of </a:t>
            </a:r>
            <a:r>
              <a:rPr lang="it-IT" sz="1600" dirty="0" err="1"/>
              <a:t>monthly</a:t>
            </a:r>
            <a:r>
              <a:rPr lang="it-IT" sz="1600" dirty="0"/>
              <a:t> </a:t>
            </a:r>
            <a:r>
              <a:rPr lang="it-IT" sz="1600" dirty="0" err="1"/>
              <a:t>fee</a:t>
            </a:r>
            <a:r>
              <a:rPr lang="it-IT" sz="1600" dirty="0"/>
              <a:t> </a:t>
            </a:r>
            <a:r>
              <a:rPr lang="it-IT" sz="1600" dirty="0" err="1"/>
              <a:t>associated</a:t>
            </a:r>
            <a:r>
              <a:rPr lang="it-IT" sz="1600" dirty="0"/>
              <a:t> to a </a:t>
            </a:r>
            <a:r>
              <a:rPr lang="it-IT" sz="1600" dirty="0" err="1"/>
              <a:t>validity</a:t>
            </a:r>
            <a:r>
              <a:rPr lang="it-IT" sz="1600" dirty="0"/>
              <a:t> </a:t>
            </a:r>
            <a:r>
              <a:rPr lang="it-IT" sz="1600" dirty="0" err="1"/>
              <a:t>period</a:t>
            </a:r>
            <a:r>
              <a:rPr lang="it-IT" sz="1600" dirty="0"/>
              <a:t> </a:t>
            </a:r>
            <a:r>
              <a:rPr lang="it-IT" sz="1600" dirty="0" err="1"/>
              <a:t>can’t</a:t>
            </a:r>
            <a:r>
              <a:rPr lang="it-IT" sz="1600" dirty="0"/>
              <a:t> be </a:t>
            </a:r>
            <a:r>
              <a:rPr lang="it-IT" sz="1600" dirty="0" err="1"/>
              <a:t>applied</a:t>
            </a:r>
            <a:r>
              <a:rPr lang="it-IT" sz="1600" dirty="0"/>
              <a:t> to Optional Product).</a:t>
            </a:r>
          </a:p>
          <a:p>
            <a:pPr marL="457200" lvl="1" indent="0">
              <a:buNone/>
            </a:pPr>
            <a:endParaRPr lang="it-IT" sz="1600" dirty="0"/>
          </a:p>
          <a:p>
            <a:pPr marL="0" lvl="1" indent="0">
              <a:buFontTx/>
              <a:buChar char="-"/>
            </a:pPr>
            <a:r>
              <a:rPr lang="it-IT" sz="2000" dirty="0"/>
              <a:t> </a:t>
            </a:r>
            <a:r>
              <a:rPr lang="it-IT" sz="2000" dirty="0">
                <a:solidFill>
                  <a:srgbClr val="C00000"/>
                </a:solidFill>
              </a:rPr>
              <a:t>CONS</a:t>
            </a:r>
            <a:r>
              <a:rPr lang="it-IT" sz="1600" dirty="0"/>
              <a:t>: </a:t>
            </a:r>
          </a:p>
          <a:p>
            <a:pPr marL="742950" lvl="2" indent="-285750"/>
            <a:r>
              <a:rPr lang="it-IT" sz="1600" dirty="0" err="1"/>
              <a:t>Necessity</a:t>
            </a:r>
            <a:r>
              <a:rPr lang="it-IT" sz="1600" dirty="0"/>
              <a:t> of </a:t>
            </a:r>
            <a:r>
              <a:rPr lang="it-IT" sz="1600" dirty="0" err="1"/>
              <a:t>inserting</a:t>
            </a:r>
            <a:r>
              <a:rPr lang="it-IT" sz="1600" dirty="0"/>
              <a:t> a trigger (BEFORE </a:t>
            </a:r>
            <a:r>
              <a:rPr lang="it-IT" sz="1600" dirty="0" err="1"/>
              <a:t>insert</a:t>
            </a:r>
            <a:r>
              <a:rPr lang="it-IT" sz="1600" dirty="0"/>
              <a:t>) and some </a:t>
            </a:r>
            <a:r>
              <a:rPr lang="it-IT" sz="1600" dirty="0" err="1"/>
              <a:t>logic</a:t>
            </a:r>
            <a:r>
              <a:rPr lang="it-IT" sz="1600" dirty="0"/>
              <a:t> to control </a:t>
            </a:r>
            <a:r>
              <a:rPr lang="it-IT" sz="1600" dirty="0" err="1"/>
              <a:t>whether</a:t>
            </a:r>
            <a:r>
              <a:rPr lang="it-IT" sz="1600" dirty="0"/>
              <a:t> an optional product </a:t>
            </a:r>
            <a:r>
              <a:rPr lang="it-IT" sz="1600" dirty="0" err="1"/>
              <a:t>inserted</a:t>
            </a:r>
            <a:r>
              <a:rPr lang="it-IT" sz="1600" dirty="0"/>
              <a:t> </a:t>
            </a:r>
            <a:r>
              <a:rPr lang="it-IT" sz="1600" dirty="0" err="1"/>
              <a:t>into</a:t>
            </a:r>
            <a:r>
              <a:rPr lang="it-IT" sz="1600" dirty="0"/>
              <a:t> a service package </a:t>
            </a:r>
            <a:r>
              <a:rPr lang="it-IT" sz="1600" dirty="0" err="1"/>
              <a:t>has</a:t>
            </a:r>
            <a:r>
              <a:rPr lang="it-IT" sz="1600" dirty="0"/>
              <a:t> the same </a:t>
            </a:r>
            <a:r>
              <a:rPr lang="it-IT" sz="1600" dirty="0" err="1"/>
              <a:t>validity</a:t>
            </a:r>
            <a:r>
              <a:rPr lang="it-IT" sz="1600" dirty="0"/>
              <a:t> </a:t>
            </a:r>
            <a:r>
              <a:rPr lang="it-IT" sz="1600" dirty="0" err="1"/>
              <a:t>period</a:t>
            </a:r>
            <a:r>
              <a:rPr lang="it-IT" sz="1600" dirty="0"/>
              <a:t> of the service package.</a:t>
            </a:r>
          </a:p>
          <a:p>
            <a:pPr marL="457200" lvl="1" indent="0">
              <a:buNone/>
            </a:pPr>
            <a:endParaRPr lang="it-IT" sz="1600" dirty="0"/>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a:bodyPr>
          <a:lstStyle/>
          <a:p>
            <a:pPr marL="0" lvl="1" indent="0">
              <a:buNone/>
            </a:pPr>
            <a:r>
              <a:rPr lang="it-IT" sz="2000" dirty="0"/>
              <a:t>We </a:t>
            </a:r>
            <a:r>
              <a:rPr lang="it-IT" sz="2000" dirty="0" err="1"/>
              <a:t>used</a:t>
            </a:r>
            <a:r>
              <a:rPr lang="it-IT" sz="2000" dirty="0"/>
              <a:t> the </a:t>
            </a:r>
            <a:r>
              <a:rPr lang="it-IT" sz="2000" dirty="0" err="1"/>
              <a:t>attribute</a:t>
            </a:r>
            <a:r>
              <a:rPr lang="it-IT" sz="2000" dirty="0"/>
              <a:t> </a:t>
            </a:r>
            <a:r>
              <a:rPr lang="it-IT" sz="2000" dirty="0" err="1">
                <a:solidFill>
                  <a:schemeClr val="accent2">
                    <a:lumMod val="75000"/>
                  </a:schemeClr>
                </a:solidFill>
              </a:rPr>
              <a:t>insolvent</a:t>
            </a:r>
            <a:r>
              <a:rPr lang="it-IT" sz="2000" dirty="0"/>
              <a:t> of </a:t>
            </a:r>
            <a:r>
              <a:rPr lang="it-IT" sz="2000" dirty="0" err="1"/>
              <a:t>entity</a:t>
            </a:r>
            <a:r>
              <a:rPr lang="it-IT" sz="2000" dirty="0"/>
              <a:t> Customer to </a:t>
            </a:r>
            <a:r>
              <a:rPr lang="it-IT" sz="2000" dirty="0" err="1"/>
              <a:t>keep</a:t>
            </a:r>
            <a:r>
              <a:rPr lang="it-IT" sz="2000" dirty="0"/>
              <a:t> track </a:t>
            </a:r>
            <a:r>
              <a:rPr lang="it-IT" sz="2000" dirty="0" err="1"/>
              <a:t>both</a:t>
            </a:r>
            <a:r>
              <a:rPr lang="it-IT" sz="2000" dirty="0"/>
              <a:t> of the </a:t>
            </a:r>
            <a:r>
              <a:rPr lang="it-IT" sz="2000" dirty="0" err="1"/>
              <a:t>insolvence</a:t>
            </a:r>
            <a:r>
              <a:rPr lang="it-IT" sz="2000" dirty="0"/>
              <a:t> of a Customer and the </a:t>
            </a:r>
            <a:r>
              <a:rPr lang="it-IT" sz="2000" dirty="0" err="1"/>
              <a:t>number</a:t>
            </a:r>
            <a:r>
              <a:rPr lang="it-IT" sz="2000" dirty="0"/>
              <a:t> of </a:t>
            </a:r>
            <a:r>
              <a:rPr lang="it-IT" sz="2000" dirty="0" err="1"/>
              <a:t>failed</a:t>
            </a:r>
            <a:r>
              <a:rPr lang="it-IT" sz="2000" dirty="0"/>
              <a:t> payments:</a:t>
            </a:r>
          </a:p>
          <a:p>
            <a:pPr marL="342900" lvl="1" indent="-342900"/>
            <a:r>
              <a:rPr lang="it-IT" sz="2000" dirty="0" err="1"/>
              <a:t>Insolvent</a:t>
            </a:r>
            <a:r>
              <a:rPr lang="it-IT" sz="2000" dirty="0"/>
              <a:t> = 0 -&gt; no </a:t>
            </a:r>
            <a:r>
              <a:rPr lang="it-IT" sz="2000" dirty="0" err="1"/>
              <a:t>failed</a:t>
            </a:r>
            <a:r>
              <a:rPr lang="it-IT" sz="2000" dirty="0"/>
              <a:t> payments -&gt; user not </a:t>
            </a:r>
            <a:r>
              <a:rPr lang="it-IT" sz="2000" dirty="0" err="1"/>
              <a:t>insolvent</a:t>
            </a:r>
            <a:endParaRPr lang="it-IT" sz="2000" dirty="0"/>
          </a:p>
          <a:p>
            <a:pPr marL="342900" lvl="1" indent="-342900"/>
            <a:r>
              <a:rPr lang="it-IT" sz="2000" dirty="0" err="1"/>
              <a:t>Insolvent</a:t>
            </a:r>
            <a:r>
              <a:rPr lang="it-IT" sz="2000" dirty="0"/>
              <a:t> &gt; 0 -&gt; more </a:t>
            </a:r>
            <a:r>
              <a:rPr lang="it-IT" sz="2000" dirty="0" err="1"/>
              <a:t>than</a:t>
            </a:r>
            <a:r>
              <a:rPr lang="it-IT" sz="2000" dirty="0"/>
              <a:t> 0 </a:t>
            </a:r>
            <a:r>
              <a:rPr lang="it-IT" sz="2000" dirty="0" err="1"/>
              <a:t>failed</a:t>
            </a:r>
            <a:r>
              <a:rPr lang="it-IT" sz="2000" dirty="0"/>
              <a:t> payments -&gt; user </a:t>
            </a:r>
            <a:r>
              <a:rPr lang="it-IT" sz="2000" dirty="0" err="1"/>
              <a:t>insolvent</a:t>
            </a:r>
            <a:endParaRPr lang="it-IT" sz="2000" dirty="0"/>
          </a:p>
          <a:p>
            <a:pPr marL="342900" lvl="1" indent="-342900"/>
            <a:endParaRPr lang="it-IT" sz="2000" dirty="0"/>
          </a:p>
          <a:p>
            <a:pPr marL="0" lvl="1" indent="0">
              <a:buNone/>
            </a:pPr>
            <a:r>
              <a:rPr lang="it-IT" sz="2000" dirty="0"/>
              <a:t>So, </a:t>
            </a:r>
            <a:r>
              <a:rPr lang="it-IT" sz="2000" dirty="0" err="1"/>
              <a:t>every</a:t>
            </a:r>
            <a:r>
              <a:rPr lang="it-IT" sz="2000" dirty="0"/>
              <a:t> time a customer </a:t>
            </a:r>
            <a:r>
              <a:rPr lang="it-IT" sz="2000" dirty="0" err="1"/>
              <a:t>fails</a:t>
            </a:r>
            <a:r>
              <a:rPr lang="it-IT" sz="2000" dirty="0"/>
              <a:t> a payment, </a:t>
            </a:r>
            <a:r>
              <a:rPr lang="it-IT" sz="2000" dirty="0" err="1"/>
              <a:t>insolvent</a:t>
            </a:r>
            <a:r>
              <a:rPr lang="it-IT" sz="2000" dirty="0"/>
              <a:t> </a:t>
            </a:r>
            <a:r>
              <a:rPr lang="it-IT" sz="2000" dirty="0" err="1"/>
              <a:t>is</a:t>
            </a:r>
            <a:r>
              <a:rPr lang="it-IT" sz="2000" dirty="0"/>
              <a:t> </a:t>
            </a:r>
            <a:r>
              <a:rPr lang="it-IT" sz="2000" dirty="0" err="1"/>
              <a:t>increased</a:t>
            </a:r>
            <a:r>
              <a:rPr lang="it-IT" sz="2000" dirty="0"/>
              <a:t> by 1. </a:t>
            </a:r>
            <a:r>
              <a:rPr lang="it-IT" sz="2000" dirty="0" err="1"/>
              <a:t>Every</a:t>
            </a:r>
            <a:r>
              <a:rPr lang="it-IT" sz="2000" dirty="0"/>
              <a:t> time a customer </a:t>
            </a:r>
            <a:r>
              <a:rPr lang="it-IT" sz="2000" dirty="0" err="1"/>
              <a:t>resumes</a:t>
            </a:r>
            <a:r>
              <a:rPr lang="it-IT" sz="2000" dirty="0"/>
              <a:t> a </a:t>
            </a:r>
            <a:r>
              <a:rPr lang="it-IT" sz="2000" dirty="0" err="1"/>
              <a:t>previously</a:t>
            </a:r>
            <a:r>
              <a:rPr lang="it-IT" sz="2000" dirty="0"/>
              <a:t> </a:t>
            </a:r>
            <a:r>
              <a:rPr lang="it-IT" sz="2000" dirty="0" err="1"/>
              <a:t>failed</a:t>
            </a:r>
            <a:r>
              <a:rPr lang="it-IT" sz="2000" dirty="0"/>
              <a:t> payment and </a:t>
            </a:r>
            <a:r>
              <a:rPr lang="it-IT" sz="2000" dirty="0" err="1"/>
              <a:t>completes</a:t>
            </a:r>
            <a:r>
              <a:rPr lang="it-IT" sz="2000" dirty="0"/>
              <a:t> it </a:t>
            </a:r>
            <a:r>
              <a:rPr lang="it-IT" sz="2000" dirty="0" err="1"/>
              <a:t>successfully</a:t>
            </a:r>
            <a:r>
              <a:rPr lang="it-IT" sz="2000" dirty="0"/>
              <a:t>, </a:t>
            </a:r>
            <a:r>
              <a:rPr lang="it-IT" sz="2000" dirty="0" err="1"/>
              <a:t>insolvent</a:t>
            </a:r>
            <a:r>
              <a:rPr lang="it-IT" sz="2000" dirty="0"/>
              <a:t> </a:t>
            </a:r>
            <a:r>
              <a:rPr lang="it-IT" sz="2000" dirty="0" err="1"/>
              <a:t>is</a:t>
            </a:r>
            <a:r>
              <a:rPr lang="it-IT" sz="2000" dirty="0"/>
              <a:t> </a:t>
            </a:r>
            <a:r>
              <a:rPr lang="it-IT" sz="2000" dirty="0" err="1"/>
              <a:t>decreased</a:t>
            </a:r>
            <a:r>
              <a:rPr lang="it-IT" sz="2000" dirty="0"/>
              <a:t> by 1.</a:t>
            </a:r>
          </a:p>
          <a:p>
            <a:pPr marL="0" lvl="1" indent="0">
              <a:buNone/>
            </a:pPr>
            <a:endParaRPr lang="it-IT" sz="2000" dirty="0"/>
          </a:p>
          <a:p>
            <a:pPr marL="0" lvl="1" indent="0">
              <a:buNone/>
            </a:pPr>
            <a:r>
              <a:rPr lang="it-IT" sz="2000" dirty="0" err="1"/>
              <a:t>When</a:t>
            </a:r>
            <a:r>
              <a:rPr lang="it-IT" sz="2000" dirty="0"/>
              <a:t> </a:t>
            </a:r>
            <a:r>
              <a:rPr lang="it-IT" sz="2000" dirty="0" err="1"/>
              <a:t>insolvent</a:t>
            </a:r>
            <a:r>
              <a:rPr lang="it-IT" sz="2000" dirty="0"/>
              <a:t> </a:t>
            </a:r>
            <a:r>
              <a:rPr lang="it-IT" sz="2000" dirty="0" err="1"/>
              <a:t>goes</a:t>
            </a:r>
            <a:r>
              <a:rPr lang="it-IT" sz="2000" dirty="0"/>
              <a:t> from 2 to 3, an </a:t>
            </a:r>
            <a:r>
              <a:rPr lang="it-IT" sz="2000" dirty="0" err="1"/>
              <a:t>alert</a:t>
            </a:r>
            <a:r>
              <a:rPr lang="it-IT" sz="2000" dirty="0"/>
              <a:t> for the </a:t>
            </a:r>
            <a:r>
              <a:rPr lang="it-IT" sz="2000" dirty="0" err="1"/>
              <a:t>correspondent</a:t>
            </a:r>
            <a:r>
              <a:rPr lang="it-IT" sz="2000" dirty="0"/>
              <a:t> customer </a:t>
            </a:r>
            <a:r>
              <a:rPr lang="it-IT" sz="2000" dirty="0" err="1"/>
              <a:t>is</a:t>
            </a:r>
            <a:r>
              <a:rPr lang="it-IT" sz="2000" dirty="0"/>
              <a:t> </a:t>
            </a:r>
            <a:r>
              <a:rPr lang="it-IT" sz="2000" dirty="0" err="1"/>
              <a:t>raised</a:t>
            </a:r>
            <a:r>
              <a:rPr lang="it-IT" sz="2000" dirty="0"/>
              <a:t>.</a:t>
            </a:r>
          </a:p>
        </p:txBody>
      </p:sp>
    </p:spTree>
    <p:extLst>
      <p:ext uri="{BB962C8B-B14F-4D97-AF65-F5344CB8AC3E}">
        <p14:creationId xmlns:p14="http://schemas.microsoft.com/office/powerpoint/2010/main" val="215848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7" name="Content Placeholder 6"/>
          <p:cNvSpPr>
            <a:spLocks noGrp="1"/>
          </p:cNvSpPr>
          <p:nvPr>
            <p:ph sz="half" idx="2"/>
          </p:nvPr>
        </p:nvSpPr>
        <p:spPr>
          <a:xfrm>
            <a:off x="948585" y="2798963"/>
            <a:ext cx="7246830" cy="1260074"/>
          </a:xfrm>
        </p:spPr>
        <p:txBody>
          <a:bodyPr/>
          <a:lstStyle/>
          <a:p>
            <a:pPr marL="0" indent="0" algn="ctr">
              <a:buNone/>
            </a:pPr>
            <a:r>
              <a:rPr lang="it-IT" dirty="0"/>
              <a:t>We </a:t>
            </a:r>
            <a:r>
              <a:rPr lang="it-IT" dirty="0" err="1"/>
              <a:t>preferred</a:t>
            </a:r>
            <a:r>
              <a:rPr lang="it-IT" dirty="0"/>
              <a:t> to use the SQL DDL code </a:t>
            </a:r>
            <a:r>
              <a:rPr lang="it-IT" dirty="0" err="1"/>
              <a:t>because</a:t>
            </a:r>
            <a:r>
              <a:rPr lang="it-IT" dirty="0"/>
              <a:t> </a:t>
            </a:r>
            <a:r>
              <a:rPr lang="it-IT" dirty="0" err="1"/>
              <a:t>graphical</a:t>
            </a:r>
            <a:r>
              <a:rPr lang="it-IT" dirty="0"/>
              <a:t> </a:t>
            </a:r>
            <a:r>
              <a:rPr lang="it-IT" dirty="0" err="1"/>
              <a:t>notation</a:t>
            </a:r>
            <a:r>
              <a:rPr lang="it-IT" dirty="0"/>
              <a:t> </a:t>
            </a:r>
            <a:r>
              <a:rPr lang="it-IT" dirty="0" err="1"/>
              <a:t>would</a:t>
            </a:r>
            <a:r>
              <a:rPr lang="it-IT" dirty="0"/>
              <a:t> have </a:t>
            </a:r>
            <a:r>
              <a:rPr lang="it-IT" dirty="0" err="1"/>
              <a:t>been</a:t>
            </a:r>
            <a:r>
              <a:rPr lang="it-IT" dirty="0"/>
              <a:t> more </a:t>
            </a:r>
            <a:r>
              <a:rPr lang="it-IT" dirty="0" err="1"/>
              <a:t>confusing</a:t>
            </a:r>
            <a:r>
              <a:rPr lang="it-IT" dirty="0"/>
              <a:t>.</a:t>
            </a:r>
          </a:p>
        </p:txBody>
      </p:sp>
    </p:spTree>
    <p:extLst>
      <p:ext uri="{BB962C8B-B14F-4D97-AF65-F5344CB8AC3E}">
        <p14:creationId xmlns:p14="http://schemas.microsoft.com/office/powerpoint/2010/main" val="741865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4042</TotalTime>
  <Words>6933</Words>
  <Application>Microsoft Office PowerPoint</Application>
  <PresentationFormat>On-screen Show (4:3)</PresentationFormat>
  <Paragraphs>596</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261</cp:revision>
  <dcterms:created xsi:type="dcterms:W3CDTF">2020-11-06T10:16:45Z</dcterms:created>
  <dcterms:modified xsi:type="dcterms:W3CDTF">2022-01-16T02:20:13Z</dcterms:modified>
</cp:coreProperties>
</file>