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78"/>
  </p:notesMasterIdLst>
  <p:sldIdLst>
    <p:sldId id="256" r:id="rId3"/>
    <p:sldId id="293" r:id="rId4"/>
    <p:sldId id="257" r:id="rId5"/>
    <p:sldId id="316" r:id="rId6"/>
    <p:sldId id="291" r:id="rId7"/>
    <p:sldId id="288" r:id="rId8"/>
    <p:sldId id="351" r:id="rId9"/>
    <p:sldId id="290" r:id="rId10"/>
    <p:sldId id="333" r:id="rId11"/>
    <p:sldId id="289" r:id="rId12"/>
    <p:sldId id="301" r:id="rId13"/>
    <p:sldId id="302" r:id="rId14"/>
    <p:sldId id="303" r:id="rId15"/>
    <p:sldId id="304" r:id="rId16"/>
    <p:sldId id="305" r:id="rId17"/>
    <p:sldId id="306" r:id="rId18"/>
    <p:sldId id="307" r:id="rId19"/>
    <p:sldId id="309" r:id="rId20"/>
    <p:sldId id="308" r:id="rId21"/>
    <p:sldId id="310" r:id="rId22"/>
    <p:sldId id="311" r:id="rId23"/>
    <p:sldId id="312" r:id="rId24"/>
    <p:sldId id="313" r:id="rId25"/>
    <p:sldId id="277" r:id="rId26"/>
    <p:sldId id="339" r:id="rId27"/>
    <p:sldId id="340" r:id="rId28"/>
    <p:sldId id="341" r:id="rId29"/>
    <p:sldId id="337" r:id="rId30"/>
    <p:sldId id="338" r:id="rId31"/>
    <p:sldId id="294" r:id="rId32"/>
    <p:sldId id="314" r:id="rId33"/>
    <p:sldId id="315" r:id="rId34"/>
    <p:sldId id="317" r:id="rId35"/>
    <p:sldId id="318" r:id="rId36"/>
    <p:sldId id="319" r:id="rId37"/>
    <p:sldId id="320" r:id="rId38"/>
    <p:sldId id="321" r:id="rId39"/>
    <p:sldId id="322" r:id="rId40"/>
    <p:sldId id="323" r:id="rId41"/>
    <p:sldId id="334" r:id="rId42"/>
    <p:sldId id="324" r:id="rId43"/>
    <p:sldId id="295" r:id="rId44"/>
    <p:sldId id="278" r:id="rId45"/>
    <p:sldId id="325" r:id="rId46"/>
    <p:sldId id="326" r:id="rId47"/>
    <p:sldId id="327" r:id="rId48"/>
    <p:sldId id="328" r:id="rId49"/>
    <p:sldId id="329" r:id="rId50"/>
    <p:sldId id="330" r:id="rId51"/>
    <p:sldId id="331" r:id="rId52"/>
    <p:sldId id="332" r:id="rId53"/>
    <p:sldId id="292" r:id="rId54"/>
    <p:sldId id="281" r:id="rId55"/>
    <p:sldId id="342" r:id="rId56"/>
    <p:sldId id="343" r:id="rId57"/>
    <p:sldId id="344" r:id="rId58"/>
    <p:sldId id="345" r:id="rId59"/>
    <p:sldId id="346" r:id="rId60"/>
    <p:sldId id="347" r:id="rId61"/>
    <p:sldId id="348" r:id="rId62"/>
    <p:sldId id="349" r:id="rId63"/>
    <p:sldId id="350" r:id="rId64"/>
    <p:sldId id="352" r:id="rId65"/>
    <p:sldId id="353" r:id="rId66"/>
    <p:sldId id="354" r:id="rId67"/>
    <p:sldId id="298" r:id="rId68"/>
    <p:sldId id="355" r:id="rId69"/>
    <p:sldId id="356" r:id="rId70"/>
    <p:sldId id="357" r:id="rId71"/>
    <p:sldId id="358" r:id="rId72"/>
    <p:sldId id="359" r:id="rId73"/>
    <p:sldId id="360" r:id="rId74"/>
    <p:sldId id="361" r:id="rId75"/>
    <p:sldId id="297" r:id="rId76"/>
    <p:sldId id="36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20/01/2022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12</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35</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D93368-4D63-4487-BF2A-17B42C951B6A}"/>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B595C1E-EEA4-4179-A3B1-4F335841B90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DE9C18A-E8A2-4AA5-A416-48C09E90A3E7}"/>
              </a:ext>
            </a:extLst>
          </p:cNvPr>
          <p:cNvSpPr>
            <a:spLocks noGrp="1"/>
          </p:cNvSpPr>
          <p:nvPr>
            <p:ph type="dt" sz="half" idx="10"/>
          </p:nvPr>
        </p:nvSpPr>
        <p:spPr/>
        <p:txBody>
          <a:bodyPr/>
          <a:lstStyle/>
          <a:p>
            <a:fld id="{5924F72C-5DDA-4EC0-A60A-D3F67900015E}" type="datetimeFigureOut">
              <a:rPr lang="it-IT" smtClean="0"/>
              <a:t>20/01/2022</a:t>
            </a:fld>
            <a:endParaRPr lang="it-IT"/>
          </a:p>
        </p:txBody>
      </p:sp>
      <p:sp>
        <p:nvSpPr>
          <p:cNvPr id="5" name="Segnaposto piè di pagina 4">
            <a:extLst>
              <a:ext uri="{FF2B5EF4-FFF2-40B4-BE49-F238E27FC236}">
                <a16:creationId xmlns:a16="http://schemas.microsoft.com/office/drawing/2014/main" id="{DD98AA5F-14FB-4282-A19D-BC2A403013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E8951A-F0E2-45B3-AC0F-A7E12395AA1F}"/>
              </a:ext>
            </a:extLst>
          </p:cNvPr>
          <p:cNvSpPr>
            <a:spLocks noGrp="1"/>
          </p:cNvSpPr>
          <p:nvPr>
            <p:ph type="sldNum" sz="quarter" idx="12"/>
          </p:nvPr>
        </p:nvSpPr>
        <p:spPr/>
        <p:txBody>
          <a:bodyPr/>
          <a:lstStyle/>
          <a:p>
            <a:fld id="{3623AF1F-995C-429C-9923-B555AE3C3986}" type="slidenum">
              <a:rPr lang="it-IT" smtClean="0"/>
              <a:t>‹N›</a:t>
            </a:fld>
            <a:endParaRPr lang="it-IT"/>
          </a:p>
        </p:txBody>
      </p:sp>
    </p:spTree>
    <p:extLst>
      <p:ext uri="{BB962C8B-B14F-4D97-AF65-F5344CB8AC3E}">
        <p14:creationId xmlns:p14="http://schemas.microsoft.com/office/powerpoint/2010/main" val="215914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20/01/2022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95C91F2-A951-4911-A876-C58C7CAD0CF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DCC2B3F-4D87-4797-8E54-155D08800E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5252D9-C3D2-4882-BEA6-C464FD720E2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24F72C-5DDA-4EC0-A60A-D3F67900015E}" type="datetimeFigureOut">
              <a:rPr lang="it-IT" smtClean="0"/>
              <a:t>20/01/2022</a:t>
            </a:fld>
            <a:endParaRPr lang="it-IT"/>
          </a:p>
        </p:txBody>
      </p:sp>
      <p:sp>
        <p:nvSpPr>
          <p:cNvPr id="5" name="Segnaposto piè di pagina 4">
            <a:extLst>
              <a:ext uri="{FF2B5EF4-FFF2-40B4-BE49-F238E27FC236}">
                <a16:creationId xmlns:a16="http://schemas.microsoft.com/office/drawing/2014/main" id="{6D37575A-3D67-4F04-816B-0D7DB736EA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72B5EC2-6FC3-46E5-800A-4E415685DFA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23AF1F-995C-429C-9923-B555AE3C3986}" type="slidenum">
              <a:rPr lang="it-IT" smtClean="0"/>
              <a:t>‹N›</a:t>
            </a:fld>
            <a:endParaRPr lang="it-IT"/>
          </a:p>
        </p:txBody>
      </p:sp>
    </p:spTree>
    <p:extLst>
      <p:ext uri="{BB962C8B-B14F-4D97-AF65-F5344CB8AC3E}">
        <p14:creationId xmlns:p14="http://schemas.microsoft.com/office/powerpoint/2010/main" val="394782438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Restelli Andrea (Cod. 10617310, </a:t>
            </a:r>
            <a:r>
              <a:rPr lang="en-GB" dirty="0" err="1"/>
              <a:t>Matr</a:t>
            </a:r>
            <a:r>
              <a:rPr lang="en-GB" dirty="0"/>
              <a:t>. 995512)</a:t>
            </a:r>
          </a:p>
          <a:p>
            <a:r>
              <a:rPr lang="en-GB" dirty="0"/>
              <a:t>Putignano Domenico (Cod. 10651605, </a:t>
            </a:r>
            <a:r>
              <a:rPr lang="en-GB" dirty="0" err="1"/>
              <a:t>Matr</a:t>
            </a:r>
            <a:r>
              <a:rPr lang="en-GB" dirty="0"/>
              <a:t>. 991562)</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7" name="Content Placeholder 6"/>
          <p:cNvSpPr>
            <a:spLocks noGrp="1"/>
          </p:cNvSpPr>
          <p:nvPr>
            <p:ph sz="half" idx="2"/>
          </p:nvPr>
        </p:nvSpPr>
        <p:spPr>
          <a:xfrm>
            <a:off x="948585" y="2798963"/>
            <a:ext cx="7246830" cy="1260074"/>
          </a:xfrm>
        </p:spPr>
        <p:txBody>
          <a:bodyPr/>
          <a:lstStyle/>
          <a:p>
            <a:pPr marL="0" indent="0" algn="ctr">
              <a:buNone/>
            </a:pPr>
            <a:r>
              <a:rPr lang="it-IT" dirty="0"/>
              <a:t>We </a:t>
            </a:r>
            <a:r>
              <a:rPr lang="it-IT" dirty="0" err="1"/>
              <a:t>preferred</a:t>
            </a:r>
            <a:r>
              <a:rPr lang="it-IT" dirty="0"/>
              <a:t> to use the SQL DDL code </a:t>
            </a:r>
            <a:r>
              <a:rPr lang="it-IT" dirty="0" err="1"/>
              <a:t>because</a:t>
            </a:r>
            <a:r>
              <a:rPr lang="it-IT" dirty="0"/>
              <a:t> </a:t>
            </a:r>
            <a:r>
              <a:rPr lang="it-IT" dirty="0" err="1"/>
              <a:t>graphical</a:t>
            </a:r>
            <a:r>
              <a:rPr lang="it-IT" dirty="0"/>
              <a:t> </a:t>
            </a:r>
            <a:r>
              <a:rPr lang="it-IT" dirty="0" err="1"/>
              <a:t>notation</a:t>
            </a:r>
            <a:r>
              <a:rPr lang="it-IT" dirty="0"/>
              <a:t> </a:t>
            </a:r>
            <a:r>
              <a:rPr lang="it-IT" dirty="0" err="1"/>
              <a:t>would</a:t>
            </a:r>
            <a:r>
              <a:rPr lang="it-IT" dirty="0"/>
              <a:t> have </a:t>
            </a:r>
            <a:r>
              <a:rPr lang="it-IT" dirty="0" err="1"/>
              <a:t>been</a:t>
            </a:r>
            <a:r>
              <a:rPr lang="it-IT" dirty="0"/>
              <a:t> more </a:t>
            </a:r>
            <a:r>
              <a:rPr lang="it-IT" dirty="0" err="1"/>
              <a:t>confusing</a:t>
            </a:r>
            <a:r>
              <a:rPr lang="it-IT" dirty="0"/>
              <a:t>.</a:t>
            </a:r>
          </a:p>
        </p:txBody>
      </p:sp>
    </p:spTree>
    <p:extLst>
      <p:ext uri="{BB962C8B-B14F-4D97-AF65-F5344CB8AC3E}">
        <p14:creationId xmlns:p14="http://schemas.microsoft.com/office/powerpoint/2010/main" val="7418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a:xfrm>
            <a:off x="628650" y="1825625"/>
            <a:ext cx="7886700" cy="4351338"/>
          </a:xfrm>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a:t>
            </a:r>
          </a:p>
        </p:txBody>
      </p:sp>
    </p:spTree>
    <p:extLst>
      <p:ext uri="{BB962C8B-B14F-4D97-AF65-F5344CB8AC3E}">
        <p14:creationId xmlns:p14="http://schemas.microsoft.com/office/powerpoint/2010/main" val="22020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total_purchases_validity_period_per_package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validity_period</a:t>
            </a:r>
            <a:r>
              <a:rPr lang="en-US" sz="2400" dirty="0">
                <a:solidFill>
                  <a:schemeClr val="accent2">
                    <a:lumMod val="75000"/>
                  </a:schemeClr>
                </a:solidFill>
              </a:rPr>
              <a:t>` </a:t>
            </a:r>
            <a:r>
              <a:rPr lang="en-US" sz="2400" dirty="0"/>
              <a:t>int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r>
              <a:rPr lang="en-US" sz="2400" dirty="0" err="1"/>
              <a:t>validity_period</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 and </a:t>
            </a:r>
            <a:r>
              <a:rPr lang="it-IT" dirty="0" err="1"/>
              <a:t>validity</a:t>
            </a:r>
            <a:r>
              <a:rPr lang="it-IT" dirty="0"/>
              <a:t> </a:t>
            </a:r>
            <a:r>
              <a:rPr lang="it-IT" dirty="0" err="1"/>
              <a:t>period</a:t>
            </a:r>
            <a:r>
              <a:rPr lang="it-IT" dirty="0"/>
              <a:t> </a:t>
            </a:r>
            <a:r>
              <a:rPr lang="it-IT" dirty="0" err="1"/>
              <a:t>pair</a:t>
            </a:r>
            <a:r>
              <a:rPr lang="it-IT" dirty="0"/>
              <a:t>.</a:t>
            </a:r>
          </a:p>
        </p:txBody>
      </p:sp>
    </p:spTree>
    <p:extLst>
      <p:ext uri="{BB962C8B-B14F-4D97-AF65-F5344CB8AC3E}">
        <p14:creationId xmlns:p14="http://schemas.microsoft.com/office/powerpoint/2010/main" val="24923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total_value_of_sales</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a:t>
            </a:r>
            <a:r>
              <a:rPr lang="en-US" sz="2400" dirty="0"/>
              <a:t> varchar(45) NOT NULL, 	</a:t>
            </a:r>
            <a:r>
              <a:rPr lang="en-US" sz="2400" dirty="0">
                <a:solidFill>
                  <a:schemeClr val="accent2">
                    <a:lumMod val="75000"/>
                  </a:schemeClr>
                </a:solidFill>
              </a:rPr>
              <a:t>`</a:t>
            </a:r>
            <a:r>
              <a:rPr lang="en-US" sz="2400" dirty="0" err="1">
                <a:solidFill>
                  <a:schemeClr val="accent2">
                    <a:lumMod val="75000"/>
                  </a:schemeClr>
                </a:solidFill>
              </a:rPr>
              <a:t>total_value_with_optp</a:t>
            </a:r>
            <a:r>
              <a:rPr lang="en-US" sz="2400" dirty="0">
                <a:solidFill>
                  <a:schemeClr val="accent2">
                    <a:lumMod val="75000"/>
                  </a:schemeClr>
                </a:solidFill>
              </a:rPr>
              <a:t>` </a:t>
            </a:r>
            <a:r>
              <a:rPr lang="en-US" sz="2400" dirty="0"/>
              <a:t>decimal(10,2) DEFAULT NULL, 	</a:t>
            </a:r>
            <a:r>
              <a:rPr lang="en-US" sz="2400" dirty="0">
                <a:solidFill>
                  <a:schemeClr val="accent2">
                    <a:lumMod val="75000"/>
                  </a:schemeClr>
                </a:solidFill>
              </a:rPr>
              <a:t>`</a:t>
            </a:r>
            <a:r>
              <a:rPr lang="en-US" sz="2400" dirty="0" err="1">
                <a:solidFill>
                  <a:schemeClr val="accent2">
                    <a:lumMod val="75000"/>
                  </a:schemeClr>
                </a:solidFill>
              </a:rPr>
              <a:t>total_value_without_optp</a:t>
            </a:r>
            <a:r>
              <a:rPr lang="en-US" sz="2400" dirty="0">
                <a:solidFill>
                  <a:schemeClr val="accent2">
                    <a:lumMod val="75000"/>
                  </a:schemeClr>
                </a:solidFill>
              </a:rPr>
              <a:t>` </a:t>
            </a:r>
            <a:r>
              <a:rPr lang="en-US" sz="2400" dirty="0"/>
              <a:t>decimal(10,2)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per Service Package with and without the optional products.</a:t>
            </a:r>
          </a:p>
        </p:txBody>
      </p:sp>
    </p:spTree>
    <p:extLst>
      <p:ext uri="{BB962C8B-B14F-4D97-AF65-F5344CB8AC3E}">
        <p14:creationId xmlns:p14="http://schemas.microsoft.com/office/powerpoint/2010/main" val="1250229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1825625"/>
            <a:ext cx="8285348" cy="2729546"/>
          </a:xfrm>
        </p:spPr>
        <p:txBody>
          <a:bodyPr>
            <a:normAutofit/>
          </a:bodyPr>
          <a:lstStyle/>
          <a:p>
            <a:pPr marL="0" indent="0">
              <a:buNone/>
            </a:pPr>
            <a:r>
              <a:rPr lang="it-IT" sz="2400" dirty="0"/>
              <a:t>CREATE TABLE </a:t>
            </a:r>
            <a:r>
              <a:rPr lang="it-IT" sz="2400" dirty="0">
                <a:solidFill>
                  <a:schemeClr val="accent4"/>
                </a:solidFill>
              </a:rPr>
              <a:t>`</a:t>
            </a:r>
            <a:r>
              <a:rPr lang="it-IT" sz="2400" dirty="0" err="1">
                <a:solidFill>
                  <a:schemeClr val="accent4"/>
                </a:solidFill>
              </a:rPr>
              <a:t>average_number_of_optional_products</a:t>
            </a:r>
            <a:r>
              <a:rPr lang="it-IT" sz="2400" dirty="0">
                <a:solidFill>
                  <a:schemeClr val="accent4"/>
                </a:solidFill>
              </a:rPr>
              <a:t>` </a:t>
            </a:r>
            <a:r>
              <a:rPr lang="it-IT" sz="2400" dirty="0"/>
              <a:t>(</a:t>
            </a:r>
          </a:p>
          <a:p>
            <a:pPr marL="0" indent="0">
              <a:buNone/>
            </a:pPr>
            <a:r>
              <a:rPr lang="it-IT" sz="2400" dirty="0"/>
              <a:t>	</a:t>
            </a:r>
            <a:r>
              <a:rPr lang="it-IT" sz="2400" dirty="0">
                <a:solidFill>
                  <a:schemeClr val="accent2">
                    <a:lumMod val="75000"/>
                  </a:schemeClr>
                </a:solidFill>
              </a:rPr>
              <a:t>`</a:t>
            </a:r>
            <a:r>
              <a:rPr lang="it-IT" sz="2400" dirty="0" err="1">
                <a:solidFill>
                  <a:schemeClr val="accent2">
                    <a:lumMod val="75000"/>
                  </a:schemeClr>
                </a:solidFill>
              </a:rPr>
              <a:t>packageName</a:t>
            </a:r>
            <a:r>
              <a:rPr lang="it-IT" sz="2400" dirty="0">
                <a:solidFill>
                  <a:schemeClr val="accent2">
                    <a:lumMod val="75000"/>
                  </a:schemeClr>
                </a:solidFill>
              </a:rPr>
              <a:t>` </a:t>
            </a:r>
            <a:r>
              <a:rPr lang="it-IT" sz="2400" dirty="0" err="1"/>
              <a:t>varchar</a:t>
            </a:r>
            <a:r>
              <a:rPr lang="it-IT" sz="2400" dirty="0"/>
              <a:t>(45) NOT NULL,		</a:t>
            </a:r>
            <a:r>
              <a:rPr lang="it-IT" sz="2400" dirty="0">
                <a:solidFill>
                  <a:schemeClr val="accent2">
                    <a:lumMod val="75000"/>
                  </a:schemeClr>
                </a:solidFill>
              </a:rPr>
              <a:t>`</a:t>
            </a:r>
            <a:r>
              <a:rPr lang="it-IT" sz="2400" dirty="0" err="1">
                <a:solidFill>
                  <a:schemeClr val="accent2">
                    <a:lumMod val="75000"/>
                  </a:schemeClr>
                </a:solidFill>
              </a:rPr>
              <a:t>number_of_sales_package</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number_of_opt_products</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average_of_opt_products</a:t>
            </a:r>
            <a:r>
              <a:rPr lang="it-IT" sz="2400" dirty="0">
                <a:solidFill>
                  <a:schemeClr val="accent2">
                    <a:lumMod val="75000"/>
                  </a:schemeClr>
                </a:solidFill>
              </a:rPr>
              <a:t>` </a:t>
            </a:r>
            <a:r>
              <a:rPr lang="it-IT" sz="2400" dirty="0" err="1"/>
              <a:t>decimal</a:t>
            </a:r>
            <a:r>
              <a:rPr lang="it-IT" sz="2400" dirty="0"/>
              <a:t>(7,2) DEFAULT NULL,	PRIMARY KEY (`</a:t>
            </a:r>
            <a:r>
              <a:rPr lang="it-IT" sz="2400" dirty="0" err="1"/>
              <a:t>packageName</a:t>
            </a:r>
            <a:r>
              <a:rPr lang="it-IT" sz="2400" dirty="0"/>
              <a:t>`)</a:t>
            </a:r>
          </a:p>
          <a:p>
            <a:pPr marL="0" indent="0">
              <a:buNone/>
            </a:pPr>
            <a:r>
              <a:rPr lang="it-IT" sz="2400" dirty="0"/>
              <a:t>)</a:t>
            </a:r>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average</a:t>
            </a:r>
            <a:r>
              <a:rPr lang="it-IT" dirty="0"/>
              <a:t> </a:t>
            </a:r>
            <a:r>
              <a:rPr lang="it-IT" dirty="0" err="1"/>
              <a:t>number</a:t>
            </a:r>
            <a:r>
              <a:rPr lang="it-IT" dirty="0"/>
              <a:t> of optional products </a:t>
            </a:r>
            <a:r>
              <a:rPr lang="it-IT" dirty="0" err="1"/>
              <a:t>sold</a:t>
            </a:r>
            <a:r>
              <a:rPr lang="it-IT" dirty="0"/>
              <a:t> </a:t>
            </a:r>
            <a:r>
              <a:rPr lang="it-IT" dirty="0" err="1"/>
              <a:t>together</a:t>
            </a:r>
            <a:r>
              <a:rPr lang="it-IT" dirty="0"/>
              <a:t> with each service package.</a:t>
            </a:r>
          </a:p>
        </p:txBody>
      </p:sp>
    </p:spTree>
    <p:extLst>
      <p:ext uri="{BB962C8B-B14F-4D97-AF65-F5344CB8AC3E}">
        <p14:creationId xmlns:p14="http://schemas.microsoft.com/office/powerpoint/2010/main" val="2276813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best_seller_optional_product</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optionalProduct</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total_value</a:t>
            </a:r>
            <a:r>
              <a:rPr lang="en-US" sz="2400" dirty="0">
                <a:solidFill>
                  <a:schemeClr val="accent2">
                    <a:lumMod val="75000"/>
                  </a:schemeClr>
                </a:solidFill>
              </a:rPr>
              <a:t>` </a:t>
            </a:r>
            <a:r>
              <a:rPr lang="en-US" sz="2400" dirty="0"/>
              <a:t>decimal(10,2) DEFAULT NULL,  		PRIMARY KEY (`</a:t>
            </a:r>
            <a:r>
              <a:rPr lang="en-US" sz="2400" dirty="0" err="1"/>
              <a:t>optionalProduct</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923330"/>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for each optional product and </a:t>
            </a:r>
            <a:r>
              <a:rPr lang="it-IT" dirty="0" err="1"/>
              <a:t>thus</a:t>
            </a:r>
            <a:r>
              <a:rPr lang="it-IT" dirty="0"/>
              <a:t> </a:t>
            </a:r>
            <a:r>
              <a:rPr lang="it-IT" dirty="0" err="1"/>
              <a:t>easily</a:t>
            </a:r>
            <a:r>
              <a:rPr lang="it-IT" dirty="0"/>
              <a:t> computing the best seller optional product </a:t>
            </a:r>
            <a:r>
              <a:rPr lang="it-IT" dirty="0" err="1"/>
              <a:t>when</a:t>
            </a:r>
            <a:r>
              <a:rPr lang="it-IT" dirty="0"/>
              <a:t> </a:t>
            </a:r>
            <a:r>
              <a:rPr lang="it-IT" dirty="0" err="1"/>
              <a:t>needed</a:t>
            </a:r>
            <a:r>
              <a:rPr lang="it-IT" dirty="0"/>
              <a:t>.</a:t>
            </a:r>
          </a:p>
        </p:txBody>
      </p:sp>
    </p:spTree>
    <p:extLst>
      <p:ext uri="{BB962C8B-B14F-4D97-AF65-F5344CB8AC3E}">
        <p14:creationId xmlns:p14="http://schemas.microsoft.com/office/powerpoint/2010/main" val="310969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if the state of the order </a:t>
            </a:r>
            <a:r>
              <a:rPr lang="it-IT" sz="1600" dirty="0" err="1"/>
              <a:t>changes</a:t>
            </a:r>
            <a:endParaRPr lang="it-IT" sz="1600" dirty="0"/>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0940"/>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628650" y="964888"/>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lnSpcReduction="10000"/>
          </a:bodyPr>
          <a:lstStyle/>
          <a:p>
            <a:pPr marL="0" indent="0">
              <a:buNone/>
            </a:pPr>
            <a:r>
              <a:rPr lang="it-IT" sz="2000" dirty="0"/>
              <a:t>CREATE DEFINER=`root`@`</a:t>
            </a:r>
            <a:r>
              <a:rPr lang="it-IT" sz="2000" dirty="0" err="1"/>
              <a:t>localhost</a:t>
            </a:r>
            <a:r>
              <a:rPr lang="it-IT" sz="2000" dirty="0"/>
              <a:t>` TRIGGER `</a:t>
            </a:r>
            <a:r>
              <a:rPr lang="it-IT" sz="2000" dirty="0" err="1"/>
              <a:t>package_opt_product_link_BEFORE_INSERT</a:t>
            </a:r>
            <a:r>
              <a:rPr lang="it-IT" sz="2000" dirty="0"/>
              <a:t>` </a:t>
            </a:r>
          </a:p>
          <a:p>
            <a:pPr marL="0" indent="0">
              <a:buNone/>
            </a:pPr>
            <a:r>
              <a:rPr lang="it-IT" sz="2000" dirty="0"/>
              <a:t>BEFORE INSERT ON `</a:t>
            </a:r>
            <a:r>
              <a:rPr lang="it-IT" sz="2000" dirty="0" err="1"/>
              <a:t>package_opt_product_link</a:t>
            </a:r>
            <a:r>
              <a:rPr lang="it-IT" sz="2000" dirty="0"/>
              <a:t>` FOR EACH ROW BEGIN	IF((</a:t>
            </a:r>
          </a:p>
          <a:p>
            <a:pPr marL="0" indent="0">
              <a:buNone/>
            </a:pPr>
            <a:r>
              <a:rPr lang="it-IT" sz="2000" dirty="0"/>
              <a:t>		SELECT </a:t>
            </a:r>
            <a:r>
              <a:rPr lang="it-IT" sz="2000" dirty="0" err="1"/>
              <a:t>sp.validity_period</a:t>
            </a:r>
            <a:r>
              <a:rPr lang="it-IT" sz="2000" dirty="0"/>
              <a:t> 					 	FROM </a:t>
            </a:r>
            <a:r>
              <a:rPr lang="it-IT" sz="2000" dirty="0" err="1"/>
              <a:t>telcodb.service_package</a:t>
            </a:r>
            <a:r>
              <a:rPr lang="it-IT" sz="2000" dirty="0"/>
              <a:t> </a:t>
            </a:r>
            <a:r>
              <a:rPr lang="it-IT" sz="2000" dirty="0" err="1"/>
              <a:t>sp</a:t>
            </a:r>
            <a:r>
              <a:rPr lang="it-IT" sz="2000" dirty="0"/>
              <a:t>					WHERE sp.ID = </a:t>
            </a:r>
            <a:r>
              <a:rPr lang="it-IT" sz="2000" dirty="0" err="1"/>
              <a:t>new.id_package</a:t>
            </a:r>
            <a:r>
              <a:rPr lang="it-IT" sz="2000" dirty="0"/>
              <a:t>) != </a:t>
            </a:r>
          </a:p>
          <a:p>
            <a:pPr marL="0" indent="0">
              <a:buNone/>
            </a:pPr>
            <a:r>
              <a:rPr lang="it-IT" sz="2000" dirty="0"/>
              <a:t>		(SELECT </a:t>
            </a:r>
            <a:r>
              <a:rPr lang="it-IT" sz="2000" dirty="0" err="1"/>
              <a:t>op.validity_period</a:t>
            </a:r>
            <a:r>
              <a:rPr lang="it-IT" sz="2000" dirty="0"/>
              <a:t> 					FROM </a:t>
            </a:r>
            <a:r>
              <a:rPr lang="it-IT" sz="2000" dirty="0" err="1"/>
              <a:t>telcodb.optional_product</a:t>
            </a:r>
            <a:r>
              <a:rPr lang="it-IT" sz="2000" dirty="0"/>
              <a:t> op					WHERE op.ID = </a:t>
            </a:r>
            <a:r>
              <a:rPr lang="it-IT" sz="2000" dirty="0" err="1"/>
              <a:t>new.id_opt_product</a:t>
            </a:r>
            <a:r>
              <a:rPr lang="it-IT" sz="2000" dirty="0"/>
              <a:t>)) THEN </a:t>
            </a:r>
          </a:p>
          <a:p>
            <a:pPr marL="0" indent="0">
              <a:buNone/>
            </a:pPr>
            <a:r>
              <a:rPr lang="it-IT" sz="2000" dirty="0"/>
              <a:t>	</a:t>
            </a:r>
            <a:r>
              <a:rPr lang="it-IT" sz="2000" dirty="0" err="1"/>
              <a:t>signal</a:t>
            </a:r>
            <a:r>
              <a:rPr lang="it-IT" sz="2000" dirty="0"/>
              <a:t> </a:t>
            </a:r>
            <a:r>
              <a:rPr lang="it-IT" sz="2000" dirty="0" err="1"/>
              <a:t>sqlstate</a:t>
            </a:r>
            <a:r>
              <a:rPr lang="it-IT" sz="2000" dirty="0"/>
              <a:t> '45000’ SET </a:t>
            </a:r>
            <a:r>
              <a:rPr lang="it-IT" sz="2000" dirty="0" err="1"/>
              <a:t>message_text</a:t>
            </a:r>
            <a:r>
              <a:rPr lang="it-IT" sz="2000" dirty="0"/>
              <a:t>='</a:t>
            </a:r>
            <a:r>
              <a:rPr lang="it-IT" sz="2000" dirty="0" err="1"/>
              <a:t>Invalid</a:t>
            </a:r>
            <a:r>
              <a:rPr lang="it-IT" sz="2000" dirty="0"/>
              <a:t> optional 	product </a:t>
            </a:r>
            <a:r>
              <a:rPr lang="it-IT" sz="2000" dirty="0" err="1"/>
              <a:t>inserted</a:t>
            </a:r>
            <a:r>
              <a:rPr lang="it-IT" sz="2000" dirty="0"/>
              <a:t>';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06333"/>
            <a:ext cx="7825343" cy="1200329"/>
          </a:xfrm>
          <a:prstGeom prst="rect">
            <a:avLst/>
          </a:prstGeom>
          <a:noFill/>
        </p:spPr>
        <p:txBody>
          <a:bodyPr wrap="square" rtlCol="0">
            <a:spAutoFit/>
          </a:bodyPr>
          <a:lstStyle/>
          <a:p>
            <a:r>
              <a:rPr lang="it-IT" dirty="0"/>
              <a:t>Event: BEFORE INSERT </a:t>
            </a:r>
          </a:p>
          <a:p>
            <a:r>
              <a:rPr lang="it-IT" dirty="0" err="1"/>
              <a:t>Condition</a:t>
            </a:r>
            <a:r>
              <a:rPr lang="it-IT" dirty="0"/>
              <a:t>: </a:t>
            </a:r>
            <a:r>
              <a:rPr lang="it-IT" dirty="0" err="1"/>
              <a:t>Validity</a:t>
            </a:r>
            <a:r>
              <a:rPr lang="it-IT" dirty="0"/>
              <a:t> </a:t>
            </a:r>
            <a:r>
              <a:rPr lang="it-IT" dirty="0" err="1"/>
              <a:t>periods</a:t>
            </a:r>
            <a:r>
              <a:rPr lang="it-IT" dirty="0"/>
              <a:t> of Service Package and Optional Product </a:t>
            </a:r>
            <a:r>
              <a:rPr lang="it-IT" dirty="0" err="1"/>
              <a:t>aren’t</a:t>
            </a:r>
            <a:r>
              <a:rPr lang="it-IT" dirty="0"/>
              <a:t> the same</a:t>
            </a:r>
          </a:p>
          <a:p>
            <a:r>
              <a:rPr lang="it-IT" dirty="0"/>
              <a:t>Action: </a:t>
            </a:r>
            <a:r>
              <a:rPr lang="it-IT" dirty="0" err="1"/>
              <a:t>Don’t</a:t>
            </a:r>
            <a:r>
              <a:rPr lang="it-IT" dirty="0"/>
              <a:t> </a:t>
            </a:r>
            <a:r>
              <a:rPr lang="it-IT" dirty="0" err="1"/>
              <a:t>insert</a:t>
            </a:r>
            <a:r>
              <a:rPr lang="it-IT" dirty="0"/>
              <a:t> the </a:t>
            </a:r>
            <a:r>
              <a:rPr lang="it-IT" dirty="0" err="1"/>
              <a:t>tuple</a:t>
            </a:r>
            <a:r>
              <a:rPr lang="it-IT" dirty="0"/>
              <a:t> in the bridge </a:t>
            </a:r>
            <a:r>
              <a:rPr lang="it-IT" dirty="0" err="1"/>
              <a:t>table</a:t>
            </a:r>
            <a:r>
              <a:rPr lang="it-IT" dirty="0"/>
              <a:t> and </a:t>
            </a:r>
            <a:r>
              <a:rPr lang="it-IT" dirty="0" err="1"/>
              <a:t>raise</a:t>
            </a:r>
            <a:r>
              <a:rPr lang="it-IT" dirty="0"/>
              <a:t> an </a:t>
            </a:r>
            <a:r>
              <a:rPr lang="it-IT" dirty="0" err="1"/>
              <a:t>error</a:t>
            </a:r>
            <a:endParaRPr lang="it-IT" dirty="0"/>
          </a:p>
        </p:txBody>
      </p:sp>
    </p:spTree>
    <p:extLst>
      <p:ext uri="{BB962C8B-B14F-4D97-AF65-F5344CB8AC3E}">
        <p14:creationId xmlns:p14="http://schemas.microsoft.com/office/powerpoint/2010/main" val="2752599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85000" lnSpcReduction="20000"/>
          </a:bodyPr>
          <a:lstStyle/>
          <a:p>
            <a:pPr marL="514350" indent="-514350">
              <a:buAutoNum type="arabicPeriod"/>
            </a:pPr>
            <a:r>
              <a:rPr lang="it-IT" dirty="0">
                <a:solidFill>
                  <a:srgbClr val="92D050"/>
                </a:solidFill>
              </a:rPr>
              <a:t>FOR EACH ROW </a:t>
            </a:r>
            <a:r>
              <a:rPr lang="it-IT" dirty="0"/>
              <a:t>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solidFill>
                  <a:srgbClr val="92D050"/>
                </a:solidFill>
              </a:rPr>
              <a:t>AFTER</a:t>
            </a:r>
            <a:r>
              <a:rPr lang="it-IT" dirty="0"/>
              <a:t>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92D050"/>
                </a:solidFill>
              </a:rPr>
              <a:t>BEFORE</a:t>
            </a:r>
            <a:r>
              <a:rPr lang="it-IT" dirty="0"/>
              <a:t> strategy </a:t>
            </a:r>
            <a:r>
              <a:rPr lang="it-IT" dirty="0" err="1"/>
              <a:t>has</a:t>
            </a:r>
            <a:r>
              <a:rPr lang="it-IT" dirty="0"/>
              <a:t> </a:t>
            </a:r>
            <a:r>
              <a:rPr lang="it-IT" dirty="0" err="1"/>
              <a:t>been</a:t>
            </a:r>
            <a:r>
              <a:rPr lang="it-IT" dirty="0"/>
              <a:t> </a:t>
            </a:r>
            <a:r>
              <a:rPr lang="it-IT" dirty="0" err="1"/>
              <a:t>chosen</a:t>
            </a:r>
            <a:r>
              <a:rPr lang="it-IT" dirty="0"/>
              <a:t> for the only one trigger which </a:t>
            </a:r>
            <a:r>
              <a:rPr lang="it-IT" dirty="0" err="1"/>
              <a:t>is</a:t>
            </a:r>
            <a:r>
              <a:rPr lang="it-IT" dirty="0"/>
              <a:t> </a:t>
            </a:r>
            <a:r>
              <a:rPr lang="it-IT" dirty="0" err="1"/>
              <a:t>used</a:t>
            </a:r>
            <a:r>
              <a:rPr lang="it-IT" dirty="0"/>
              <a:t> to control </a:t>
            </a:r>
            <a:r>
              <a:rPr lang="it-IT" dirty="0" err="1"/>
              <a:t>validity</a:t>
            </a:r>
            <a:r>
              <a:rPr lang="it-IT" dirty="0"/>
              <a:t> </a:t>
            </a:r>
            <a:r>
              <a:rPr lang="it-IT" dirty="0" err="1"/>
              <a:t>periods</a:t>
            </a:r>
            <a:r>
              <a:rPr lang="it-IT" dirty="0"/>
              <a:t> </a:t>
            </a:r>
            <a:r>
              <a:rPr lang="it-IT" dirty="0" err="1"/>
              <a:t>compatibility</a:t>
            </a:r>
            <a:r>
              <a:rPr lang="it-IT" dirty="0"/>
              <a:t> </a:t>
            </a:r>
            <a:r>
              <a:rPr lang="it-IT" dirty="0" err="1"/>
              <a:t>between</a:t>
            </a:r>
            <a:r>
              <a:rPr lang="it-IT" dirty="0"/>
              <a:t> Service Package and </a:t>
            </a:r>
            <a:r>
              <a:rPr lang="it-IT" dirty="0" err="1"/>
              <a:t>linked</a:t>
            </a:r>
            <a:r>
              <a:rPr lang="it-IT" dirty="0"/>
              <a:t> Optional Products, so that if the </a:t>
            </a:r>
            <a:r>
              <a:rPr lang="it-IT" dirty="0" err="1"/>
              <a:t>condition</a:t>
            </a:r>
            <a:r>
              <a:rPr lang="it-IT" dirty="0"/>
              <a:t> </a:t>
            </a:r>
            <a:r>
              <a:rPr lang="it-IT" dirty="0" err="1"/>
              <a:t>isn’t</a:t>
            </a:r>
            <a:r>
              <a:rPr lang="it-IT" dirty="0"/>
              <a:t> </a:t>
            </a:r>
            <a:r>
              <a:rPr lang="it-IT" dirty="0" err="1"/>
              <a:t>verified</a:t>
            </a:r>
            <a:r>
              <a:rPr lang="it-IT" dirty="0"/>
              <a:t>, the </a:t>
            </a:r>
            <a:r>
              <a:rPr lang="it-IT" dirty="0" err="1"/>
              <a:t>tuple</a:t>
            </a:r>
            <a:r>
              <a:rPr lang="it-IT" dirty="0"/>
              <a:t> </a:t>
            </a:r>
            <a:r>
              <a:rPr lang="it-IT" dirty="0" err="1"/>
              <a:t>isn’t</a:t>
            </a:r>
            <a:r>
              <a:rPr lang="it-IT" dirty="0"/>
              <a:t> </a:t>
            </a:r>
            <a:r>
              <a:rPr lang="it-IT" dirty="0" err="1"/>
              <a:t>inserted</a:t>
            </a:r>
            <a:r>
              <a:rPr lang="it-IT" dirty="0"/>
              <a:t>.</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solidFill>
                  <a:srgbClr val="92D050"/>
                </a:solidFill>
              </a:rPr>
              <a:t>don’t</a:t>
            </a:r>
            <a:r>
              <a:rPr lang="it-IT" dirty="0">
                <a:solidFill>
                  <a:srgbClr val="92D050"/>
                </a:solidFill>
              </a:rPr>
              <a:t> </a:t>
            </a:r>
            <a:r>
              <a:rPr lang="it-IT" dirty="0" err="1">
                <a:solidFill>
                  <a:srgbClr val="92D050"/>
                </a:solidFill>
              </a:rPr>
              <a:t>form</a:t>
            </a:r>
            <a:r>
              <a:rPr lang="it-IT" dirty="0">
                <a:solidFill>
                  <a:srgbClr val="92D050"/>
                </a:solidFill>
              </a:rPr>
              <a:t> a </a:t>
            </a:r>
            <a:r>
              <a:rPr lang="it-IT" dirty="0" err="1">
                <a:solidFill>
                  <a:srgbClr val="92D050"/>
                </a:solidFill>
              </a:rPr>
              <a:t>triggering</a:t>
            </a:r>
            <a:r>
              <a:rPr lang="it-IT" dirty="0">
                <a:solidFill>
                  <a:srgbClr val="92D050"/>
                </a:solidFill>
              </a:rPr>
              <a:t> </a:t>
            </a:r>
            <a:r>
              <a:rPr lang="it-IT" dirty="0" err="1">
                <a:solidFill>
                  <a:srgbClr val="92D050"/>
                </a:solidFill>
              </a:rPr>
              <a:t>cycle</a:t>
            </a:r>
            <a:r>
              <a:rPr lang="it-IT" dirty="0">
                <a:solidFill>
                  <a:srgbClr val="92D050"/>
                </a:solidFill>
              </a:rPr>
              <a:t>.</a:t>
            </a:r>
          </a:p>
        </p:txBody>
      </p:sp>
    </p:spTree>
    <p:extLst>
      <p:ext uri="{BB962C8B-B14F-4D97-AF65-F5344CB8AC3E}">
        <p14:creationId xmlns:p14="http://schemas.microsoft.com/office/powerpoint/2010/main" val="3171958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 customer</a:t>
            </a:r>
          </a:p>
          <a:p>
            <a:pPr lvl="1"/>
            <a:r>
              <a:rPr lang="en-GB" sz="1700" dirty="0" err="1"/>
              <a:t>OrphanRemoval</a:t>
            </a:r>
            <a:r>
              <a:rPr lang="en-GB" sz="1700" dirty="0"/>
              <a:t> option so that if a customer is removed from the database, all the associated orders are deleted.</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sz="2400" dirty="0" err="1"/>
              <a:t>OrphanRemoval</a:t>
            </a:r>
            <a:r>
              <a:rPr lang="en-GB" sz="2400" dirty="0"/>
              <a:t> option so that if a customer is removed from the database, all the associated orders are deleted.</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sz="2100" dirty="0">
                <a:sym typeface="Wingdings" panose="05000000000000000000" pitchFamily="2" charset="2"/>
              </a:rPr>
              <a:t>- </a:t>
            </a:r>
            <a:r>
              <a:rPr lang="en-GB" sz="2100" dirty="0" err="1">
                <a:sym typeface="Wingdings" panose="05000000000000000000" pitchFamily="2" charset="2"/>
              </a:rPr>
              <a:t>CascadeType.REFRESH</a:t>
            </a:r>
            <a:r>
              <a:rPr lang="en-GB" sz="2100" dirty="0">
                <a:sym typeface="Wingdings" panose="05000000000000000000" pitchFamily="2" charset="2"/>
              </a:rPr>
              <a:t> so that if an alert is refreshed, the linked customer is refreshed too.</a:t>
            </a:r>
            <a:endParaRPr lang="en-GB" sz="21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 </a:t>
            </a:r>
            <a:endParaRPr lang="en-GB" dirty="0"/>
          </a:p>
          <a:p>
            <a:pPr lvl="1"/>
            <a:r>
              <a:rPr lang="en-GB" sz="1800" dirty="0" err="1"/>
              <a:t>OrphanRemoval</a:t>
            </a:r>
            <a:r>
              <a:rPr lang="en-GB" sz="1800" dirty="0"/>
              <a:t> option so that if a customer is removed from the database, all the associated orders are deleted.</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sz="1800"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customer is refreshed too.</a:t>
            </a:r>
            <a:endParaRPr lang="en-GB" sz="18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@OneToMany</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sz="2400" dirty="0">
                <a:sym typeface="Wingdings" panose="05000000000000000000" pitchFamily="2" charset="2"/>
              </a:rPr>
              <a:t>is necessary to know which Service Package has been purchased in an order</a:t>
            </a:r>
            <a:br>
              <a:rPr lang="en-GB" b="1" dirty="0">
                <a:solidFill>
                  <a:schemeClr val="accent1"/>
                </a:solidFill>
                <a:sym typeface="Wingdings" panose="05000000000000000000" pitchFamily="2" charset="2"/>
              </a:rPr>
            </a:br>
            <a:r>
              <a:rPr lang="en-GB" sz="2000" dirty="0">
                <a:sym typeface="Wingdings" panose="05000000000000000000" pitchFamily="2" charset="2"/>
              </a:rPr>
              <a:t>- </a:t>
            </a:r>
            <a:r>
              <a:rPr lang="en-GB" sz="2000" dirty="0" err="1">
                <a:sym typeface="Wingdings" panose="05000000000000000000" pitchFamily="2" charset="2"/>
              </a:rPr>
              <a:t>CascadeType.REFRESH</a:t>
            </a:r>
            <a:r>
              <a:rPr lang="en-GB" sz="2000" dirty="0">
                <a:sym typeface="Wingdings" panose="05000000000000000000" pitchFamily="2" charset="2"/>
              </a:rPr>
              <a:t> so that if an order is refreshed, the linked service package is refreshed too.</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have been chosen in the order</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an order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pPr lvl="1"/>
            <a:endParaRPr lang="en-GB" sz="17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services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sz="2400" dirty="0"/>
              <a:t>Since «each </a:t>
            </a:r>
            <a:r>
              <a:rPr lang="it-IT" sz="2400" dirty="0" err="1">
                <a:solidFill>
                  <a:schemeClr val="accent2">
                    <a:lumMod val="75000"/>
                  </a:schemeClr>
                </a:solidFill>
              </a:rPr>
              <a:t>validity</a:t>
            </a:r>
            <a:r>
              <a:rPr lang="it-IT" sz="2400" dirty="0">
                <a:solidFill>
                  <a:schemeClr val="accent2">
                    <a:lumMod val="75000"/>
                  </a:schemeClr>
                </a:solidFill>
              </a:rPr>
              <a:t> </a:t>
            </a:r>
            <a:r>
              <a:rPr lang="it-IT" sz="2400" dirty="0" err="1">
                <a:solidFill>
                  <a:schemeClr val="accent2">
                    <a:lumMod val="75000"/>
                  </a:schemeClr>
                </a:solidFill>
              </a:rPr>
              <a:t>period</a:t>
            </a:r>
            <a:r>
              <a:rPr lang="it-IT" sz="2400" dirty="0"/>
              <a:t> </a:t>
            </a:r>
            <a:r>
              <a:rPr lang="it-IT" sz="2400" dirty="0" err="1"/>
              <a:t>has</a:t>
            </a:r>
            <a:r>
              <a:rPr lang="it-IT" sz="2400" dirty="0"/>
              <a:t> a </a:t>
            </a:r>
            <a:r>
              <a:rPr lang="it-IT" sz="2400" dirty="0" err="1"/>
              <a:t>different</a:t>
            </a:r>
            <a:r>
              <a:rPr lang="it-IT" sz="2400" dirty="0"/>
              <a:t> </a:t>
            </a:r>
            <a:r>
              <a:rPr lang="it-IT" sz="2400" dirty="0" err="1"/>
              <a:t>monthly</a:t>
            </a:r>
            <a:r>
              <a:rPr lang="it-IT" sz="2400" dirty="0"/>
              <a:t> </a:t>
            </a:r>
            <a:r>
              <a:rPr lang="it-IT" sz="2400" dirty="0" err="1"/>
              <a:t>fee</a:t>
            </a:r>
            <a:r>
              <a:rPr lang="it-IT" sz="2400" dirty="0"/>
              <a:t>», but </a:t>
            </a:r>
            <a:r>
              <a:rPr lang="it-IT" sz="2400" dirty="0" err="1"/>
              <a:t>also</a:t>
            </a:r>
            <a:r>
              <a:rPr lang="it-IT" sz="2400" dirty="0"/>
              <a:t> the same package can be </a:t>
            </a:r>
            <a:r>
              <a:rPr lang="it-IT" sz="2400" dirty="0" err="1"/>
              <a:t>offered</a:t>
            </a:r>
            <a:r>
              <a:rPr lang="it-IT" sz="2400" dirty="0"/>
              <a:t> with </a:t>
            </a:r>
            <a:r>
              <a:rPr lang="it-IT" sz="2400" dirty="0" err="1"/>
              <a:t>different</a:t>
            </a:r>
            <a:r>
              <a:rPr lang="it-IT" sz="2400" dirty="0"/>
              <a:t> </a:t>
            </a:r>
            <a:r>
              <a:rPr lang="it-IT" sz="2400" dirty="0" err="1"/>
              <a:t>validity</a:t>
            </a:r>
            <a:r>
              <a:rPr lang="it-IT" sz="2400" dirty="0"/>
              <a:t> </a:t>
            </a:r>
            <a:r>
              <a:rPr lang="it-IT" sz="2400" dirty="0" err="1"/>
              <a:t>periods</a:t>
            </a:r>
            <a:r>
              <a:rPr lang="it-IT" sz="2400" dirty="0"/>
              <a:t> and </a:t>
            </a:r>
            <a:r>
              <a:rPr lang="it-IT" sz="2400" dirty="0" err="1"/>
              <a:t>different</a:t>
            </a:r>
            <a:r>
              <a:rPr lang="it-IT" sz="2400" dirty="0"/>
              <a:t> packages can have </a:t>
            </a:r>
            <a:r>
              <a:rPr lang="it-IT" sz="2400" dirty="0" err="1"/>
              <a:t>different</a:t>
            </a:r>
            <a:r>
              <a:rPr lang="it-IT" sz="2400" dirty="0"/>
              <a:t> </a:t>
            </a:r>
            <a:r>
              <a:rPr lang="it-IT" sz="2400" dirty="0" err="1"/>
              <a:t>monthly</a:t>
            </a:r>
            <a:r>
              <a:rPr lang="it-IT" sz="2400" dirty="0"/>
              <a:t> </a:t>
            </a:r>
            <a:r>
              <a:rPr lang="it-IT" sz="2400" dirty="0" err="1"/>
              <a:t>fees</a:t>
            </a:r>
            <a:r>
              <a:rPr lang="it-IT" sz="2400" dirty="0"/>
              <a:t>, we </a:t>
            </a:r>
            <a:r>
              <a:rPr lang="it-IT" sz="2400" dirty="0" err="1"/>
              <a:t>considered</a:t>
            </a:r>
            <a:r>
              <a:rPr lang="it-IT" sz="2400" dirty="0"/>
              <a:t> </a:t>
            </a:r>
            <a:r>
              <a:rPr lang="it-IT" sz="2400" dirty="0" err="1"/>
              <a:t>these</a:t>
            </a:r>
            <a:r>
              <a:rPr lang="it-IT" sz="2400" dirty="0"/>
              <a:t> 2 concepts </a:t>
            </a:r>
            <a:r>
              <a:rPr lang="it-IT" sz="2400" dirty="0">
                <a:solidFill>
                  <a:schemeClr val="accent2"/>
                </a:solidFill>
              </a:rPr>
              <a:t>as </a:t>
            </a:r>
            <a:r>
              <a:rPr lang="it-IT" sz="2400" dirty="0" err="1">
                <a:solidFill>
                  <a:schemeClr val="accent2"/>
                </a:solidFill>
              </a:rPr>
              <a:t>unrelated</a:t>
            </a:r>
            <a:r>
              <a:rPr lang="it-IT" sz="2400" dirty="0"/>
              <a:t>. So each service package can be </a:t>
            </a:r>
            <a:r>
              <a:rPr lang="it-IT" sz="2400" dirty="0" err="1"/>
              <a:t>offered</a:t>
            </a:r>
            <a:r>
              <a:rPr lang="it-IT" sz="2400" dirty="0"/>
              <a:t> in </a:t>
            </a:r>
            <a:r>
              <a:rPr lang="it-IT" sz="2400" dirty="0" err="1"/>
              <a:t>different</a:t>
            </a:r>
            <a:r>
              <a:rPr lang="it-IT" sz="2400" dirty="0"/>
              <a:t> </a:t>
            </a:r>
            <a:r>
              <a:rPr lang="it-IT" sz="2400" dirty="0" err="1"/>
              <a:t>validity</a:t>
            </a:r>
            <a:r>
              <a:rPr lang="it-IT" sz="2400" dirty="0"/>
              <a:t> </a:t>
            </a:r>
            <a:r>
              <a:rPr lang="it-IT" sz="2400" dirty="0" err="1"/>
              <a:t>periods</a:t>
            </a:r>
            <a:r>
              <a:rPr lang="it-IT" sz="2400" dirty="0"/>
              <a:t>, </a:t>
            </a:r>
            <a:r>
              <a:rPr lang="it-IT" sz="2400" dirty="0" err="1"/>
              <a:t>resulting</a:t>
            </a:r>
            <a:r>
              <a:rPr lang="it-IT" sz="2400" dirty="0"/>
              <a:t> in </a:t>
            </a:r>
            <a:r>
              <a:rPr lang="it-IT" sz="2400" dirty="0" err="1"/>
              <a:t>different</a:t>
            </a:r>
            <a:r>
              <a:rPr lang="it-IT" sz="2400" dirty="0"/>
              <a:t> </a:t>
            </a:r>
            <a:r>
              <a:rPr lang="it-IT" sz="2400" dirty="0" err="1"/>
              <a:t>monthly</a:t>
            </a:r>
            <a:r>
              <a:rPr lang="it-IT" sz="2400" dirty="0"/>
              <a:t> </a:t>
            </a:r>
            <a:r>
              <a:rPr lang="it-IT" sz="2400" dirty="0" err="1"/>
              <a:t>fees</a:t>
            </a:r>
            <a:r>
              <a:rPr lang="it-IT" sz="2400" dirty="0"/>
              <a:t>.</a:t>
            </a:r>
          </a:p>
          <a:p>
            <a:pPr marL="0" indent="0">
              <a:buNone/>
            </a:pPr>
            <a:endParaRPr lang="it-IT" dirty="0"/>
          </a:p>
          <a:p>
            <a:pPr marL="0" indent="0">
              <a:buNone/>
            </a:pPr>
            <a:r>
              <a:rPr lang="it-IT" sz="2400" dirty="0"/>
              <a:t>For </a:t>
            </a:r>
            <a:r>
              <a:rPr lang="it-IT" sz="2400" dirty="0" err="1"/>
              <a:t>what</a:t>
            </a:r>
            <a:r>
              <a:rPr lang="it-IT" sz="2400" dirty="0"/>
              <a:t> </a:t>
            </a:r>
            <a:r>
              <a:rPr lang="it-IT" sz="2400" dirty="0" err="1"/>
              <a:t>concerns</a:t>
            </a:r>
            <a:r>
              <a:rPr lang="it-IT" sz="2400" dirty="0"/>
              <a:t> </a:t>
            </a:r>
            <a:r>
              <a:rPr lang="it-IT" sz="2400" dirty="0" err="1">
                <a:solidFill>
                  <a:schemeClr val="accent2">
                    <a:lumMod val="75000"/>
                  </a:schemeClr>
                </a:solidFill>
              </a:rPr>
              <a:t>alerts</a:t>
            </a:r>
            <a:r>
              <a:rPr lang="it-IT" sz="2400" dirty="0"/>
              <a:t>, we </a:t>
            </a:r>
            <a:r>
              <a:rPr lang="it-IT" sz="2400" dirty="0" err="1"/>
              <a:t>designed</a:t>
            </a:r>
            <a:r>
              <a:rPr lang="it-IT" sz="2400" dirty="0"/>
              <a:t> the trigger which </a:t>
            </a:r>
            <a:r>
              <a:rPr lang="it-IT" sz="2400" dirty="0" err="1"/>
              <a:t>raises</a:t>
            </a:r>
            <a:r>
              <a:rPr lang="it-IT" sz="2400" dirty="0"/>
              <a:t> </a:t>
            </a:r>
            <a:r>
              <a:rPr lang="it-IT" sz="2400" dirty="0" err="1"/>
              <a:t>alerts</a:t>
            </a:r>
            <a:r>
              <a:rPr lang="it-IT" sz="2400" dirty="0"/>
              <a:t> so that an </a:t>
            </a:r>
            <a:r>
              <a:rPr lang="it-IT" sz="2400" dirty="0" err="1"/>
              <a:t>alert</a:t>
            </a:r>
            <a:r>
              <a:rPr lang="it-IT" sz="2400" dirty="0"/>
              <a:t> </a:t>
            </a:r>
            <a:r>
              <a:rPr lang="it-IT" sz="2400" dirty="0" err="1"/>
              <a:t>is</a:t>
            </a:r>
            <a:r>
              <a:rPr lang="it-IT" sz="2400" dirty="0"/>
              <a:t> </a:t>
            </a:r>
            <a:r>
              <a:rPr lang="it-IT" sz="2400" dirty="0" err="1"/>
              <a:t>raised</a:t>
            </a:r>
            <a:r>
              <a:rPr lang="it-IT" sz="2400" dirty="0"/>
              <a:t> only </a:t>
            </a:r>
            <a:r>
              <a:rPr lang="it-IT" sz="2400" dirty="0" err="1"/>
              <a:t>when</a:t>
            </a:r>
            <a:r>
              <a:rPr lang="it-IT" sz="2400" dirty="0"/>
              <a:t> the user </a:t>
            </a:r>
            <a:r>
              <a:rPr lang="it-IT" sz="2400" dirty="0" err="1"/>
              <a:t>fails</a:t>
            </a:r>
            <a:r>
              <a:rPr lang="it-IT" sz="2400" dirty="0"/>
              <a:t> 3 payments, and not </a:t>
            </a:r>
            <a:r>
              <a:rPr lang="it-IT" sz="2400" dirty="0" err="1"/>
              <a:t>every</a:t>
            </a:r>
            <a:r>
              <a:rPr lang="it-IT" sz="2400" dirty="0"/>
              <a:t> 3 </a:t>
            </a:r>
            <a:r>
              <a:rPr lang="it-IT" sz="2400" dirty="0" err="1"/>
              <a:t>failed</a:t>
            </a:r>
            <a:r>
              <a:rPr lang="it-IT" sz="2400" dirty="0"/>
              <a:t> payments: so for </a:t>
            </a:r>
            <a:r>
              <a:rPr lang="it-IT" sz="2400" dirty="0" err="1"/>
              <a:t>example</a:t>
            </a:r>
            <a:r>
              <a:rPr lang="it-IT" sz="2400" dirty="0"/>
              <a:t> </a:t>
            </a:r>
            <a:r>
              <a:rPr lang="it-IT" sz="2400" dirty="0" err="1"/>
              <a:t>when</a:t>
            </a:r>
            <a:r>
              <a:rPr lang="it-IT" sz="2400" dirty="0"/>
              <a:t>, after </a:t>
            </a:r>
            <a:r>
              <a:rPr lang="it-IT" sz="2400" dirty="0" err="1"/>
              <a:t>having</a:t>
            </a:r>
            <a:r>
              <a:rPr lang="it-IT" sz="2400" dirty="0"/>
              <a:t> </a:t>
            </a:r>
            <a:r>
              <a:rPr lang="it-IT" sz="2400" dirty="0" err="1"/>
              <a:t>failed</a:t>
            </a:r>
            <a:r>
              <a:rPr lang="it-IT" sz="2400" dirty="0"/>
              <a:t> 3 payments, the customer </a:t>
            </a:r>
            <a:r>
              <a:rPr lang="it-IT" sz="2400" dirty="0" err="1"/>
              <a:t>fails</a:t>
            </a:r>
            <a:r>
              <a:rPr lang="it-IT" sz="2400" dirty="0"/>
              <a:t> other 3 payments (</a:t>
            </a:r>
            <a:r>
              <a:rPr lang="it-IT" sz="2400" dirty="0" err="1"/>
              <a:t>total</a:t>
            </a:r>
            <a:r>
              <a:rPr lang="it-IT" sz="2400" dirty="0"/>
              <a:t> 6), no </a:t>
            </a:r>
            <a:r>
              <a:rPr lang="it-IT" sz="2400" dirty="0" err="1"/>
              <a:t>alerts</a:t>
            </a:r>
            <a:r>
              <a:rPr lang="it-IT" sz="2400" dirty="0"/>
              <a:t> are </a:t>
            </a:r>
            <a:r>
              <a:rPr lang="it-IT" sz="2400" dirty="0" err="1"/>
              <a:t>raised</a:t>
            </a:r>
            <a:r>
              <a:rPr lang="it-IT" sz="2400" dirty="0"/>
              <a:t> the second time.</a:t>
            </a:r>
          </a:p>
          <a:p>
            <a:pPr marL="0" indent="0">
              <a:buNone/>
            </a:pPr>
            <a:endParaRPr lang="it-IT" dirty="0"/>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00929"/>
            <a:ext cx="7886700" cy="1325563"/>
          </a:xfrm>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pPr marL="0" indent="0">
              <a:buNone/>
            </a:pPr>
            <a:r>
              <a:rPr lang="en-GB" sz="2200" dirty="0"/>
              <a:t>	</a:t>
            </a:r>
            <a:r>
              <a:rPr lang="en-GB"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 </a:t>
            </a:r>
            <a:r>
              <a:rPr kumimoji="0" lang="en-GB" sz="18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FetchType.LAZY</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endParaRPr lang="en-GB" dirty="0">
              <a:solidFill>
                <a:srgbClr val="FF0000"/>
              </a:solidFill>
              <a:sym typeface="Wingdings" panose="05000000000000000000" pitchFamily="2" charset="2"/>
            </a:endParaRPr>
          </a:p>
        </p:txBody>
      </p:sp>
      <p:sp>
        <p:nvSpPr>
          <p:cNvPr id="6" name="Rectangle 5"/>
          <p:cNvSpPr/>
          <p:nvPr/>
        </p:nvSpPr>
        <p:spPr>
          <a:xfrm>
            <a:off x="2968593" y="1761059"/>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9687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2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pPr marL="0" indent="0">
              <a:buNone/>
            </a:pP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59089" y="1429995"/>
            <a:ext cx="659155" cy="369332"/>
          </a:xfrm>
          <a:prstGeom prst="rect">
            <a:avLst/>
          </a:prstGeom>
          <a:noFill/>
        </p:spPr>
        <p:txBody>
          <a:bodyPr wrap="none" rtlCol="0">
            <a:spAutoFit/>
          </a:bodyPr>
          <a:lstStyle/>
          <a:p>
            <a:r>
              <a:rPr lang="en-GB" dirty="0"/>
              <a:t>OPSL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normAutofit lnSpcReduction="10000"/>
          </a:bodyPr>
          <a:lstStyle/>
          <a:p>
            <a:pPr marL="0" indent="0">
              <a:buNone/>
            </a:pPr>
            <a:r>
              <a:rPr lang="en-GB" sz="2800" dirty="0"/>
              <a:t>We decided to design an </a:t>
            </a:r>
            <a:r>
              <a:rPr lang="en-GB" sz="2800" dirty="0">
                <a:solidFill>
                  <a:srgbClr val="00B050"/>
                </a:solidFill>
              </a:rPr>
              <a:t>Entity for each materialized view table </a:t>
            </a:r>
            <a:r>
              <a:rPr lang="en-GB" sz="2800" dirty="0"/>
              <a:t>so that we could retrieve all the aggregate data using simple queries (e.g. </a:t>
            </a:r>
            <a:r>
              <a:rPr lang="en-GB" sz="2800" dirty="0" err="1"/>
              <a:t>findAll</a:t>
            </a:r>
            <a:r>
              <a:rPr lang="en-GB" sz="2800" dirty="0"/>
              <a:t>), since all materialized tables are populated completely using triggers.</a:t>
            </a:r>
          </a:p>
          <a:p>
            <a:pPr marL="0" indent="0">
              <a:buNone/>
            </a:pPr>
            <a:endParaRPr lang="en-GB" sz="2800" dirty="0"/>
          </a:p>
          <a:p>
            <a:pPr marL="0" indent="0">
              <a:buNone/>
            </a:pPr>
            <a:r>
              <a:rPr lang="en-GB" sz="2800" dirty="0"/>
              <a:t>To retrieve the </a:t>
            </a:r>
            <a:r>
              <a:rPr lang="en-GB" sz="2800" dirty="0">
                <a:solidFill>
                  <a:srgbClr val="00B050"/>
                </a:solidFill>
              </a:rPr>
              <a:t>best seller optional product </a:t>
            </a:r>
            <a:r>
              <a:rPr lang="en-GB" sz="2800" dirty="0"/>
              <a:t>we populate a table containing, for each optional product, its total value of sales, then we fetch the entire table ordered by sales and finally we keep only the first one result.</a:t>
            </a:r>
          </a:p>
        </p:txBody>
      </p:sp>
    </p:spTree>
    <p:extLst>
      <p:ext uri="{BB962C8B-B14F-4D97-AF65-F5344CB8AC3E}">
        <p14:creationId xmlns:p14="http://schemas.microsoft.com/office/powerpoint/2010/main" val="2955575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61941"/>
            <a:ext cx="7886700" cy="1325563"/>
          </a:xfrm>
        </p:spPr>
        <p:txBody>
          <a:bodyPr/>
          <a:lstStyle/>
          <a:p>
            <a:r>
              <a:rPr lang="en-GB" dirty="0"/>
              <a:t>Entity Customer</a:t>
            </a:r>
          </a:p>
        </p:txBody>
      </p:sp>
      <p:sp>
        <p:nvSpPr>
          <p:cNvPr id="4" name="Rectangle 1">
            <a:extLst>
              <a:ext uri="{FF2B5EF4-FFF2-40B4-BE49-F238E27FC236}">
                <a16:creationId xmlns:a16="http://schemas.microsoft.com/office/drawing/2014/main" id="{D2B0424C-6201-4E46-8372-1B36FF998C30}"/>
              </a:ext>
            </a:extLst>
          </p:cNvPr>
          <p:cNvSpPr>
            <a:spLocks noGrp="1" noChangeArrowheads="1"/>
          </p:cNvSpPr>
          <p:nvPr>
            <p:ph idx="1"/>
          </p:nvPr>
        </p:nvSpPr>
        <p:spPr bwMode="auto">
          <a:xfrm>
            <a:off x="628649" y="1479246"/>
            <a:ext cx="7634609" cy="52168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Customer.checkCredentials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c.password</a:t>
            </a:r>
            <a:r>
              <a:rPr kumimoji="0" lang="it-IT" altLang="it-IT" sz="900" b="0" i="0" u="none" strike="noStrike" cap="none" normalizeH="0" baseline="0" dirty="0">
                <a:ln>
                  <a:noFill/>
                </a:ln>
                <a:solidFill>
                  <a:srgbClr val="6A8759"/>
                </a:solidFill>
                <a:effectLst/>
                <a:latin typeface="JetBrains Mono"/>
              </a:rPr>
              <a:t> = :password"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Customer.findByUsername</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Customer.findInsolventCustomers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c.insolvent</a:t>
            </a:r>
            <a:r>
              <a:rPr kumimoji="0" lang="it-IT" altLang="it-IT" sz="900" b="0" i="0" u="none" strike="noStrike" cap="none" normalizeH="0" baseline="0" dirty="0">
                <a:ln>
                  <a:noFill/>
                </a:ln>
                <a:solidFill>
                  <a:srgbClr val="6A8759"/>
                </a:solidFill>
                <a:effectLst/>
                <a:latin typeface="JetBrains Mono"/>
              </a:rPr>
              <a:t> &gt; 0"</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username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password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mail</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@Column </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insolvent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insolvent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808080"/>
                </a:solidFill>
                <a:effectLst/>
                <a:latin typeface="JetBrains Mono"/>
              </a:rPr>
            </a:br>
            <a:r>
              <a:rPr kumimoji="0" lang="it-IT" altLang="it-IT" sz="900" b="0" i="0" u="none" strike="noStrike" cap="none" normalizeH="0" baseline="0" dirty="0">
                <a:ln>
                  <a:noFill/>
                </a:ln>
                <a:solidFill>
                  <a:srgbClr val="808080"/>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List&lt;Order&gt; </a:t>
            </a:r>
            <a:r>
              <a:rPr kumimoji="0" lang="it-IT" altLang="it-IT" sz="900" b="0" i="0" u="none" strike="noStrike" cap="none" normalizeH="0" baseline="0" dirty="0" err="1">
                <a:ln>
                  <a:noFill/>
                </a:ln>
                <a:solidFill>
                  <a:srgbClr val="9876AA"/>
                </a:solidFill>
                <a:effectLst/>
                <a:latin typeface="JetBrains Mono"/>
              </a:rPr>
              <a:t>orders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Alert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alerts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ServiceActivationSchedule</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serviceActivationScheduleList</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876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3" name="Rectangle 1">
            <a:extLst>
              <a:ext uri="{FF2B5EF4-FFF2-40B4-BE49-F238E27FC236}">
                <a16:creationId xmlns:a16="http://schemas.microsoft.com/office/drawing/2014/main" id="{64DA2935-D4CF-4713-8A03-0645AE42E068}"/>
              </a:ext>
            </a:extLst>
          </p:cNvPr>
          <p:cNvSpPr>
            <a:spLocks noGrp="1" noChangeArrowheads="1"/>
          </p:cNvSpPr>
          <p:nvPr>
            <p:ph idx="1"/>
          </p:nvPr>
        </p:nvSpPr>
        <p:spPr bwMode="auto">
          <a:xfrm>
            <a:off x="628650" y="2042885"/>
            <a:ext cx="7797294"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Employee.checkCredentials</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"WHERE </a:t>
            </a:r>
            <a:r>
              <a:rPr kumimoji="0" lang="it-IT" altLang="it-IT" sz="1400" b="0" i="0" u="none" strike="noStrike" cap="none" normalizeH="0" baseline="0" dirty="0" err="1">
                <a:ln>
                  <a:noFill/>
                </a:ln>
                <a:solidFill>
                  <a:srgbClr val="6A8759"/>
                </a:solidFill>
                <a:effectLst/>
                <a:latin typeface="JetBrains Mono"/>
              </a:rPr>
              <a:t>e.username</a:t>
            </a:r>
            <a:r>
              <a:rPr kumimoji="0" lang="it-IT" altLang="it-IT" sz="1400" b="0" i="0" u="none" strike="noStrike" cap="none" normalizeH="0" baseline="0" dirty="0">
                <a:ln>
                  <a:noFill/>
                </a:ln>
                <a:solidFill>
                  <a:srgbClr val="6A8759"/>
                </a:solidFill>
                <a:effectLst/>
                <a:latin typeface="JetBrains Mono"/>
              </a:rPr>
              <a:t> = :username AND </a:t>
            </a:r>
            <a:r>
              <a:rPr kumimoji="0" lang="it-IT" altLang="it-IT" sz="1400" b="0" i="0" u="none" strike="noStrike" cap="none" normalizeH="0" baseline="0" dirty="0" err="1">
                <a:ln>
                  <a:noFill/>
                </a:ln>
                <a:solidFill>
                  <a:srgbClr val="6A8759"/>
                </a:solidFill>
                <a:effectLst/>
                <a:latin typeface="JetBrains Mono"/>
              </a:rPr>
              <a:t>e.password</a:t>
            </a:r>
            <a:r>
              <a:rPr kumimoji="0" lang="it-IT" altLang="it-IT" sz="1400" b="0" i="0" u="none" strike="noStrike" cap="none" normalizeH="0" baseline="0" dirty="0">
                <a:ln>
                  <a:noFill/>
                </a:ln>
                <a:solidFill>
                  <a:srgbClr val="6A8759"/>
                </a:solidFill>
                <a:effectLst/>
                <a:latin typeface="JetBrains Mono"/>
              </a:rPr>
              <a:t> = :password"</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Employee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username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password</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777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Package</a:t>
            </a:r>
          </a:p>
        </p:txBody>
      </p:sp>
      <p:sp>
        <p:nvSpPr>
          <p:cNvPr id="3" name="Rectangle 1">
            <a:extLst>
              <a:ext uri="{FF2B5EF4-FFF2-40B4-BE49-F238E27FC236}">
                <a16:creationId xmlns:a16="http://schemas.microsoft.com/office/drawing/2014/main" id="{21CD6AFF-4DA3-4C1A-9898-72593362DC36}"/>
              </a:ext>
            </a:extLst>
          </p:cNvPr>
          <p:cNvSpPr>
            <a:spLocks noGrp="1" noChangeArrowheads="1"/>
          </p:cNvSpPr>
          <p:nvPr>
            <p:ph idx="1"/>
          </p:nvPr>
        </p:nvSpPr>
        <p:spPr bwMode="auto">
          <a:xfrm>
            <a:off x="628650" y="1343782"/>
            <a:ext cx="7763635" cy="54245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BBB529"/>
                </a:solidFill>
                <a:effectLst/>
                <a:latin typeface="JetBrains Mono"/>
              </a:rPr>
              <a:t>@NamedQueries</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@NamedQuery</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ServicePackage.findAllPackages</a:t>
            </a:r>
            <a:r>
              <a:rPr kumimoji="0" lang="it-IT" altLang="it-IT" sz="1050" b="0" i="0" u="none" strike="noStrike" cap="none" normalizeH="0" baseline="0" dirty="0">
                <a:ln>
                  <a:noFill/>
                </a:ln>
                <a:solidFill>
                  <a:srgbClr val="6A8759"/>
                </a:solidFill>
                <a:effectLst/>
                <a:latin typeface="JetBrains Mono"/>
              </a:rPr>
              <a:t>"</a:t>
            </a:r>
            <a:br>
              <a:rPr kumimoji="0" lang="it-IT" altLang="it-IT" sz="1050" b="0" i="0" u="none" strike="noStrike" cap="none" normalizeH="0" baseline="0" dirty="0">
                <a:ln>
                  <a:noFill/>
                </a:ln>
                <a:solidFill>
                  <a:srgbClr val="6A8759"/>
                </a:solidFill>
                <a:effectLst/>
                <a:latin typeface="JetBrains Mono"/>
              </a:rPr>
            </a:b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query = </a:t>
            </a:r>
            <a:r>
              <a:rPr kumimoji="0" lang="it-IT" altLang="it-IT" sz="1050" b="0" i="0" u="none" strike="noStrike" cap="none" normalizeH="0" baseline="0" dirty="0">
                <a:ln>
                  <a:noFill/>
                </a:ln>
                <a:solidFill>
                  <a:srgbClr val="6A8759"/>
                </a:solidFill>
                <a:effectLst/>
                <a:latin typeface="JetBrains Mono"/>
              </a:rPr>
              <a:t>"Select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6A8759"/>
                </a:solidFill>
                <a:effectLst/>
                <a:latin typeface="JetBrains Mono"/>
              </a:rPr>
              <a:t>"FROM </a:t>
            </a:r>
            <a:r>
              <a:rPr kumimoji="0" lang="it-IT" altLang="it-IT" sz="1050" b="0" i="0" u="none" strike="noStrike" cap="none" normalizeH="0" baseline="0" dirty="0" err="1">
                <a:ln>
                  <a:noFill/>
                </a:ln>
                <a:solidFill>
                  <a:srgbClr val="6A8759"/>
                </a:solidFill>
                <a:effectLst/>
                <a:latin typeface="JetBrains Mono"/>
              </a:rPr>
              <a:t>ServicePackage</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ServicePackage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A9B7C6"/>
                </a:solidFill>
                <a:effectLst/>
                <a:latin typeface="JetBrains Mono"/>
              </a:rPr>
              <a:t>Integer</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String </a:t>
            </a:r>
            <a:r>
              <a:rPr kumimoji="0" lang="it-IT" altLang="it-IT" sz="1050" b="0" i="0" u="none" strike="noStrike" cap="none" normalizeH="0" baseline="0" dirty="0">
                <a:ln>
                  <a:noFill/>
                </a:ln>
                <a:solidFill>
                  <a:srgbClr val="9876AA"/>
                </a:solidFill>
                <a:effectLst/>
                <a:latin typeface="JetBrains Mono"/>
              </a:rPr>
              <a:t>name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9876AA"/>
                </a:solidFill>
                <a:effectLst/>
                <a:latin typeface="JetBrains Mono"/>
              </a:rPr>
              <a:t>validity_period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double </a:t>
            </a:r>
            <a:r>
              <a:rPr kumimoji="0" lang="it-IT" altLang="it-IT" sz="1050" b="0" i="0" u="none" strike="noStrike" cap="none" normalizeH="0" baseline="0" dirty="0" err="1">
                <a:ln>
                  <a:noFill/>
                </a:ln>
                <a:solidFill>
                  <a:srgbClr val="9876AA"/>
                </a:solidFill>
                <a:effectLst/>
                <a:latin typeface="JetBrains Mono"/>
              </a:rPr>
              <a:t>monthly_fee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package_opt_product_link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service_to_package_link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200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a:t>
            </a:r>
          </a:p>
        </p:txBody>
      </p:sp>
      <p:sp>
        <p:nvSpPr>
          <p:cNvPr id="3" name="Rectangle 1">
            <a:extLst>
              <a:ext uri="{FF2B5EF4-FFF2-40B4-BE49-F238E27FC236}">
                <a16:creationId xmlns:a16="http://schemas.microsoft.com/office/drawing/2014/main" id="{2C8FFE15-D01D-4EE9-9E44-1E823B795FE0}"/>
              </a:ext>
            </a:extLst>
          </p:cNvPr>
          <p:cNvSpPr>
            <a:spLocks noGrp="1" noChangeArrowheads="1"/>
          </p:cNvSpPr>
          <p:nvPr>
            <p:ph idx="1"/>
          </p:nvPr>
        </p:nvSpPr>
        <p:spPr bwMode="auto">
          <a:xfrm>
            <a:off x="628649" y="1609239"/>
            <a:ext cx="7617779"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"service"</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@NamedQueries</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Service.findAllServices</a:t>
            </a:r>
            <a:r>
              <a:rPr kumimoji="0" lang="it-IT" altLang="it-IT" sz="1200" b="0" i="0" u="none" strike="noStrike" cap="none" normalizeH="0" baseline="0" dirty="0">
                <a:ln>
                  <a:noFill/>
                </a:ln>
                <a:solidFill>
                  <a:srgbClr val="6A8759"/>
                </a:solidFill>
                <a:effectLst/>
                <a:latin typeface="JetBrains Mono"/>
              </a:rPr>
              <a:t>"</a:t>
            </a:r>
            <a:br>
              <a:rPr kumimoji="0" lang="it-IT" altLang="it-IT" sz="1200" b="0" i="0" u="none" strike="noStrike" cap="none" normalizeH="0" baseline="0" dirty="0">
                <a:ln>
                  <a:noFill/>
                </a:ln>
                <a:solidFill>
                  <a:srgbClr val="6A8759"/>
                </a:solidFill>
                <a:effectLst/>
                <a:latin typeface="JetBrains Mono"/>
              </a:rPr>
            </a:br>
            <a:r>
              <a:rPr kumimoji="0" lang="it-IT" altLang="it-IT" sz="1200" b="0" i="0" u="none" strike="noStrike" cap="none" normalizeH="0" baseline="0" dirty="0">
                <a:ln>
                  <a:noFill/>
                </a:ln>
                <a:solidFill>
                  <a:srgbClr val="6A8759"/>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s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Service s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a:ln>
                  <a:noFill/>
                </a:ln>
                <a:solidFill>
                  <a:srgbClr val="A9B7C6"/>
                </a:solidFill>
                <a:effectLst/>
                <a:latin typeface="JetBrains Mono"/>
              </a:rPr>
              <a:t>Service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 </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AUTO</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A9B7C6"/>
                </a:solidFill>
                <a:effectLst/>
                <a:latin typeface="JetBrains Mono"/>
              </a:rPr>
              <a:t>Integer</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err="1">
                <a:ln>
                  <a:noFill/>
                </a:ln>
                <a:solidFill>
                  <a:srgbClr val="9876AA"/>
                </a:solidFill>
                <a:effectLst/>
                <a:latin typeface="JetBrains Mono"/>
              </a:rPr>
              <a:t>type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ServiceActivationSchedule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serviceActivationScheduleList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ServicePackage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servicePackageList</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72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Optional Product</a:t>
            </a:r>
          </a:p>
        </p:txBody>
      </p:sp>
      <p:sp>
        <p:nvSpPr>
          <p:cNvPr id="3" name="Rectangle 1">
            <a:extLst>
              <a:ext uri="{FF2B5EF4-FFF2-40B4-BE49-F238E27FC236}">
                <a16:creationId xmlns:a16="http://schemas.microsoft.com/office/drawing/2014/main" id="{61D73EC5-64DB-471D-B7E1-3A0C764CAA92}"/>
              </a:ext>
            </a:extLst>
          </p:cNvPr>
          <p:cNvSpPr>
            <a:spLocks noGrp="1" noChangeArrowheads="1"/>
          </p:cNvSpPr>
          <p:nvPr>
            <p:ph idx="1"/>
          </p:nvPr>
        </p:nvSpPr>
        <p:spPr bwMode="auto">
          <a:xfrm>
            <a:off x="707189" y="2075159"/>
            <a:ext cx="7303628"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OptionalProduct.findAllOptionalProduct</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op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OptionalProduct</a:t>
            </a:r>
            <a:r>
              <a:rPr kumimoji="0" lang="it-IT" altLang="it-IT" sz="1400" b="0" i="0" u="none" strike="noStrike" cap="none" normalizeH="0" baseline="0" dirty="0">
                <a:ln>
                  <a:noFill/>
                </a:ln>
                <a:solidFill>
                  <a:srgbClr val="6A8759"/>
                </a:solidFill>
                <a:effectLst/>
                <a:latin typeface="JetBrains Mono"/>
              </a:rPr>
              <a:t> op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@GeneratedValue</a:t>
            </a:r>
            <a:r>
              <a:rPr kumimoji="0" lang="it-IT" altLang="it-IT" sz="1400" b="0" i="0" u="none" strike="noStrike" cap="none" normalizeH="0" baseline="0" dirty="0">
                <a:ln>
                  <a:noFill/>
                </a:ln>
                <a:solidFill>
                  <a:srgbClr val="A9B7C6"/>
                </a:solidFill>
                <a:effectLst/>
                <a:latin typeface="JetBrains Mono"/>
              </a:rPr>
              <a:t>(strategy = </a:t>
            </a:r>
            <a:r>
              <a:rPr kumimoji="0" lang="it-IT" altLang="it-IT" sz="1400" b="0" i="0" u="none" strike="noStrike" cap="none" normalizeH="0" baseline="0" dirty="0" err="1">
                <a:ln>
                  <a:noFill/>
                </a:ln>
                <a:solidFill>
                  <a:srgbClr val="A9B7C6"/>
                </a:solidFill>
                <a:effectLst/>
                <a:latin typeface="JetBrains Mono"/>
              </a:rPr>
              <a:t>GenerationType.</a:t>
            </a:r>
            <a:r>
              <a:rPr kumimoji="0" lang="it-IT" altLang="it-IT" sz="1400" b="0" i="1" u="none" strike="noStrike" cap="none" normalizeH="0" baseline="0" dirty="0" err="1">
                <a:ln>
                  <a:noFill/>
                </a:ln>
                <a:solidFill>
                  <a:srgbClr val="9876AA"/>
                </a:solidFill>
                <a:effectLst/>
                <a:latin typeface="JetBrains Mono"/>
              </a:rPr>
              <a:t>IDENTITY</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9876AA"/>
                </a:solidFill>
                <a:effectLst/>
                <a:latin typeface="JetBrains Mono"/>
              </a:rPr>
              <a:t>ID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CC7832"/>
                </a:solidFill>
                <a:effectLst/>
                <a:latin typeface="JetBrains Mono"/>
              </a:rPr>
              <a:t>int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validity_period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double </a:t>
            </a:r>
            <a:r>
              <a:rPr kumimoji="0" lang="it-IT" altLang="it-IT" sz="1400" b="0" i="0" u="none" strike="noStrike" cap="none" normalizeH="0" baseline="0" dirty="0" err="1">
                <a:ln>
                  <a:noFill/>
                </a:ln>
                <a:solidFill>
                  <a:srgbClr val="9876AA"/>
                </a:solidFill>
                <a:effectLst/>
                <a:latin typeface="JetBrains Mono"/>
              </a:rPr>
              <a:t>monthly_fee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564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Order</a:t>
            </a:r>
          </a:p>
        </p:txBody>
      </p:sp>
      <p:sp>
        <p:nvSpPr>
          <p:cNvPr id="5" name="Rectangle 1">
            <a:extLst>
              <a:ext uri="{FF2B5EF4-FFF2-40B4-BE49-F238E27FC236}">
                <a16:creationId xmlns:a16="http://schemas.microsoft.com/office/drawing/2014/main" id="{25C9B2C5-D997-4534-BB60-9DD38C6ED58F}"/>
              </a:ext>
            </a:extLst>
          </p:cNvPr>
          <p:cNvSpPr>
            <a:spLocks noGrp="1" noChangeArrowheads="1"/>
          </p:cNvSpPr>
          <p:nvPr>
            <p:ph idx="1"/>
          </p:nvPr>
        </p:nvSpPr>
        <p:spPr bwMode="auto">
          <a:xfrm>
            <a:off x="628650" y="1185139"/>
            <a:ext cx="8038516"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"order"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Order.findRejectedOrdersByUser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o.userOrderer</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a:t>
            </a:r>
            <a:r>
              <a:rPr kumimoji="0" lang="it-IT" altLang="it-IT" sz="900" b="0" i="0" u="none" strike="noStrike" cap="none" normalizeH="0" baseline="0" dirty="0" err="1">
                <a:ln>
                  <a:noFill/>
                </a:ln>
                <a:solidFill>
                  <a:srgbClr val="6A8759"/>
                </a:solidFill>
                <a:effectLst/>
                <a:latin typeface="JetBrains Mono"/>
              </a:rPr>
              <a:t>statetype</a:t>
            </a: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Order.findAllRejectedOrders</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'REJECTED'"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Order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@GeneratedValue</a:t>
            </a:r>
            <a:r>
              <a:rPr kumimoji="0" lang="it-IT" altLang="it-IT" sz="900" b="0" i="0" u="none" strike="noStrike" cap="none" normalizeH="0" baseline="0" dirty="0">
                <a:ln>
                  <a:noFill/>
                </a:ln>
                <a:solidFill>
                  <a:srgbClr val="A9B7C6"/>
                </a:solidFill>
                <a:effectLst/>
                <a:latin typeface="JetBrains Mono"/>
              </a:rPr>
              <a:t>(strategy = </a:t>
            </a:r>
            <a:r>
              <a:rPr kumimoji="0" lang="it-IT" altLang="it-IT" sz="900" b="0" i="0" u="none" strike="noStrike" cap="none" normalizeH="0" baseline="0" dirty="0" err="1">
                <a:ln>
                  <a:noFill/>
                </a:ln>
                <a:solidFill>
                  <a:srgbClr val="A9B7C6"/>
                </a:solidFill>
                <a:effectLst/>
                <a:latin typeface="JetBrains Mono"/>
              </a:rPr>
              <a:t>GenerationType.</a:t>
            </a:r>
            <a:r>
              <a:rPr kumimoji="0" lang="it-IT" altLang="it-IT" sz="900" b="0" i="1" u="none" strike="noStrike" cap="none" normalizeH="0" baseline="0" dirty="0" err="1">
                <a:ln>
                  <a:noFill/>
                </a:ln>
                <a:solidFill>
                  <a:srgbClr val="9876AA"/>
                </a:solidFill>
                <a:effectLst/>
                <a:latin typeface="JetBrains Mono"/>
              </a:rPr>
              <a:t>IDENTITY</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9876AA"/>
                </a:solidFill>
                <a:effectLst/>
                <a:latin typeface="JetBrains Mono"/>
              </a:rPr>
              <a:t>ID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date_hour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state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double </a:t>
            </a:r>
            <a:r>
              <a:rPr kumimoji="0" lang="it-IT" altLang="it-IT" sz="900" b="0" i="0" u="none" strike="noStrike" cap="none" normalizeH="0" baseline="0" dirty="0" err="1">
                <a:ln>
                  <a:noFill/>
                </a:ln>
                <a:solidFill>
                  <a:srgbClr val="9876AA"/>
                </a:solidFill>
                <a:effectLst/>
                <a:latin typeface="JetBrains Mono"/>
              </a:rPr>
              <a:t>total_value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sub_date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user_orderer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9876AA"/>
                </a:solidFill>
                <a:effectLst/>
                <a:latin typeface="JetBrains Mono"/>
              </a:rPr>
              <a:t>userOrderer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r>
              <a:rPr kumimoji="0" lang="it-IT" altLang="it-IT" sz="900" b="0" i="0" u="none" strike="noStrike" cap="none" normalizeH="0" baseline="0" dirty="0">
                <a:ln>
                  <a:noFill/>
                </a:ln>
                <a:solidFill>
                  <a:srgbClr val="A9B7C6"/>
                </a:solidFill>
                <a:effectLst/>
                <a:latin typeface="JetBrains Mono"/>
              </a:rPr>
              <a:t>(cascade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id_package</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ServicePackage</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id_package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@ManyToMany</a:t>
            </a:r>
            <a:r>
              <a:rPr kumimoji="0" lang="it-IT" altLang="it-IT" sz="900" b="0" i="0" u="none" strike="noStrike" cap="none" normalizeH="0" baseline="0" dirty="0">
                <a:ln>
                  <a:noFill/>
                </a:ln>
                <a:solidFill>
                  <a:srgbClr val="A9B7C6"/>
                </a:solidFill>
                <a:effectLst/>
                <a:latin typeface="JetBrains Mono"/>
              </a:rPr>
              <a:t>(fetch = </a:t>
            </a:r>
            <a:r>
              <a:rPr kumimoji="0" lang="it-IT" altLang="it-IT" sz="900" b="0" i="0" u="none" strike="noStrike" cap="none" normalizeH="0" baseline="0" dirty="0" err="1">
                <a:ln>
                  <a:noFill/>
                </a:ln>
                <a:solidFill>
                  <a:srgbClr val="A9B7C6"/>
                </a:solidFill>
                <a:effectLst/>
                <a:latin typeface="JetBrains Mono"/>
              </a:rPr>
              <a:t>FetchType.</a:t>
            </a:r>
            <a:r>
              <a:rPr kumimoji="0" lang="it-IT" altLang="it-IT" sz="900" b="0" i="1" u="none" strike="noStrike" cap="none" normalizeH="0" baseline="0" dirty="0" err="1">
                <a:ln>
                  <a:noFill/>
                </a:ln>
                <a:solidFill>
                  <a:srgbClr val="9876AA"/>
                </a:solidFill>
                <a:effectLst/>
                <a:latin typeface="JetBrains Mono"/>
              </a:rPr>
              <a:t>LAZY</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cascade</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@JoinTable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order_opt_product_link</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joinColumns</a:t>
            </a:r>
            <a:r>
              <a:rPr kumimoji="0" lang="it-IT" altLang="it-IT" sz="900" b="0" i="0" u="none" strike="noStrike" cap="none" normalizeH="0" baseline="0" dirty="0">
                <a:ln>
                  <a:noFill/>
                </a:ln>
                <a:solidFill>
                  <a:srgbClr val="A9B7C6"/>
                </a:solidFill>
                <a:effectLst/>
                <a:latin typeface="JetBrains Mono"/>
              </a:rPr>
              <a:t> =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IDorder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inverseJoinColumns</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ID_optional_product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OptionalProduct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optionalProducts</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411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Activation Schedule</a:t>
            </a:r>
          </a:p>
        </p:txBody>
      </p:sp>
      <p:sp>
        <p:nvSpPr>
          <p:cNvPr id="3" name="Rectangle 1">
            <a:extLst>
              <a:ext uri="{FF2B5EF4-FFF2-40B4-BE49-F238E27FC236}">
                <a16:creationId xmlns:a16="http://schemas.microsoft.com/office/drawing/2014/main" id="{9A848B60-56A6-48A1-B668-FE2A4C2EAD82}"/>
              </a:ext>
            </a:extLst>
          </p:cNvPr>
          <p:cNvSpPr>
            <a:spLocks noGrp="1" noChangeArrowheads="1"/>
          </p:cNvSpPr>
          <p:nvPr>
            <p:ph idx="1"/>
          </p:nvPr>
        </p:nvSpPr>
        <p:spPr bwMode="auto">
          <a:xfrm>
            <a:off x="628650" y="1408064"/>
            <a:ext cx="8039100" cy="52592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service_activation_schedule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ServiceActivationSchedule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@ManyToOne</a:t>
            </a:r>
            <a:r>
              <a:rPr kumimoji="0" lang="it-IT" altLang="it-IT" sz="1050" b="0" i="0" u="none" strike="noStrike" cap="none" normalizeH="0" baseline="0" dirty="0">
                <a:ln>
                  <a:noFill/>
                </a:ln>
                <a:solidFill>
                  <a:srgbClr val="A9B7C6"/>
                </a:solidFill>
                <a:effectLst/>
                <a:latin typeface="JetBrains Mono"/>
              </a:rPr>
              <a:t>(cascade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Customer </a:t>
            </a:r>
            <a:r>
              <a:rPr kumimoji="0" lang="it-IT" altLang="it-IT" sz="1050" b="0" i="0" u="none" strike="noStrike" cap="none" normalizeH="0" baseline="0" dirty="0" err="1">
                <a:ln>
                  <a:noFill/>
                </a:ln>
                <a:solidFill>
                  <a:srgbClr val="9876AA"/>
                </a:solidFill>
                <a:effectLst/>
                <a:latin typeface="JetBrains Mono"/>
              </a:rPr>
              <a:t>customer</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deactivation_date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schedule_service_link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opt_product_schedule_link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3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2766218"/>
            <a:ext cx="7886700" cy="1325563"/>
          </a:xfrm>
        </p:spPr>
        <p:txBody>
          <a:bodyPr>
            <a:normAutofit/>
          </a:bodyPr>
          <a:lstStyle/>
          <a:p>
            <a:pPr lvl="0" algn="ctr"/>
            <a:r>
              <a:rPr lang="en-GB" sz="6000" dirty="0"/>
              <a:t>Entity Relationship</a:t>
            </a:r>
            <a:br>
              <a:rPr lang="en-GB" sz="6000" dirty="0"/>
            </a:br>
            <a:r>
              <a:rPr lang="en-GB" sz="2400" dirty="0"/>
              <a:t>(See next slide for diagram)</a:t>
            </a:r>
            <a:endParaRPr lang="en-GB" sz="6000" dirty="0"/>
          </a:p>
        </p:txBody>
      </p:sp>
    </p:spTree>
    <p:extLst>
      <p:ext uri="{BB962C8B-B14F-4D97-AF65-F5344CB8AC3E}">
        <p14:creationId xmlns:p14="http://schemas.microsoft.com/office/powerpoint/2010/main" val="29488087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Alert</a:t>
            </a:r>
          </a:p>
        </p:txBody>
      </p:sp>
      <p:sp>
        <p:nvSpPr>
          <p:cNvPr id="5" name="Rectangle 2">
            <a:extLst>
              <a:ext uri="{FF2B5EF4-FFF2-40B4-BE49-F238E27FC236}">
                <a16:creationId xmlns:a16="http://schemas.microsoft.com/office/drawing/2014/main" id="{0657BAC2-8FFB-454C-9318-AB0F40E82173}"/>
              </a:ext>
            </a:extLst>
          </p:cNvPr>
          <p:cNvSpPr>
            <a:spLocks noGrp="1" noChangeArrowheads="1"/>
          </p:cNvSpPr>
          <p:nvPr>
            <p:ph idx="1"/>
          </p:nvPr>
        </p:nvSpPr>
        <p:spPr bwMode="auto">
          <a:xfrm>
            <a:off x="628650" y="1882788"/>
            <a:ext cx="788670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Alert.findAllAlerts</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a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 a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err="1">
                <a:ln>
                  <a:noFill/>
                </a:ln>
                <a:solidFill>
                  <a:srgbClr val="A9B7C6"/>
                </a:solidFill>
                <a:effectLst/>
                <a:latin typeface="JetBrains Mono"/>
              </a:rPr>
              <a:t>Alert</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IDENTITY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@ManyToOne</a:t>
            </a:r>
            <a:r>
              <a:rPr kumimoji="0" lang="it-IT" altLang="it-IT" sz="1200" b="0" i="0" u="none" strike="noStrike" cap="none" normalizeH="0" baseline="0" dirty="0">
                <a:ln>
                  <a:noFill/>
                </a:ln>
                <a:solidFill>
                  <a:srgbClr val="A9B7C6"/>
                </a:solidFill>
                <a:effectLst/>
                <a:latin typeface="JetBrains Mono"/>
              </a:rPr>
              <a:t>(cascade = {</a:t>
            </a:r>
            <a:r>
              <a:rPr kumimoji="0" lang="it-IT" altLang="it-IT" sz="1200" b="0" i="0" u="none" strike="noStrike" cap="none" normalizeH="0" baseline="0" dirty="0" err="1">
                <a:ln>
                  <a:noFill/>
                </a:ln>
                <a:solidFill>
                  <a:srgbClr val="A9B7C6"/>
                </a:solidFill>
                <a:effectLst/>
                <a:latin typeface="JetBrains Mono"/>
              </a:rPr>
              <a:t>CascadeType.</a:t>
            </a:r>
            <a:r>
              <a:rPr kumimoji="0" lang="it-IT" altLang="it-IT" sz="1200" b="0" i="1" u="none" strike="noStrike" cap="none" normalizeH="0" baseline="0" dirty="0" err="1">
                <a:ln>
                  <a:noFill/>
                </a:ln>
                <a:solidFill>
                  <a:srgbClr val="9876AA"/>
                </a:solidFill>
                <a:effectLst/>
                <a:latin typeface="JetBrains Mono"/>
              </a:rPr>
              <a:t>REFRESH</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@JoinColumn</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user_id</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Customer </a:t>
            </a:r>
            <a:r>
              <a:rPr kumimoji="0" lang="it-IT" altLang="it-IT" sz="1200" b="0" i="0" u="none" strike="noStrike" cap="none" normalizeH="0" baseline="0" dirty="0" err="1">
                <a:ln>
                  <a:noFill/>
                </a:ln>
                <a:solidFill>
                  <a:srgbClr val="9876AA"/>
                </a:solidFill>
                <a:effectLst/>
                <a:latin typeface="JetBrains Mono"/>
              </a:rPr>
              <a:t>customer</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Date </a:t>
            </a:r>
            <a:r>
              <a:rPr kumimoji="0" lang="it-IT" altLang="it-IT" sz="1200" b="0" i="0" u="none" strike="noStrike" cap="none" normalizeH="0" baseline="0" dirty="0" err="1">
                <a:ln>
                  <a:noFill/>
                </a:ln>
                <a:solidFill>
                  <a:srgbClr val="9876AA"/>
                </a:solidFill>
                <a:effectLst/>
                <a:latin typeface="JetBrains Mono"/>
              </a:rPr>
              <a:t>datetime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amount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a:ln>
                  <a:noFill/>
                </a:ln>
                <a:solidFill>
                  <a:srgbClr val="9876AA"/>
                </a:solidFill>
                <a:effectLst/>
                <a:latin typeface="JetBrains Mono"/>
              </a:rPr>
              <a:t>mail</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500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Average Number of Optional Products</a:t>
            </a:r>
          </a:p>
        </p:txBody>
      </p:sp>
      <p:sp>
        <p:nvSpPr>
          <p:cNvPr id="6" name="Rectangle 2">
            <a:extLst>
              <a:ext uri="{FF2B5EF4-FFF2-40B4-BE49-F238E27FC236}">
                <a16:creationId xmlns:a16="http://schemas.microsoft.com/office/drawing/2014/main" id="{FDD904FD-679E-40BC-AA2F-75DD296F67D7}"/>
              </a:ext>
            </a:extLst>
          </p:cNvPr>
          <p:cNvSpPr>
            <a:spLocks noGrp="1" noChangeArrowheads="1"/>
          </p:cNvSpPr>
          <p:nvPr>
            <p:ph idx="1"/>
          </p:nvPr>
        </p:nvSpPr>
        <p:spPr bwMode="auto">
          <a:xfrm>
            <a:off x="628649" y="2339301"/>
            <a:ext cx="78866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average_number_of_optional_products</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AverageNumberOfOptionalProducts.retrieveAll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AverageNumberOfOptionalProducts</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AverageNumberOfOptionalProducts</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number_of_sales_package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number_of_opt_products</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average_of_opt_products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4253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Best Seller Optional Product</a:t>
            </a:r>
          </a:p>
        </p:txBody>
      </p:sp>
      <p:sp>
        <p:nvSpPr>
          <p:cNvPr id="7" name="Rectangle 3">
            <a:extLst>
              <a:ext uri="{FF2B5EF4-FFF2-40B4-BE49-F238E27FC236}">
                <a16:creationId xmlns:a16="http://schemas.microsoft.com/office/drawing/2014/main" id="{942FD1D6-4FFF-419F-A154-CB019449C935}"/>
              </a:ext>
            </a:extLst>
          </p:cNvPr>
          <p:cNvSpPr>
            <a:spLocks noChangeArrowheads="1"/>
          </p:cNvSpPr>
          <p:nvPr/>
        </p:nvSpPr>
        <p:spPr bwMode="auto">
          <a:xfrm>
            <a:off x="628650" y="2236562"/>
            <a:ext cx="6080690"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best_seller_optional_product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BestSellerOptionalProduct.retrieveBestSeller</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BestSellerOptionalProduct</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"ORDER BY </a:t>
            </a:r>
            <a:r>
              <a:rPr kumimoji="0" lang="it-IT" altLang="it-IT" sz="1400" b="0" i="0" u="none" strike="noStrike" cap="none" normalizeH="0" baseline="0" dirty="0" err="1">
                <a:ln>
                  <a:noFill/>
                </a:ln>
                <a:solidFill>
                  <a:srgbClr val="6A8759"/>
                </a:solidFill>
                <a:effectLst/>
                <a:latin typeface="JetBrains Mono"/>
              </a:rPr>
              <a:t>bs.total_value</a:t>
            </a:r>
            <a:r>
              <a:rPr kumimoji="0" lang="it-IT" altLang="it-IT" sz="1400" b="0" i="0" u="none" strike="noStrike" cap="none" normalizeH="0" baseline="0" dirty="0">
                <a:ln>
                  <a:noFill/>
                </a:ln>
                <a:solidFill>
                  <a:srgbClr val="6A8759"/>
                </a:solidFill>
                <a:effectLst/>
                <a:latin typeface="JetBrains Mono"/>
              </a:rPr>
              <a:t> DESC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BestSellerOptionalProduct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optionalProduct</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52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Purchases per Package</a:t>
            </a:r>
          </a:p>
        </p:txBody>
      </p:sp>
      <p:sp>
        <p:nvSpPr>
          <p:cNvPr id="5" name="Rectangle 2">
            <a:extLst>
              <a:ext uri="{FF2B5EF4-FFF2-40B4-BE49-F238E27FC236}">
                <a16:creationId xmlns:a16="http://schemas.microsoft.com/office/drawing/2014/main" id="{123BFB52-DA25-487A-95B9-DA4584447861}"/>
              </a:ext>
            </a:extLst>
          </p:cNvPr>
          <p:cNvSpPr>
            <a:spLocks noChangeArrowheads="1"/>
          </p:cNvSpPr>
          <p:nvPr/>
        </p:nvSpPr>
        <p:spPr bwMode="auto">
          <a:xfrm>
            <a:off x="1817580" y="2113147"/>
            <a:ext cx="5508839"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total_purchases_per_package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TotalPurchasesPerPackage.retrieveAll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TotalPurchasesPerPackage</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TotalPurchasesPerPackage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total_purchases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8213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Purchases per Package and Validity Period</a:t>
            </a:r>
          </a:p>
        </p:txBody>
      </p:sp>
      <p:sp>
        <p:nvSpPr>
          <p:cNvPr id="3" name="Rectangle 1">
            <a:extLst>
              <a:ext uri="{FF2B5EF4-FFF2-40B4-BE49-F238E27FC236}">
                <a16:creationId xmlns:a16="http://schemas.microsoft.com/office/drawing/2014/main" id="{40839D54-9EE2-4ECA-85C2-141BEF1B4766}"/>
              </a:ext>
            </a:extLst>
          </p:cNvPr>
          <p:cNvSpPr>
            <a:spLocks noChangeArrowheads="1"/>
          </p:cNvSpPr>
          <p:nvPr/>
        </p:nvSpPr>
        <p:spPr bwMode="auto">
          <a:xfrm>
            <a:off x="628650" y="2184937"/>
            <a:ext cx="78866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total_purchases_validity_period_per_package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TotalPurchasesValidityPeriodPerPackage.retrieveAll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TotalPurchasesValidityPeriodPerPackage</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TotalPurchasesValidityPeriodPerPackage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validity_period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total_purchases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70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Value of Sales</a:t>
            </a:r>
          </a:p>
        </p:txBody>
      </p:sp>
      <p:sp>
        <p:nvSpPr>
          <p:cNvPr id="4" name="Rectangle 1">
            <a:extLst>
              <a:ext uri="{FF2B5EF4-FFF2-40B4-BE49-F238E27FC236}">
                <a16:creationId xmlns:a16="http://schemas.microsoft.com/office/drawing/2014/main" id="{AF9E0EA1-626A-494C-935B-233408C81287}"/>
              </a:ext>
            </a:extLst>
          </p:cNvPr>
          <p:cNvSpPr>
            <a:spLocks noChangeArrowheads="1"/>
          </p:cNvSpPr>
          <p:nvPr/>
        </p:nvSpPr>
        <p:spPr bwMode="auto">
          <a:xfrm>
            <a:off x="2114901" y="1874728"/>
            <a:ext cx="4914198"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total_value_of_sales</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TotalValueOfSales.retrieveAll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TotalValueOfSales</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TotalValueOfSales</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total_value_with_optp</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total_value_without_optp</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38684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0068"/>
            <a:ext cx="7886700" cy="1325563"/>
          </a:xfrm>
        </p:spPr>
        <p:txBody>
          <a:bodyPr/>
          <a:lstStyle/>
          <a:p>
            <a:pPr algn="ctr"/>
            <a:r>
              <a:rPr lang="it-IT" dirty="0"/>
              <a:t>Functional analysis of the interaction</a:t>
            </a:r>
          </a:p>
        </p:txBody>
      </p:sp>
      <p:sp>
        <p:nvSpPr>
          <p:cNvPr id="4" name="Content Placeholder 3">
            <a:extLst>
              <a:ext uri="{FF2B5EF4-FFF2-40B4-BE49-F238E27FC236}">
                <a16:creationId xmlns:a16="http://schemas.microsoft.com/office/drawing/2014/main" id="{DFE629D3-5170-45C0-84DB-F890189EBC50}"/>
              </a:ext>
            </a:extLst>
          </p:cNvPr>
          <p:cNvSpPr>
            <a:spLocks noGrp="1"/>
          </p:cNvSpPr>
          <p:nvPr>
            <p:ph idx="1"/>
          </p:nvPr>
        </p:nvSpPr>
        <p:spPr>
          <a:xfrm>
            <a:off x="628650" y="3708213"/>
            <a:ext cx="7886700" cy="929528"/>
          </a:xfrm>
        </p:spPr>
        <p:txBody>
          <a:bodyPr/>
          <a:lstStyle/>
          <a:p>
            <a:pPr marL="0" indent="0" algn="ctr">
              <a:buNone/>
            </a:pPr>
            <a:r>
              <a:rPr lang="it-IT" dirty="0"/>
              <a:t>We </a:t>
            </a:r>
            <a:r>
              <a:rPr lang="it-IT" dirty="0" err="1"/>
              <a:t>used</a:t>
            </a:r>
            <a:r>
              <a:rPr lang="it-IT" dirty="0"/>
              <a:t> IFML </a:t>
            </a:r>
            <a:r>
              <a:rPr lang="it-IT" dirty="0" err="1"/>
              <a:t>diagrams</a:t>
            </a:r>
            <a:r>
              <a:rPr lang="it-IT" dirty="0"/>
              <a:t> to </a:t>
            </a:r>
            <a:r>
              <a:rPr lang="it-IT" dirty="0" err="1"/>
              <a:t>describe</a:t>
            </a:r>
            <a:r>
              <a:rPr lang="it-IT" dirty="0"/>
              <a:t> interactions of the </a:t>
            </a:r>
            <a:r>
              <a:rPr lang="it-IT" dirty="0" err="1"/>
              <a:t>application</a:t>
            </a:r>
            <a:endParaRPr lang="it-IT" dirty="0"/>
          </a:p>
        </p:txBody>
      </p:sp>
    </p:spTree>
    <p:extLst>
      <p:ext uri="{BB962C8B-B14F-4D97-AF65-F5344CB8AC3E}">
        <p14:creationId xmlns:p14="http://schemas.microsoft.com/office/powerpoint/2010/main" val="132007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Diagram, schematic&#10;&#10;Description automatically generated">
            <a:extLst>
              <a:ext uri="{FF2B5EF4-FFF2-40B4-BE49-F238E27FC236}">
                <a16:creationId xmlns:a16="http://schemas.microsoft.com/office/drawing/2014/main" id="{BF013264-C272-4E43-B822-C6C65ECEFC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6471" y="445"/>
            <a:ext cx="8187763" cy="6841109"/>
          </a:xfrm>
          <a:prstGeom prst="rect">
            <a:avLst/>
          </a:prstGeom>
        </p:spPr>
      </p:pic>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7AB4B-5916-44F6-8E0C-A33B6FC59E29}"/>
              </a:ext>
            </a:extLst>
          </p:cNvPr>
          <p:cNvSpPr>
            <a:spLocks noGrp="1"/>
          </p:cNvSpPr>
          <p:nvPr>
            <p:ph type="title"/>
          </p:nvPr>
        </p:nvSpPr>
        <p:spPr>
          <a:xfrm>
            <a:off x="412722" y="4548092"/>
            <a:ext cx="2580792" cy="1702591"/>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IFML Diagram (Customer)</a:t>
            </a:r>
          </a:p>
        </p:txBody>
      </p:sp>
    </p:spTree>
    <p:extLst>
      <p:ext uri="{BB962C8B-B14F-4D97-AF65-F5344CB8AC3E}">
        <p14:creationId xmlns:p14="http://schemas.microsoft.com/office/powerpoint/2010/main" val="971685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3C9ED-6C42-4E2B-80C8-25CA0F696E71}"/>
              </a:ext>
            </a:extLst>
          </p:cNvPr>
          <p:cNvSpPr>
            <a:spLocks noGrp="1"/>
          </p:cNvSpPr>
          <p:nvPr>
            <p:ph type="title"/>
          </p:nvPr>
        </p:nvSpPr>
        <p:spPr>
          <a:xfrm>
            <a:off x="363689" y="2683146"/>
            <a:ext cx="2678858" cy="3573516"/>
          </a:xfrm>
        </p:spPr>
        <p:txBody>
          <a:bodyPr vert="horz" lIns="91440" tIns="45720" rIns="91440" bIns="45720" rtlCol="0" anchor="b">
            <a:normAutofit/>
          </a:bodyPr>
          <a:lstStyle/>
          <a:p>
            <a:r>
              <a:rPr lang="en-US" sz="4000" kern="1200" dirty="0">
                <a:solidFill>
                  <a:schemeClr val="tx1"/>
                </a:solidFill>
                <a:latin typeface="+mj-lt"/>
                <a:ea typeface="+mj-ea"/>
                <a:cs typeface="+mj-cs"/>
              </a:rPr>
              <a:t>IFML Diagram (Employee)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with medium confidence">
            <a:extLst>
              <a:ext uri="{FF2B5EF4-FFF2-40B4-BE49-F238E27FC236}">
                <a16:creationId xmlns:a16="http://schemas.microsoft.com/office/drawing/2014/main" id="{243728E3-9FC9-424B-BAAA-822D78CF70C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458" y="490660"/>
            <a:ext cx="8565183" cy="4625198"/>
          </a:xfrm>
          <a:prstGeom prst="rect">
            <a:avLst/>
          </a:prstGeom>
        </p:spPr>
      </p:pic>
    </p:spTree>
    <p:extLst>
      <p:ext uri="{BB962C8B-B14F-4D97-AF65-F5344CB8AC3E}">
        <p14:creationId xmlns:p14="http://schemas.microsoft.com/office/powerpoint/2010/main" val="3886644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A7E7-6EB5-47F2-A6EE-C25A716903D4}"/>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3FEA22D6-800B-4211-881F-82C894011E5A}"/>
              </a:ext>
            </a:extLst>
          </p:cNvPr>
          <p:cNvSpPr>
            <a:spLocks noGrp="1"/>
          </p:cNvSpPr>
          <p:nvPr>
            <p:ph sz="half" idx="1"/>
          </p:nvPr>
        </p:nvSpPr>
        <p:spPr>
          <a:xfrm>
            <a:off x="628650" y="1825625"/>
            <a:ext cx="4188385" cy="4351338"/>
          </a:xfrm>
        </p:spPr>
        <p:txBody>
          <a:bodyPr/>
          <a:lstStyle/>
          <a:p>
            <a:r>
              <a:rPr lang="it-IT" dirty="0">
                <a:solidFill>
                  <a:srgbClr val="0070C0"/>
                </a:solidFill>
              </a:rPr>
              <a:t>Client </a:t>
            </a:r>
            <a:r>
              <a:rPr lang="it-IT" dirty="0" err="1">
                <a:solidFill>
                  <a:srgbClr val="0070C0"/>
                </a:solidFill>
              </a:rPr>
              <a:t>components</a:t>
            </a:r>
            <a:r>
              <a:rPr lang="it-IT" dirty="0">
                <a:solidFill>
                  <a:srgbClr val="0070C0"/>
                </a:solidFill>
              </a:rPr>
              <a:t>:</a:t>
            </a:r>
          </a:p>
          <a:p>
            <a:pPr lvl="1"/>
            <a:r>
              <a:rPr lang="it-IT" dirty="0" err="1"/>
              <a:t>Views</a:t>
            </a:r>
            <a:r>
              <a:rPr lang="it-IT" dirty="0"/>
              <a:t>:</a:t>
            </a:r>
          </a:p>
          <a:p>
            <a:pPr lvl="2"/>
            <a:r>
              <a:rPr lang="it-IT" dirty="0"/>
              <a:t>index.html</a:t>
            </a:r>
          </a:p>
          <a:p>
            <a:pPr lvl="2"/>
            <a:r>
              <a:rPr lang="it-IT" dirty="0"/>
              <a:t>customerLogin.html</a:t>
            </a:r>
          </a:p>
          <a:p>
            <a:pPr lvl="2"/>
            <a:r>
              <a:rPr lang="it-IT" dirty="0"/>
              <a:t>registrationCustomer.html</a:t>
            </a:r>
          </a:p>
          <a:p>
            <a:pPr lvl="2"/>
            <a:r>
              <a:rPr lang="it-IT" dirty="0"/>
              <a:t>employeeLogin.html</a:t>
            </a:r>
          </a:p>
          <a:p>
            <a:pPr lvl="2"/>
            <a:r>
              <a:rPr lang="it-IT" dirty="0"/>
              <a:t>homepageCustomer.html</a:t>
            </a:r>
          </a:p>
          <a:p>
            <a:pPr lvl="2"/>
            <a:r>
              <a:rPr lang="it-IT" dirty="0"/>
              <a:t>homepageEmployee.html</a:t>
            </a:r>
          </a:p>
          <a:p>
            <a:pPr lvl="2"/>
            <a:r>
              <a:rPr lang="it-IT" dirty="0"/>
              <a:t>buyServices.html</a:t>
            </a:r>
          </a:p>
          <a:p>
            <a:pPr lvl="2"/>
            <a:r>
              <a:rPr lang="it-IT" dirty="0"/>
              <a:t>confirmationPage.html</a:t>
            </a:r>
          </a:p>
          <a:p>
            <a:pPr lvl="2"/>
            <a:r>
              <a:rPr lang="it-IT" dirty="0"/>
              <a:t>paymentResultPage.html</a:t>
            </a:r>
          </a:p>
          <a:p>
            <a:pPr lvl="2"/>
            <a:r>
              <a:rPr lang="it-IT" dirty="0"/>
              <a:t>salesReportPage.html</a:t>
            </a:r>
          </a:p>
          <a:p>
            <a:pPr lvl="2"/>
            <a:endParaRPr lang="it-IT" dirty="0"/>
          </a:p>
        </p:txBody>
      </p:sp>
      <p:sp>
        <p:nvSpPr>
          <p:cNvPr id="5" name="TextBox 4">
            <a:extLst>
              <a:ext uri="{FF2B5EF4-FFF2-40B4-BE49-F238E27FC236}">
                <a16:creationId xmlns:a16="http://schemas.microsoft.com/office/drawing/2014/main" id="{7E436D91-0B67-4E76-B7F3-8526BD382D3F}"/>
              </a:ext>
            </a:extLst>
          </p:cNvPr>
          <p:cNvSpPr txBox="1"/>
          <p:nvPr/>
        </p:nvSpPr>
        <p:spPr>
          <a:xfrm>
            <a:off x="4936565" y="1825625"/>
            <a:ext cx="3968376" cy="4708981"/>
          </a:xfrm>
          <a:prstGeom prst="rect">
            <a:avLst/>
          </a:prstGeom>
          <a:noFill/>
        </p:spPr>
        <p:txBody>
          <a:bodyPr wrap="square" rtlCol="0">
            <a:spAutoFit/>
          </a:bodyPr>
          <a:lstStyle/>
          <a:p>
            <a:pPr marL="285750" indent="-285750">
              <a:buFont typeface="Arial" panose="020B0604020202020204" pitchFamily="34" charset="0"/>
              <a:buChar char="•"/>
            </a:pPr>
            <a:r>
              <a:rPr lang="it-IT" sz="2000" dirty="0" err="1"/>
              <a:t>Servlets</a:t>
            </a:r>
            <a:r>
              <a:rPr lang="it-IT" sz="2000" dirty="0"/>
              <a:t>:</a:t>
            </a:r>
          </a:p>
          <a:p>
            <a:pPr marL="742950" lvl="1" indent="-285750">
              <a:buFont typeface="Arial" panose="020B0604020202020204" pitchFamily="34" charset="0"/>
              <a:buChar char="•"/>
            </a:pPr>
            <a:r>
              <a:rPr lang="it-IT" sz="2000" dirty="0" err="1"/>
              <a:t>CheckLoginCustomer</a:t>
            </a:r>
            <a:endParaRPr lang="it-IT" sz="2000" dirty="0"/>
          </a:p>
          <a:p>
            <a:pPr marL="742950" lvl="1" indent="-285750">
              <a:buFont typeface="Arial" panose="020B0604020202020204" pitchFamily="34" charset="0"/>
              <a:buChar char="•"/>
            </a:pPr>
            <a:r>
              <a:rPr lang="it-IT" sz="2000" dirty="0" err="1"/>
              <a:t>CheckLoginEmployee</a:t>
            </a:r>
            <a:endParaRPr lang="it-IT" sz="2000" dirty="0"/>
          </a:p>
          <a:p>
            <a:pPr marL="742950" lvl="1" indent="-285750">
              <a:buFont typeface="Arial" panose="020B0604020202020204" pitchFamily="34" charset="0"/>
              <a:buChar char="•"/>
            </a:pPr>
            <a:r>
              <a:rPr lang="it-IT" sz="2000" dirty="0" err="1"/>
              <a:t>GoToRegistrationCustomer</a:t>
            </a:r>
            <a:endParaRPr lang="it-IT" sz="2000" dirty="0"/>
          </a:p>
          <a:p>
            <a:pPr marL="742950" lvl="1" indent="-285750">
              <a:buFont typeface="Arial" panose="020B0604020202020204" pitchFamily="34" charset="0"/>
              <a:buChar char="•"/>
            </a:pPr>
            <a:r>
              <a:rPr lang="it-IT" sz="2000" dirty="0" err="1"/>
              <a:t>GoToHomePageCustomer</a:t>
            </a:r>
            <a:endParaRPr lang="it-IT" sz="2000" dirty="0"/>
          </a:p>
          <a:p>
            <a:pPr marL="742950" lvl="1" indent="-285750">
              <a:buFont typeface="Arial" panose="020B0604020202020204" pitchFamily="34" charset="0"/>
              <a:buChar char="•"/>
            </a:pPr>
            <a:r>
              <a:rPr lang="it-IT" sz="2000" dirty="0" err="1"/>
              <a:t>GoToHomePageEmployee</a:t>
            </a:r>
            <a:endParaRPr lang="it-IT" sz="2000" dirty="0"/>
          </a:p>
          <a:p>
            <a:pPr marL="742950" lvl="1" indent="-285750">
              <a:buFont typeface="Arial" panose="020B0604020202020204" pitchFamily="34" charset="0"/>
              <a:buChar char="•"/>
            </a:pPr>
            <a:r>
              <a:rPr lang="it-IT" sz="2000" dirty="0" err="1"/>
              <a:t>GoToBuyServices</a:t>
            </a:r>
            <a:endParaRPr lang="it-IT" sz="2000" dirty="0"/>
          </a:p>
          <a:p>
            <a:pPr marL="742950" lvl="1" indent="-285750">
              <a:buFont typeface="Arial" panose="020B0604020202020204" pitchFamily="34" charset="0"/>
              <a:buChar char="•"/>
            </a:pPr>
            <a:r>
              <a:rPr lang="it-IT" sz="2000" dirty="0" err="1"/>
              <a:t>GoToConfirmationPage</a:t>
            </a:r>
            <a:endParaRPr lang="it-IT" sz="2000" dirty="0"/>
          </a:p>
          <a:p>
            <a:pPr marL="742950" lvl="1" indent="-285750">
              <a:buFont typeface="Arial" panose="020B0604020202020204" pitchFamily="34" charset="0"/>
              <a:buChar char="•"/>
            </a:pPr>
            <a:r>
              <a:rPr lang="it-IT" sz="2000" dirty="0" err="1"/>
              <a:t>GoToResumeOrder</a:t>
            </a:r>
            <a:endParaRPr lang="it-IT" sz="2000" dirty="0"/>
          </a:p>
          <a:p>
            <a:pPr marL="742950" lvl="1" indent="-285750">
              <a:buFont typeface="Arial" panose="020B0604020202020204" pitchFamily="34" charset="0"/>
              <a:buChar char="•"/>
            </a:pPr>
            <a:r>
              <a:rPr lang="it-IT" sz="2000" dirty="0" err="1"/>
              <a:t>GoToServicePayment</a:t>
            </a:r>
            <a:endParaRPr lang="it-IT" sz="2000" dirty="0"/>
          </a:p>
          <a:p>
            <a:pPr marL="742950" lvl="1" indent="-285750">
              <a:buFont typeface="Arial" panose="020B0604020202020204" pitchFamily="34" charset="0"/>
              <a:buChar char="•"/>
            </a:pPr>
            <a:r>
              <a:rPr lang="it-IT" sz="2000" dirty="0" err="1"/>
              <a:t>GoToSalesReport</a:t>
            </a:r>
            <a:endParaRPr lang="it-IT" sz="2000" dirty="0"/>
          </a:p>
          <a:p>
            <a:pPr marL="742950" lvl="1" indent="-285750">
              <a:buFont typeface="Arial" panose="020B0604020202020204" pitchFamily="34" charset="0"/>
              <a:buChar char="•"/>
            </a:pPr>
            <a:r>
              <a:rPr lang="it-IT" sz="2000" dirty="0" err="1"/>
              <a:t>CreateOptionalProduct</a:t>
            </a:r>
            <a:endParaRPr lang="it-IT" sz="2000" dirty="0"/>
          </a:p>
          <a:p>
            <a:pPr marL="742950" lvl="1" indent="-285750">
              <a:buFont typeface="Arial" panose="020B0604020202020204" pitchFamily="34" charset="0"/>
              <a:buChar char="•"/>
            </a:pPr>
            <a:r>
              <a:rPr lang="it-IT" sz="2000" dirty="0" err="1"/>
              <a:t>CreateServicePackage</a:t>
            </a:r>
            <a:endParaRPr lang="it-IT" sz="2000" dirty="0"/>
          </a:p>
          <a:p>
            <a:pPr marL="742950" lvl="1" indent="-285750">
              <a:buFont typeface="Arial" panose="020B0604020202020204" pitchFamily="34" charset="0"/>
              <a:buChar char="•"/>
            </a:pPr>
            <a:r>
              <a:rPr lang="it-IT" sz="2000" dirty="0"/>
              <a:t>Logout</a:t>
            </a:r>
          </a:p>
          <a:p>
            <a:pPr marL="742950" lvl="1" indent="-285750">
              <a:buFont typeface="Arial" panose="020B0604020202020204" pitchFamily="34" charset="0"/>
              <a:buChar char="•"/>
            </a:pPr>
            <a:endParaRPr lang="it-IT" sz="2000" dirty="0"/>
          </a:p>
        </p:txBody>
      </p:sp>
    </p:spTree>
    <p:extLst>
      <p:ext uri="{BB962C8B-B14F-4D97-AF65-F5344CB8AC3E}">
        <p14:creationId xmlns:p14="http://schemas.microsoft.com/office/powerpoint/2010/main" val="201064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6">
            <a:extLst>
              <a:ext uri="{FF2B5EF4-FFF2-40B4-BE49-F238E27FC236}">
                <a16:creationId xmlns:a16="http://schemas.microsoft.com/office/drawing/2014/main" id="{E88CDF72-0325-4B47-9847-3339CEEB3C89}"/>
              </a:ext>
            </a:extLst>
          </p:cNvPr>
          <p:cNvCxnSpPr>
            <a:stCxn id="10" idx="3"/>
            <a:endCxn id="7" idx="3"/>
          </p:cNvCxnSpPr>
          <p:nvPr/>
        </p:nvCxnSpPr>
        <p:spPr>
          <a:xfrm flipV="1">
            <a:off x="4940510" y="5273796"/>
            <a:ext cx="1456454" cy="1916"/>
          </a:xfrm>
          <a:prstGeom prst="bentConnector3">
            <a:avLst>
              <a:gd name="adj1" fmla="val 50000"/>
            </a:avLst>
          </a:prstGeom>
          <a:noFill/>
          <a:ln w="6345" cap="flat">
            <a:solidFill>
              <a:srgbClr val="5B9BD5"/>
            </a:solidFill>
            <a:prstDash val="solid"/>
            <a:miter/>
          </a:ln>
        </p:spPr>
      </p:cxnSp>
      <p:cxnSp>
        <p:nvCxnSpPr>
          <p:cNvPr id="5" name="Elbow Connector 10">
            <a:extLst>
              <a:ext uri="{FF2B5EF4-FFF2-40B4-BE49-F238E27FC236}">
                <a16:creationId xmlns:a16="http://schemas.microsoft.com/office/drawing/2014/main" id="{47A15DF1-7D28-4235-A00E-430DD1A63F06}"/>
              </a:ext>
            </a:extLst>
          </p:cNvPr>
          <p:cNvCxnSpPr>
            <a:stCxn id="7" idx="1"/>
            <a:endCxn id="24" idx="1"/>
          </p:cNvCxnSpPr>
          <p:nvPr/>
        </p:nvCxnSpPr>
        <p:spPr>
          <a:xfrm flipV="1">
            <a:off x="6843365" y="5270267"/>
            <a:ext cx="1021390" cy="3529"/>
          </a:xfrm>
          <a:prstGeom prst="bentConnector3">
            <a:avLst>
              <a:gd name="adj1" fmla="val 50000"/>
            </a:avLst>
          </a:prstGeom>
          <a:noFill/>
          <a:ln w="6345" cap="flat">
            <a:solidFill>
              <a:srgbClr val="5B9BD5"/>
            </a:solidFill>
            <a:prstDash val="solid"/>
            <a:miter/>
          </a:ln>
        </p:spPr>
      </p:cxnSp>
      <p:sp>
        <p:nvSpPr>
          <p:cNvPr id="6" name="TextBox 13">
            <a:extLst>
              <a:ext uri="{FF2B5EF4-FFF2-40B4-BE49-F238E27FC236}">
                <a16:creationId xmlns:a16="http://schemas.microsoft.com/office/drawing/2014/main" id="{AE87ACDE-4DFE-4746-B233-5CD43E6EB96C}"/>
              </a:ext>
            </a:extLst>
          </p:cNvPr>
          <p:cNvSpPr txBox="1"/>
          <p:nvPr/>
        </p:nvSpPr>
        <p:spPr>
          <a:xfrm>
            <a:off x="7151892"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7" name="Diamond 15">
            <a:extLst>
              <a:ext uri="{FF2B5EF4-FFF2-40B4-BE49-F238E27FC236}">
                <a16:creationId xmlns:a16="http://schemas.microsoft.com/office/drawing/2014/main" id="{FA05B725-4097-4F45-96FF-E8AF89D854A3}"/>
              </a:ext>
            </a:extLst>
          </p:cNvPr>
          <p:cNvSpPr/>
          <p:nvPr/>
        </p:nvSpPr>
        <p:spPr>
          <a:xfrm>
            <a:off x="6396964" y="5080688"/>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8" name="TextBox 21">
            <a:extLst>
              <a:ext uri="{FF2B5EF4-FFF2-40B4-BE49-F238E27FC236}">
                <a16:creationId xmlns:a16="http://schemas.microsoft.com/office/drawing/2014/main" id="{2A262E7C-065E-473C-84F1-DBD8E3353F55}"/>
              </a:ext>
            </a:extLst>
          </p:cNvPr>
          <p:cNvSpPr txBox="1"/>
          <p:nvPr/>
        </p:nvSpPr>
        <p:spPr>
          <a:xfrm>
            <a:off x="5725065"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0</a:t>
            </a:r>
            <a:r>
              <a:rPr lang="en-GB" sz="1350" b="0" i="0" u="none" strike="noStrike" kern="1200" cap="none" spc="0" baseline="0">
                <a:solidFill>
                  <a:srgbClr val="000000"/>
                </a:solidFill>
                <a:uFillTx/>
                <a:latin typeface="Calibri"/>
              </a:rPr>
              <a:t>:N</a:t>
            </a:r>
          </a:p>
        </p:txBody>
      </p:sp>
      <p:sp>
        <p:nvSpPr>
          <p:cNvPr id="9" name="TextBox 23">
            <a:extLst>
              <a:ext uri="{FF2B5EF4-FFF2-40B4-BE49-F238E27FC236}">
                <a16:creationId xmlns:a16="http://schemas.microsoft.com/office/drawing/2014/main" id="{BFDDD9C0-4081-4C40-8F01-26D5383F3EFA}"/>
              </a:ext>
            </a:extLst>
          </p:cNvPr>
          <p:cNvSpPr txBox="1"/>
          <p:nvPr/>
        </p:nvSpPr>
        <p:spPr>
          <a:xfrm>
            <a:off x="3517605" y="5301584"/>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10" name="Rectangle 16">
            <a:extLst>
              <a:ext uri="{FF2B5EF4-FFF2-40B4-BE49-F238E27FC236}">
                <a16:creationId xmlns:a16="http://schemas.microsoft.com/office/drawing/2014/main" id="{D848FCD9-3257-4A72-850C-6A7024F47EC0}"/>
              </a:ext>
            </a:extLst>
          </p:cNvPr>
          <p:cNvSpPr/>
          <p:nvPr/>
        </p:nvSpPr>
        <p:spPr>
          <a:xfrm>
            <a:off x="3734949" y="5055532"/>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Package</a:t>
            </a:r>
          </a:p>
        </p:txBody>
      </p:sp>
      <p:sp>
        <p:nvSpPr>
          <p:cNvPr id="11" name="Rectangle 17">
            <a:extLst>
              <a:ext uri="{FF2B5EF4-FFF2-40B4-BE49-F238E27FC236}">
                <a16:creationId xmlns:a16="http://schemas.microsoft.com/office/drawing/2014/main" id="{EB6953A8-E94B-4B59-9E20-E81A4492F89D}"/>
              </a:ext>
            </a:extLst>
          </p:cNvPr>
          <p:cNvSpPr/>
          <p:nvPr/>
        </p:nvSpPr>
        <p:spPr>
          <a:xfrm>
            <a:off x="3856527" y="3467597"/>
            <a:ext cx="967506"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Order</a:t>
            </a:r>
          </a:p>
        </p:txBody>
      </p:sp>
      <p:cxnSp>
        <p:nvCxnSpPr>
          <p:cNvPr id="12" name="Elbow Connector 32">
            <a:extLst>
              <a:ext uri="{FF2B5EF4-FFF2-40B4-BE49-F238E27FC236}">
                <a16:creationId xmlns:a16="http://schemas.microsoft.com/office/drawing/2014/main" id="{9A1DC7CD-F078-4DCC-9E9E-18708447E15B}"/>
              </a:ext>
            </a:extLst>
          </p:cNvPr>
          <p:cNvCxnSpPr>
            <a:stCxn id="13" idx="2"/>
            <a:endCxn id="10" idx="0"/>
          </p:cNvCxnSpPr>
          <p:nvPr/>
        </p:nvCxnSpPr>
        <p:spPr>
          <a:xfrm rot="16200000" flipH="1">
            <a:off x="4111462" y="4829264"/>
            <a:ext cx="450715" cy="1820"/>
          </a:xfrm>
          <a:prstGeom prst="bentConnector3">
            <a:avLst>
              <a:gd name="adj1" fmla="val 50000"/>
            </a:avLst>
          </a:prstGeom>
          <a:noFill/>
          <a:ln w="6345" cap="flat">
            <a:solidFill>
              <a:srgbClr val="5B9BD5"/>
            </a:solidFill>
            <a:prstDash val="solid"/>
            <a:miter/>
          </a:ln>
        </p:spPr>
      </p:cxnSp>
      <p:sp>
        <p:nvSpPr>
          <p:cNvPr id="13" name="Diamond 34">
            <a:extLst>
              <a:ext uri="{FF2B5EF4-FFF2-40B4-BE49-F238E27FC236}">
                <a16:creationId xmlns:a16="http://schemas.microsoft.com/office/drawing/2014/main" id="{F3E6B2A7-DA21-43DB-AD3C-3A2D112A9102}"/>
              </a:ext>
            </a:extLst>
          </p:cNvPr>
          <p:cNvSpPr/>
          <p:nvPr/>
        </p:nvSpPr>
        <p:spPr>
          <a:xfrm>
            <a:off x="4112709" y="4218603"/>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4" name="Elbow Connector 37">
            <a:extLst>
              <a:ext uri="{FF2B5EF4-FFF2-40B4-BE49-F238E27FC236}">
                <a16:creationId xmlns:a16="http://schemas.microsoft.com/office/drawing/2014/main" id="{6DEAE854-C66F-4A39-9999-0746407D6FC9}"/>
              </a:ext>
            </a:extLst>
          </p:cNvPr>
          <p:cNvCxnSpPr>
            <a:stCxn id="13" idx="0"/>
            <a:endCxn id="11" idx="2"/>
          </p:cNvCxnSpPr>
          <p:nvPr/>
        </p:nvCxnSpPr>
        <p:spPr>
          <a:xfrm rot="5400000" flipH="1" flipV="1">
            <a:off x="4182771" y="4061093"/>
            <a:ext cx="310647" cy="4371"/>
          </a:xfrm>
          <a:prstGeom prst="bentConnector3">
            <a:avLst>
              <a:gd name="adj1" fmla="val 50000"/>
            </a:avLst>
          </a:prstGeom>
          <a:noFill/>
          <a:ln w="6345" cap="flat">
            <a:solidFill>
              <a:srgbClr val="5B9BD5"/>
            </a:solidFill>
            <a:prstDash val="solid"/>
            <a:miter/>
          </a:ln>
        </p:spPr>
      </p:cxnSp>
      <p:sp>
        <p:nvSpPr>
          <p:cNvPr id="15" name="TextBox 39">
            <a:extLst>
              <a:ext uri="{FF2B5EF4-FFF2-40B4-BE49-F238E27FC236}">
                <a16:creationId xmlns:a16="http://schemas.microsoft.com/office/drawing/2014/main" id="{A002F133-F723-4569-8EBF-4AB05672FA48}"/>
              </a:ext>
            </a:extLst>
          </p:cNvPr>
          <p:cNvSpPr txBox="1"/>
          <p:nvPr/>
        </p:nvSpPr>
        <p:spPr>
          <a:xfrm>
            <a:off x="4292690" y="3946436"/>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16" name="TextBox 40">
            <a:extLst>
              <a:ext uri="{FF2B5EF4-FFF2-40B4-BE49-F238E27FC236}">
                <a16:creationId xmlns:a16="http://schemas.microsoft.com/office/drawing/2014/main" id="{8AAABB69-7623-418E-AD3D-E03B6214CC00}"/>
              </a:ext>
            </a:extLst>
          </p:cNvPr>
          <p:cNvSpPr txBox="1"/>
          <p:nvPr/>
        </p:nvSpPr>
        <p:spPr>
          <a:xfrm>
            <a:off x="4290317" y="467261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17" name="Rectangle 41">
            <a:extLst>
              <a:ext uri="{FF2B5EF4-FFF2-40B4-BE49-F238E27FC236}">
                <a16:creationId xmlns:a16="http://schemas.microsoft.com/office/drawing/2014/main" id="{7551F31A-E3FE-45DD-9311-A670B96C1E6B}"/>
              </a:ext>
            </a:extLst>
          </p:cNvPr>
          <p:cNvSpPr/>
          <p:nvPr/>
        </p:nvSpPr>
        <p:spPr>
          <a:xfrm>
            <a:off x="6174155" y="2688466"/>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Customer</a:t>
            </a:r>
            <a:endParaRPr lang="en-GB" sz="1350" b="0" i="0" u="none" strike="noStrike" kern="1200" cap="none" spc="0" baseline="0">
              <a:solidFill>
                <a:srgbClr val="000000"/>
              </a:solidFill>
              <a:uFillTx/>
              <a:latin typeface="Calibri"/>
            </a:endParaRPr>
          </a:p>
        </p:txBody>
      </p:sp>
      <p:sp>
        <p:nvSpPr>
          <p:cNvPr id="18" name="Diamond 42">
            <a:extLst>
              <a:ext uri="{FF2B5EF4-FFF2-40B4-BE49-F238E27FC236}">
                <a16:creationId xmlns:a16="http://schemas.microsoft.com/office/drawing/2014/main" id="{5E19441F-9FC1-4355-9223-EFE98330F0EF}"/>
              </a:ext>
            </a:extLst>
          </p:cNvPr>
          <p:cNvSpPr/>
          <p:nvPr/>
        </p:nvSpPr>
        <p:spPr>
          <a:xfrm>
            <a:off x="4116186" y="2857495"/>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9" name="Straight Connector 48">
            <a:extLst>
              <a:ext uri="{FF2B5EF4-FFF2-40B4-BE49-F238E27FC236}">
                <a16:creationId xmlns:a16="http://schemas.microsoft.com/office/drawing/2014/main" id="{E36F2BA2-B25F-48EB-8007-6DB86E6CFC40}"/>
              </a:ext>
            </a:extLst>
          </p:cNvPr>
          <p:cNvCxnSpPr>
            <a:stCxn id="18" idx="1"/>
          </p:cNvCxnSpPr>
          <p:nvPr/>
        </p:nvCxnSpPr>
        <p:spPr>
          <a:xfrm>
            <a:off x="4562586" y="3050603"/>
            <a:ext cx="1610293" cy="0"/>
          </a:xfrm>
          <a:prstGeom prst="straightConnector1">
            <a:avLst/>
          </a:prstGeom>
          <a:noFill/>
          <a:ln w="6345" cap="flat">
            <a:solidFill>
              <a:srgbClr val="5B9BD5"/>
            </a:solidFill>
            <a:prstDash val="solid"/>
            <a:miter/>
          </a:ln>
        </p:spPr>
      </p:cxnSp>
      <p:cxnSp>
        <p:nvCxnSpPr>
          <p:cNvPr id="20" name="Straight Arrow Connector 50">
            <a:extLst>
              <a:ext uri="{FF2B5EF4-FFF2-40B4-BE49-F238E27FC236}">
                <a16:creationId xmlns:a16="http://schemas.microsoft.com/office/drawing/2014/main" id="{D3A5904E-5753-43F4-84B6-82B6BEDFE256}"/>
              </a:ext>
            </a:extLst>
          </p:cNvPr>
          <p:cNvCxnSpPr>
            <a:stCxn id="18" idx="2"/>
            <a:endCxn id="11" idx="0"/>
          </p:cNvCxnSpPr>
          <p:nvPr/>
        </p:nvCxnSpPr>
        <p:spPr>
          <a:xfrm>
            <a:off x="4339386" y="3243710"/>
            <a:ext cx="894" cy="223887"/>
          </a:xfrm>
          <a:prstGeom prst="straightConnector1">
            <a:avLst/>
          </a:prstGeom>
          <a:noFill/>
          <a:ln w="6345" cap="flat">
            <a:solidFill>
              <a:srgbClr val="5B9BD5"/>
            </a:solidFill>
            <a:prstDash val="solid"/>
            <a:miter/>
          </a:ln>
        </p:spPr>
      </p:cxnSp>
      <p:sp>
        <p:nvSpPr>
          <p:cNvPr id="21" name="TextBox 51">
            <a:extLst>
              <a:ext uri="{FF2B5EF4-FFF2-40B4-BE49-F238E27FC236}">
                <a16:creationId xmlns:a16="http://schemas.microsoft.com/office/drawing/2014/main" id="{BF230DEF-FB1C-4C1C-A58D-AC106C389960}"/>
              </a:ext>
            </a:extLst>
          </p:cNvPr>
          <p:cNvSpPr txBox="1"/>
          <p:nvPr/>
        </p:nvSpPr>
        <p:spPr>
          <a:xfrm>
            <a:off x="4581418" y="281577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22" name="TextBox 52">
            <a:extLst>
              <a:ext uri="{FF2B5EF4-FFF2-40B4-BE49-F238E27FC236}">
                <a16:creationId xmlns:a16="http://schemas.microsoft.com/office/drawing/2014/main" id="{B6B9C050-F44B-4020-8235-F4E9E0F8B116}"/>
              </a:ext>
            </a:extLst>
          </p:cNvPr>
          <p:cNvSpPr txBox="1"/>
          <p:nvPr/>
        </p:nvSpPr>
        <p:spPr>
          <a:xfrm>
            <a:off x="4043621" y="3202474"/>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23" name="TextBox 54">
            <a:extLst>
              <a:ext uri="{FF2B5EF4-FFF2-40B4-BE49-F238E27FC236}">
                <a16:creationId xmlns:a16="http://schemas.microsoft.com/office/drawing/2014/main" id="{B89C6881-9064-4496-B696-B67DB54BDD51}"/>
              </a:ext>
            </a:extLst>
          </p:cNvPr>
          <p:cNvSpPr txBox="1"/>
          <p:nvPr/>
        </p:nvSpPr>
        <p:spPr>
          <a:xfrm>
            <a:off x="5996999" y="2343448"/>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insolvent</a:t>
            </a:r>
            <a:endParaRPr lang="en-GB" sz="1050" b="0" i="0" u="none" strike="noStrike" kern="1200" cap="none" spc="0" baseline="0">
              <a:solidFill>
                <a:srgbClr val="000000"/>
              </a:solidFill>
              <a:uFillTx/>
              <a:latin typeface="Calibri"/>
            </a:endParaRPr>
          </a:p>
        </p:txBody>
      </p:sp>
      <p:sp>
        <p:nvSpPr>
          <p:cNvPr id="24" name="Rectangle 16">
            <a:extLst>
              <a:ext uri="{FF2B5EF4-FFF2-40B4-BE49-F238E27FC236}">
                <a16:creationId xmlns:a16="http://schemas.microsoft.com/office/drawing/2014/main" id="{6C356ED8-0FFD-4540-9187-6FF1C5DB5EC8}"/>
              </a:ext>
            </a:extLst>
          </p:cNvPr>
          <p:cNvSpPr/>
          <p:nvPr/>
        </p:nvSpPr>
        <p:spPr>
          <a:xfrm>
            <a:off x="7864754" y="5050087"/>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Optional</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t>
            </a:r>
            <a:r>
              <a:rPr lang="en-GB" sz="1350" b="0" i="0" u="none" strike="noStrike" kern="0" cap="none" spc="0" baseline="0">
                <a:solidFill>
                  <a:srgbClr val="000000"/>
                </a:solidFill>
                <a:uFillTx/>
                <a:latin typeface="Calibri"/>
              </a:rPr>
              <a:t>roduct</a:t>
            </a:r>
            <a:endParaRPr lang="en-GB" sz="1350" b="0" i="0" u="none" strike="noStrike" kern="1200" cap="none" spc="0" baseline="0">
              <a:solidFill>
                <a:srgbClr val="000000"/>
              </a:solidFill>
              <a:uFillTx/>
              <a:latin typeface="Calibri"/>
            </a:endParaRPr>
          </a:p>
        </p:txBody>
      </p:sp>
      <p:sp>
        <p:nvSpPr>
          <p:cNvPr id="25" name="Rectangle 41">
            <a:extLst>
              <a:ext uri="{FF2B5EF4-FFF2-40B4-BE49-F238E27FC236}">
                <a16:creationId xmlns:a16="http://schemas.microsoft.com/office/drawing/2014/main" id="{B1CD4DAF-79F1-41AF-94A3-02097B7AC77E}"/>
              </a:ext>
            </a:extLst>
          </p:cNvPr>
          <p:cNvSpPr/>
          <p:nvPr/>
        </p:nvSpPr>
        <p:spPr>
          <a:xfrm>
            <a:off x="4645013" y="971237"/>
            <a:ext cx="1033027" cy="63796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Activatio</a:t>
            </a:r>
            <a:r>
              <a:rPr lang="en-GB" sz="1350" b="0" i="0" u="none" strike="noStrike" kern="0" cap="none" spc="0" baseline="0">
                <a:solidFill>
                  <a:srgbClr val="000000"/>
                </a:solidFill>
                <a:uFillTx/>
                <a:latin typeface="Calibri"/>
              </a:rPr>
              <a:t>n</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Schedule</a:t>
            </a:r>
          </a:p>
        </p:txBody>
      </p:sp>
      <p:sp>
        <p:nvSpPr>
          <p:cNvPr id="26" name="Rectangle 41">
            <a:extLst>
              <a:ext uri="{FF2B5EF4-FFF2-40B4-BE49-F238E27FC236}">
                <a16:creationId xmlns:a16="http://schemas.microsoft.com/office/drawing/2014/main" id="{09F6F326-19B9-4D5C-A324-43FCCE9A5EA6}"/>
              </a:ext>
            </a:extLst>
          </p:cNvPr>
          <p:cNvSpPr/>
          <p:nvPr/>
        </p:nvSpPr>
        <p:spPr>
          <a:xfrm>
            <a:off x="4554973" y="889393"/>
            <a:ext cx="1205561" cy="801652"/>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27" name="TextBox 54">
            <a:extLst>
              <a:ext uri="{FF2B5EF4-FFF2-40B4-BE49-F238E27FC236}">
                <a16:creationId xmlns:a16="http://schemas.microsoft.com/office/drawing/2014/main" id="{A04293F8-CFC8-4258-BF06-D65ED68F9F33}"/>
              </a:ext>
            </a:extLst>
          </p:cNvPr>
          <p:cNvSpPr txBox="1"/>
          <p:nvPr/>
        </p:nvSpPr>
        <p:spPr>
          <a:xfrm>
            <a:off x="5727967" y="1258086"/>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Activation 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Deactivation Date</a:t>
            </a:r>
          </a:p>
        </p:txBody>
      </p:sp>
      <p:sp>
        <p:nvSpPr>
          <p:cNvPr id="28" name="Diamond 15">
            <a:extLst>
              <a:ext uri="{FF2B5EF4-FFF2-40B4-BE49-F238E27FC236}">
                <a16:creationId xmlns:a16="http://schemas.microsoft.com/office/drawing/2014/main" id="{AF2CB83C-54B5-443F-9D55-51926EA51053}"/>
              </a:ext>
            </a:extLst>
          </p:cNvPr>
          <p:cNvSpPr/>
          <p:nvPr/>
        </p:nvSpPr>
        <p:spPr>
          <a:xfrm>
            <a:off x="8238468" y="109710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29" name="Elbow Connector 10">
            <a:extLst>
              <a:ext uri="{FF2B5EF4-FFF2-40B4-BE49-F238E27FC236}">
                <a16:creationId xmlns:a16="http://schemas.microsoft.com/office/drawing/2014/main" id="{2F968E90-A673-49FB-B044-04BFDFDF452E}"/>
              </a:ext>
            </a:extLst>
          </p:cNvPr>
          <p:cNvCxnSpPr>
            <a:stCxn id="28" idx="2"/>
            <a:endCxn id="24" idx="0"/>
          </p:cNvCxnSpPr>
          <p:nvPr/>
        </p:nvCxnSpPr>
        <p:spPr>
          <a:xfrm rot="16200000" flipH="1">
            <a:off x="6681220" y="3263771"/>
            <a:ext cx="3566764" cy="5867"/>
          </a:xfrm>
          <a:prstGeom prst="bentConnector3">
            <a:avLst>
              <a:gd name="adj1" fmla="val 50000"/>
            </a:avLst>
          </a:prstGeom>
          <a:noFill/>
          <a:ln w="6345" cap="flat">
            <a:solidFill>
              <a:srgbClr val="5B9BD5"/>
            </a:solidFill>
            <a:prstDash val="solid"/>
            <a:miter/>
          </a:ln>
        </p:spPr>
      </p:cxnSp>
      <p:cxnSp>
        <p:nvCxnSpPr>
          <p:cNvPr id="30" name="Elbow Connector 10">
            <a:extLst>
              <a:ext uri="{FF2B5EF4-FFF2-40B4-BE49-F238E27FC236}">
                <a16:creationId xmlns:a16="http://schemas.microsoft.com/office/drawing/2014/main" id="{28AB8671-2AAE-4E41-8F93-0488669A9F9D}"/>
              </a:ext>
            </a:extLst>
          </p:cNvPr>
          <p:cNvCxnSpPr>
            <a:stCxn id="26" idx="3"/>
            <a:endCxn id="28" idx="3"/>
          </p:cNvCxnSpPr>
          <p:nvPr/>
        </p:nvCxnSpPr>
        <p:spPr>
          <a:xfrm flipV="1">
            <a:off x="5760535" y="1290216"/>
            <a:ext cx="2477933" cy="3"/>
          </a:xfrm>
          <a:prstGeom prst="bentConnector3">
            <a:avLst>
              <a:gd name="adj1" fmla="val 50000"/>
            </a:avLst>
          </a:prstGeom>
          <a:noFill/>
          <a:ln w="6345" cap="flat">
            <a:solidFill>
              <a:srgbClr val="5B9BD5"/>
            </a:solidFill>
            <a:prstDash val="solid"/>
            <a:miter/>
          </a:ln>
        </p:spPr>
      </p:cxnSp>
      <p:sp>
        <p:nvSpPr>
          <p:cNvPr id="31" name="TextBox 54">
            <a:extLst>
              <a:ext uri="{FF2B5EF4-FFF2-40B4-BE49-F238E27FC236}">
                <a16:creationId xmlns:a16="http://schemas.microsoft.com/office/drawing/2014/main" id="{20817637-72C7-4A7A-B979-7FE9EA78FFD6}"/>
              </a:ext>
            </a:extLst>
          </p:cNvPr>
          <p:cNvSpPr txBox="1"/>
          <p:nvPr/>
        </p:nvSpPr>
        <p:spPr>
          <a:xfrm>
            <a:off x="4831900" y="3397309"/>
            <a:ext cx="1181441" cy="103874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Hour</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State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Total value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Sub Date</a:t>
            </a:r>
            <a:endParaRPr lang="en-GB" sz="1050" b="0" i="0" u="none" strike="noStrike" kern="1200" cap="none" spc="0" baseline="0">
              <a:solidFill>
                <a:srgbClr val="000000"/>
              </a:solidFill>
              <a:uFillTx/>
              <a:latin typeface="Calibri"/>
            </a:endParaRPr>
          </a:p>
        </p:txBody>
      </p:sp>
      <p:sp>
        <p:nvSpPr>
          <p:cNvPr id="32" name="TextBox 23">
            <a:extLst>
              <a:ext uri="{FF2B5EF4-FFF2-40B4-BE49-F238E27FC236}">
                <a16:creationId xmlns:a16="http://schemas.microsoft.com/office/drawing/2014/main" id="{1B99C41C-7820-4192-995B-2E70EFBE45FF}"/>
              </a:ext>
            </a:extLst>
          </p:cNvPr>
          <p:cNvSpPr txBox="1"/>
          <p:nvPr/>
        </p:nvSpPr>
        <p:spPr>
          <a:xfrm>
            <a:off x="7609835" y="5303127"/>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33" name="TextBox 13">
            <a:extLst>
              <a:ext uri="{FF2B5EF4-FFF2-40B4-BE49-F238E27FC236}">
                <a16:creationId xmlns:a16="http://schemas.microsoft.com/office/drawing/2014/main" id="{1C5E8233-CFAA-4B2F-BB21-43CB11A543A3}"/>
              </a:ext>
            </a:extLst>
          </p:cNvPr>
          <p:cNvSpPr txBox="1"/>
          <p:nvPr/>
        </p:nvSpPr>
        <p:spPr>
          <a:xfrm>
            <a:off x="8438748" y="4438752"/>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4" name="TextBox 13">
            <a:extLst>
              <a:ext uri="{FF2B5EF4-FFF2-40B4-BE49-F238E27FC236}">
                <a16:creationId xmlns:a16="http://schemas.microsoft.com/office/drawing/2014/main" id="{D463DAAA-EF0A-4F65-B4EC-C5636F7F3B87}"/>
              </a:ext>
            </a:extLst>
          </p:cNvPr>
          <p:cNvSpPr txBox="1"/>
          <p:nvPr/>
        </p:nvSpPr>
        <p:spPr>
          <a:xfrm>
            <a:off x="6960397" y="1372183"/>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5" name="Diamond 42">
            <a:extLst>
              <a:ext uri="{FF2B5EF4-FFF2-40B4-BE49-F238E27FC236}">
                <a16:creationId xmlns:a16="http://schemas.microsoft.com/office/drawing/2014/main" id="{FD144815-5048-4749-8842-09C9C1C38891}"/>
              </a:ext>
            </a:extLst>
          </p:cNvPr>
          <p:cNvSpPr/>
          <p:nvPr/>
        </p:nvSpPr>
        <p:spPr>
          <a:xfrm>
            <a:off x="4933892" y="2077261"/>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36" name="TextBox 51">
            <a:extLst>
              <a:ext uri="{FF2B5EF4-FFF2-40B4-BE49-F238E27FC236}">
                <a16:creationId xmlns:a16="http://schemas.microsoft.com/office/drawing/2014/main" id="{2A498008-FF73-47D9-9F18-E98EFC9B9D0B}"/>
              </a:ext>
            </a:extLst>
          </p:cNvPr>
          <p:cNvSpPr txBox="1"/>
          <p:nvPr/>
        </p:nvSpPr>
        <p:spPr>
          <a:xfrm>
            <a:off x="5128186" y="259015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7" name="TextBox 52">
            <a:extLst>
              <a:ext uri="{FF2B5EF4-FFF2-40B4-BE49-F238E27FC236}">
                <a16:creationId xmlns:a16="http://schemas.microsoft.com/office/drawing/2014/main" id="{CDF162A0-D16E-48F9-9903-0A58B9D0FED0}"/>
              </a:ext>
            </a:extLst>
          </p:cNvPr>
          <p:cNvSpPr txBox="1"/>
          <p:nvPr/>
        </p:nvSpPr>
        <p:spPr>
          <a:xfrm>
            <a:off x="5110664" y="1778629"/>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38" name="Rectangle 41">
            <a:extLst>
              <a:ext uri="{FF2B5EF4-FFF2-40B4-BE49-F238E27FC236}">
                <a16:creationId xmlns:a16="http://schemas.microsoft.com/office/drawing/2014/main" id="{BE34C37D-34EC-420F-8BD1-0357F316DF03}"/>
              </a:ext>
            </a:extLst>
          </p:cNvPr>
          <p:cNvSpPr/>
          <p:nvPr/>
        </p:nvSpPr>
        <p:spPr>
          <a:xfrm>
            <a:off x="6215864" y="4301995"/>
            <a:ext cx="779007" cy="42480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Alert</a:t>
            </a:r>
            <a:endParaRPr lang="en-GB" sz="1350" b="0" i="0" u="none" strike="noStrike" kern="1200" cap="none" spc="0" baseline="0">
              <a:solidFill>
                <a:srgbClr val="000000"/>
              </a:solidFill>
              <a:uFillTx/>
              <a:latin typeface="Calibri"/>
            </a:endParaRPr>
          </a:p>
        </p:txBody>
      </p:sp>
      <p:sp>
        <p:nvSpPr>
          <p:cNvPr id="39" name="Rectangle 41">
            <a:extLst>
              <a:ext uri="{FF2B5EF4-FFF2-40B4-BE49-F238E27FC236}">
                <a16:creationId xmlns:a16="http://schemas.microsoft.com/office/drawing/2014/main" id="{0627AA6B-B0C7-4DC6-B2B8-9194A1ACD73B}"/>
              </a:ext>
            </a:extLst>
          </p:cNvPr>
          <p:cNvSpPr/>
          <p:nvPr/>
        </p:nvSpPr>
        <p:spPr>
          <a:xfrm>
            <a:off x="6129605" y="4218603"/>
            <a:ext cx="942590" cy="594568"/>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0" name="TextBox 54">
            <a:extLst>
              <a:ext uri="{FF2B5EF4-FFF2-40B4-BE49-F238E27FC236}">
                <a16:creationId xmlns:a16="http://schemas.microsoft.com/office/drawing/2014/main" id="{97B2D246-019D-4F1B-AC95-691FE82597CD}"/>
              </a:ext>
            </a:extLst>
          </p:cNvPr>
          <p:cNvSpPr txBox="1"/>
          <p:nvPr/>
        </p:nvSpPr>
        <p:spPr>
          <a:xfrm>
            <a:off x="7047521" y="4162642"/>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Datetime</a:t>
            </a:r>
            <a:endParaRPr lang="en-GB" sz="1050" b="0" i="0" u="none" strike="noStrike" kern="0" cap="none" spc="0" baseline="0">
              <a:solidFill>
                <a:srgbClr val="000000"/>
              </a:solidFill>
              <a:uFillTx/>
              <a:latin typeface="Calibri"/>
            </a:endParaRP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amount</a:t>
            </a:r>
          </a:p>
        </p:txBody>
      </p:sp>
      <p:sp>
        <p:nvSpPr>
          <p:cNvPr id="41" name="TextBox 52">
            <a:extLst>
              <a:ext uri="{FF2B5EF4-FFF2-40B4-BE49-F238E27FC236}">
                <a16:creationId xmlns:a16="http://schemas.microsoft.com/office/drawing/2014/main" id="{BDCDAEE8-0614-44E7-8611-F5347198BA92}"/>
              </a:ext>
            </a:extLst>
          </p:cNvPr>
          <p:cNvSpPr txBox="1"/>
          <p:nvPr/>
        </p:nvSpPr>
        <p:spPr>
          <a:xfrm>
            <a:off x="6251122" y="3918031"/>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42" name="Diamond 34">
            <a:extLst>
              <a:ext uri="{FF2B5EF4-FFF2-40B4-BE49-F238E27FC236}">
                <a16:creationId xmlns:a16="http://schemas.microsoft.com/office/drawing/2014/main" id="{368472D5-1506-46A7-952B-3C3F05ECAB51}"/>
              </a:ext>
            </a:extLst>
          </p:cNvPr>
          <p:cNvSpPr/>
          <p:nvPr/>
        </p:nvSpPr>
        <p:spPr>
          <a:xfrm>
            <a:off x="6380718" y="3546114"/>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43" name="Straight Connector 48">
            <a:extLst>
              <a:ext uri="{FF2B5EF4-FFF2-40B4-BE49-F238E27FC236}">
                <a16:creationId xmlns:a16="http://schemas.microsoft.com/office/drawing/2014/main" id="{86D1B8EC-C71B-4FE8-A141-C46B4E3B2514}"/>
              </a:ext>
            </a:extLst>
          </p:cNvPr>
          <p:cNvCxnSpPr>
            <a:stCxn id="42" idx="0"/>
            <a:endCxn id="17" idx="2"/>
          </p:cNvCxnSpPr>
          <p:nvPr/>
        </p:nvCxnSpPr>
        <p:spPr>
          <a:xfrm flipH="1" flipV="1">
            <a:off x="6600901" y="3128824"/>
            <a:ext cx="3017" cy="417290"/>
          </a:xfrm>
          <a:prstGeom prst="straightConnector1">
            <a:avLst/>
          </a:prstGeom>
          <a:noFill/>
          <a:ln w="6345" cap="flat">
            <a:solidFill>
              <a:srgbClr val="5B9BD5"/>
            </a:solidFill>
            <a:prstDash val="solid"/>
            <a:miter/>
          </a:ln>
        </p:spPr>
      </p:cxnSp>
      <p:sp>
        <p:nvSpPr>
          <p:cNvPr id="44" name="TextBox 51">
            <a:extLst>
              <a:ext uri="{FF2B5EF4-FFF2-40B4-BE49-F238E27FC236}">
                <a16:creationId xmlns:a16="http://schemas.microsoft.com/office/drawing/2014/main" id="{09D061F2-95D6-4C88-8109-3DE57FE9D08C}"/>
              </a:ext>
            </a:extLst>
          </p:cNvPr>
          <p:cNvSpPr txBox="1"/>
          <p:nvPr/>
        </p:nvSpPr>
        <p:spPr>
          <a:xfrm>
            <a:off x="6223538" y="324184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45" name="Rectangle 41">
            <a:extLst>
              <a:ext uri="{FF2B5EF4-FFF2-40B4-BE49-F238E27FC236}">
                <a16:creationId xmlns:a16="http://schemas.microsoft.com/office/drawing/2014/main" id="{C20A8C32-ABC3-4143-BCC8-6C9FEA40D0CB}"/>
              </a:ext>
            </a:extLst>
          </p:cNvPr>
          <p:cNvSpPr/>
          <p:nvPr/>
        </p:nvSpPr>
        <p:spPr>
          <a:xfrm>
            <a:off x="802071" y="2651577"/>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sp>
        <p:nvSpPr>
          <p:cNvPr id="46" name="Diamond 15">
            <a:extLst>
              <a:ext uri="{FF2B5EF4-FFF2-40B4-BE49-F238E27FC236}">
                <a16:creationId xmlns:a16="http://schemas.microsoft.com/office/drawing/2014/main" id="{5EE450DD-3D08-4630-97F9-0DEC29DE7428}"/>
              </a:ext>
            </a:extLst>
          </p:cNvPr>
          <p:cNvSpPr/>
          <p:nvPr/>
        </p:nvSpPr>
        <p:spPr>
          <a:xfrm>
            <a:off x="1009155" y="162557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7" name="TextBox 13">
            <a:extLst>
              <a:ext uri="{FF2B5EF4-FFF2-40B4-BE49-F238E27FC236}">
                <a16:creationId xmlns:a16="http://schemas.microsoft.com/office/drawing/2014/main" id="{C54A71D4-6C9D-4139-8BA3-549EC4B1B8F8}"/>
              </a:ext>
            </a:extLst>
          </p:cNvPr>
          <p:cNvSpPr txBox="1"/>
          <p:nvPr/>
        </p:nvSpPr>
        <p:spPr>
          <a:xfrm>
            <a:off x="900057" y="204319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cxnSp>
        <p:nvCxnSpPr>
          <p:cNvPr id="48" name="Elbow Connector 6">
            <a:extLst>
              <a:ext uri="{FF2B5EF4-FFF2-40B4-BE49-F238E27FC236}">
                <a16:creationId xmlns:a16="http://schemas.microsoft.com/office/drawing/2014/main" id="{F0BA7898-9F5B-480E-B9A0-D7263E0F5067}"/>
              </a:ext>
            </a:extLst>
          </p:cNvPr>
          <p:cNvCxnSpPr>
            <a:endCxn id="26" idx="1"/>
          </p:cNvCxnSpPr>
          <p:nvPr/>
        </p:nvCxnSpPr>
        <p:spPr>
          <a:xfrm flipV="1">
            <a:off x="1233878" y="1290217"/>
            <a:ext cx="3321096" cy="3977"/>
          </a:xfrm>
          <a:prstGeom prst="bentConnector3">
            <a:avLst/>
          </a:prstGeom>
          <a:noFill/>
          <a:ln w="6345" cap="flat">
            <a:solidFill>
              <a:srgbClr val="5B9BD5"/>
            </a:solidFill>
            <a:prstDash val="solid"/>
            <a:miter/>
          </a:ln>
        </p:spPr>
      </p:cxnSp>
      <p:sp>
        <p:nvSpPr>
          <p:cNvPr id="49" name="TextBox 13">
            <a:extLst>
              <a:ext uri="{FF2B5EF4-FFF2-40B4-BE49-F238E27FC236}">
                <a16:creationId xmlns:a16="http://schemas.microsoft.com/office/drawing/2014/main" id="{7762D81B-DD39-46EE-88BC-CB2A5E16B16B}"/>
              </a:ext>
            </a:extLst>
          </p:cNvPr>
          <p:cNvSpPr txBox="1"/>
          <p:nvPr/>
        </p:nvSpPr>
        <p:spPr>
          <a:xfrm>
            <a:off x="857737" y="13410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0" name="TextBox 54">
            <a:extLst>
              <a:ext uri="{FF2B5EF4-FFF2-40B4-BE49-F238E27FC236}">
                <a16:creationId xmlns:a16="http://schemas.microsoft.com/office/drawing/2014/main" id="{0F1F96AA-8A7A-49B0-9DEE-DC76E08E3A51}"/>
              </a:ext>
            </a:extLst>
          </p:cNvPr>
          <p:cNvSpPr txBox="1"/>
          <p:nvPr/>
        </p:nvSpPr>
        <p:spPr>
          <a:xfrm>
            <a:off x="418435" y="2663085"/>
            <a:ext cx="1181441"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p:txBody>
      </p:sp>
      <p:sp>
        <p:nvSpPr>
          <p:cNvPr id="51" name="Diamond 15">
            <a:extLst>
              <a:ext uri="{FF2B5EF4-FFF2-40B4-BE49-F238E27FC236}">
                <a16:creationId xmlns:a16="http://schemas.microsoft.com/office/drawing/2014/main" id="{AD0DD61C-9347-4526-8F28-C50A87F0B5FE}"/>
              </a:ext>
            </a:extLst>
          </p:cNvPr>
          <p:cNvSpPr/>
          <p:nvPr/>
        </p:nvSpPr>
        <p:spPr>
          <a:xfrm>
            <a:off x="2645103" y="268258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52" name="Elbow Connector 6">
            <a:extLst>
              <a:ext uri="{FF2B5EF4-FFF2-40B4-BE49-F238E27FC236}">
                <a16:creationId xmlns:a16="http://schemas.microsoft.com/office/drawing/2014/main" id="{AA0647F6-E34F-4D80-BC1F-700747B472B4}"/>
              </a:ext>
            </a:extLst>
          </p:cNvPr>
          <p:cNvCxnSpPr>
            <a:stCxn id="45" idx="3"/>
            <a:endCxn id="51" idx="3"/>
          </p:cNvCxnSpPr>
          <p:nvPr/>
        </p:nvCxnSpPr>
        <p:spPr>
          <a:xfrm>
            <a:off x="1655562" y="2871757"/>
            <a:ext cx="989541" cy="3940"/>
          </a:xfrm>
          <a:prstGeom prst="bentConnector3">
            <a:avLst>
              <a:gd name="adj1" fmla="val 50000"/>
            </a:avLst>
          </a:prstGeom>
          <a:noFill/>
          <a:ln w="6345" cap="flat">
            <a:solidFill>
              <a:srgbClr val="5B9BD5"/>
            </a:solidFill>
            <a:prstDash val="solid"/>
            <a:miter/>
          </a:ln>
        </p:spPr>
      </p:cxnSp>
      <p:cxnSp>
        <p:nvCxnSpPr>
          <p:cNvPr id="53" name="Elbow Connector 10">
            <a:extLst>
              <a:ext uri="{FF2B5EF4-FFF2-40B4-BE49-F238E27FC236}">
                <a16:creationId xmlns:a16="http://schemas.microsoft.com/office/drawing/2014/main" id="{10B3C8B9-CC65-4971-B100-EFE117E19F8F}"/>
              </a:ext>
            </a:extLst>
          </p:cNvPr>
          <p:cNvCxnSpPr>
            <a:stCxn id="51" idx="1"/>
            <a:endCxn id="10" idx="1"/>
          </p:cNvCxnSpPr>
          <p:nvPr/>
        </p:nvCxnSpPr>
        <p:spPr>
          <a:xfrm>
            <a:off x="3091504" y="2875697"/>
            <a:ext cx="643445" cy="2400015"/>
          </a:xfrm>
          <a:prstGeom prst="bentConnector3">
            <a:avLst>
              <a:gd name="adj1" fmla="val 50000"/>
            </a:avLst>
          </a:prstGeom>
          <a:noFill/>
          <a:ln w="6345" cap="flat">
            <a:solidFill>
              <a:srgbClr val="5B9BD5"/>
            </a:solidFill>
            <a:prstDash val="solid"/>
            <a:miter/>
          </a:ln>
        </p:spPr>
      </p:cxnSp>
      <p:sp>
        <p:nvSpPr>
          <p:cNvPr id="54" name="TextBox 40">
            <a:extLst>
              <a:ext uri="{FF2B5EF4-FFF2-40B4-BE49-F238E27FC236}">
                <a16:creationId xmlns:a16="http://schemas.microsoft.com/office/drawing/2014/main" id="{68FE2F2A-A84C-459B-9C2D-2B0622F38651}"/>
              </a:ext>
            </a:extLst>
          </p:cNvPr>
          <p:cNvSpPr txBox="1"/>
          <p:nvPr/>
        </p:nvSpPr>
        <p:spPr>
          <a:xfrm>
            <a:off x="1765174" y="28249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55" name="TextBox 40">
            <a:extLst>
              <a:ext uri="{FF2B5EF4-FFF2-40B4-BE49-F238E27FC236}">
                <a16:creationId xmlns:a16="http://schemas.microsoft.com/office/drawing/2014/main" id="{4C8D6EFE-275C-4649-86B2-051AE35337A3}"/>
              </a:ext>
            </a:extLst>
          </p:cNvPr>
          <p:cNvSpPr txBox="1"/>
          <p:nvPr/>
        </p:nvSpPr>
        <p:spPr>
          <a:xfrm>
            <a:off x="3390527" y="426739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6" name="Rectangle 41">
            <a:extLst>
              <a:ext uri="{FF2B5EF4-FFF2-40B4-BE49-F238E27FC236}">
                <a16:creationId xmlns:a16="http://schemas.microsoft.com/office/drawing/2014/main" id="{01523B7A-BE10-43CE-94B7-6EE6F52580FE}"/>
              </a:ext>
            </a:extLst>
          </p:cNvPr>
          <p:cNvSpPr/>
          <p:nvPr/>
        </p:nvSpPr>
        <p:spPr>
          <a:xfrm>
            <a:off x="7404747" y="2675114"/>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Employee</a:t>
            </a:r>
            <a:endParaRPr lang="en-GB" sz="1350" b="0" i="0" u="none" strike="noStrike" kern="1200" cap="none" spc="0" baseline="0">
              <a:solidFill>
                <a:srgbClr val="000000"/>
              </a:solidFill>
              <a:uFillTx/>
              <a:latin typeface="Calibri"/>
            </a:endParaRPr>
          </a:p>
        </p:txBody>
      </p:sp>
      <p:sp>
        <p:nvSpPr>
          <p:cNvPr id="57" name="Rectangle 41">
            <a:extLst>
              <a:ext uri="{FF2B5EF4-FFF2-40B4-BE49-F238E27FC236}">
                <a16:creationId xmlns:a16="http://schemas.microsoft.com/office/drawing/2014/main" id="{6EEA70FE-5129-4B4F-BD24-1179C44D2CF4}"/>
              </a:ext>
            </a:extLst>
          </p:cNvPr>
          <p:cNvSpPr/>
          <p:nvPr/>
        </p:nvSpPr>
        <p:spPr>
          <a:xfrm>
            <a:off x="6794399" y="2032320"/>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User</a:t>
            </a:r>
            <a:endParaRPr lang="en-GB" sz="1350" b="0" i="0" u="none" strike="noStrike" kern="1200" cap="none" spc="0" baseline="0">
              <a:solidFill>
                <a:srgbClr val="000000"/>
              </a:solidFill>
              <a:uFillTx/>
              <a:latin typeface="Calibri"/>
            </a:endParaRPr>
          </a:p>
        </p:txBody>
      </p:sp>
      <p:sp>
        <p:nvSpPr>
          <p:cNvPr id="58" name="TextBox 54">
            <a:extLst>
              <a:ext uri="{FF2B5EF4-FFF2-40B4-BE49-F238E27FC236}">
                <a16:creationId xmlns:a16="http://schemas.microsoft.com/office/drawing/2014/main" id="{B0CA19BE-0878-4A28-9BF5-AC737A5476AC}"/>
              </a:ext>
            </a:extLst>
          </p:cNvPr>
          <p:cNvSpPr txBox="1"/>
          <p:nvPr/>
        </p:nvSpPr>
        <p:spPr>
          <a:xfrm>
            <a:off x="7627811" y="1991995"/>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username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password</a:t>
            </a:r>
          </a:p>
        </p:txBody>
      </p:sp>
      <p:cxnSp>
        <p:nvCxnSpPr>
          <p:cNvPr id="59" name="Connettore 2 136">
            <a:extLst>
              <a:ext uri="{FF2B5EF4-FFF2-40B4-BE49-F238E27FC236}">
                <a16:creationId xmlns:a16="http://schemas.microsoft.com/office/drawing/2014/main" id="{2C32DE6B-4762-48CF-8895-10D74C4FF95D}"/>
              </a:ext>
            </a:extLst>
          </p:cNvPr>
          <p:cNvCxnSpPr>
            <a:endCxn id="57" idx="2"/>
          </p:cNvCxnSpPr>
          <p:nvPr/>
        </p:nvCxnSpPr>
        <p:spPr>
          <a:xfrm flipV="1">
            <a:off x="7221137" y="2472679"/>
            <a:ext cx="0" cy="133951"/>
          </a:xfrm>
          <a:prstGeom prst="straightConnector1">
            <a:avLst/>
          </a:prstGeom>
          <a:noFill/>
          <a:ln w="6345" cap="flat">
            <a:solidFill>
              <a:srgbClr val="4472C4"/>
            </a:solidFill>
            <a:prstDash val="solid"/>
            <a:miter/>
            <a:tailEnd type="arrow"/>
          </a:ln>
        </p:spPr>
      </p:cxnSp>
      <p:cxnSp>
        <p:nvCxnSpPr>
          <p:cNvPr id="60" name="Connettore diritto 139">
            <a:extLst>
              <a:ext uri="{FF2B5EF4-FFF2-40B4-BE49-F238E27FC236}">
                <a16:creationId xmlns:a16="http://schemas.microsoft.com/office/drawing/2014/main" id="{60B01412-22E9-414F-96C0-4C779AAE2FEB}"/>
              </a:ext>
            </a:extLst>
          </p:cNvPr>
          <p:cNvCxnSpPr/>
          <p:nvPr/>
        </p:nvCxnSpPr>
        <p:spPr>
          <a:xfrm>
            <a:off x="6602532" y="2604922"/>
            <a:ext cx="1230511" cy="0"/>
          </a:xfrm>
          <a:prstGeom prst="straightConnector1">
            <a:avLst/>
          </a:prstGeom>
          <a:noFill/>
          <a:ln w="6345" cap="flat">
            <a:solidFill>
              <a:srgbClr val="4472C4"/>
            </a:solidFill>
            <a:prstDash val="solid"/>
            <a:miter/>
          </a:ln>
        </p:spPr>
      </p:cxnSp>
      <p:cxnSp>
        <p:nvCxnSpPr>
          <p:cNvPr id="61" name="Connettore diritto 142">
            <a:extLst>
              <a:ext uri="{FF2B5EF4-FFF2-40B4-BE49-F238E27FC236}">
                <a16:creationId xmlns:a16="http://schemas.microsoft.com/office/drawing/2014/main" id="{2D4A140D-A8F9-4DF4-9312-1975E7879B7B}"/>
              </a:ext>
            </a:extLst>
          </p:cNvPr>
          <p:cNvCxnSpPr>
            <a:endCxn id="56" idx="0"/>
          </p:cNvCxnSpPr>
          <p:nvPr/>
        </p:nvCxnSpPr>
        <p:spPr>
          <a:xfrm>
            <a:off x="7831493" y="2596576"/>
            <a:ext cx="0" cy="78538"/>
          </a:xfrm>
          <a:prstGeom prst="straightConnector1">
            <a:avLst/>
          </a:prstGeom>
          <a:noFill/>
          <a:ln w="6345" cap="flat">
            <a:solidFill>
              <a:srgbClr val="4472C4"/>
            </a:solidFill>
            <a:prstDash val="solid"/>
            <a:miter/>
          </a:ln>
        </p:spPr>
      </p:cxnSp>
      <p:cxnSp>
        <p:nvCxnSpPr>
          <p:cNvPr id="62" name="Connettore diritto 92">
            <a:extLst>
              <a:ext uri="{FF2B5EF4-FFF2-40B4-BE49-F238E27FC236}">
                <a16:creationId xmlns:a16="http://schemas.microsoft.com/office/drawing/2014/main" id="{53F7963C-8941-450C-9675-A656038F440C}"/>
              </a:ext>
            </a:extLst>
          </p:cNvPr>
          <p:cNvCxnSpPr>
            <a:endCxn id="17" idx="0"/>
          </p:cNvCxnSpPr>
          <p:nvPr/>
        </p:nvCxnSpPr>
        <p:spPr>
          <a:xfrm>
            <a:off x="6600900" y="2601836"/>
            <a:ext cx="0" cy="86630"/>
          </a:xfrm>
          <a:prstGeom prst="straightConnector1">
            <a:avLst/>
          </a:prstGeom>
          <a:noFill/>
          <a:ln w="6345" cap="flat">
            <a:solidFill>
              <a:srgbClr val="4472C4"/>
            </a:solidFill>
            <a:prstDash val="solid"/>
            <a:miter/>
          </a:ln>
        </p:spPr>
      </p:cxnSp>
      <p:cxnSp>
        <p:nvCxnSpPr>
          <p:cNvPr id="63" name="Elbow Connector 10">
            <a:extLst>
              <a:ext uri="{FF2B5EF4-FFF2-40B4-BE49-F238E27FC236}">
                <a16:creationId xmlns:a16="http://schemas.microsoft.com/office/drawing/2014/main" id="{02EA01F9-3D39-4B5C-A833-BD974454D89A}"/>
              </a:ext>
            </a:extLst>
          </p:cNvPr>
          <p:cNvCxnSpPr>
            <a:stCxn id="46" idx="2"/>
            <a:endCxn id="45" idx="0"/>
          </p:cNvCxnSpPr>
          <p:nvPr/>
        </p:nvCxnSpPr>
        <p:spPr>
          <a:xfrm rot="5400000">
            <a:off x="910695" y="2329915"/>
            <a:ext cx="639784" cy="3539"/>
          </a:xfrm>
          <a:prstGeom prst="bentConnector3">
            <a:avLst>
              <a:gd name="adj1" fmla="val 50000"/>
            </a:avLst>
          </a:prstGeom>
          <a:noFill/>
          <a:ln w="6345" cap="flat">
            <a:solidFill>
              <a:srgbClr val="5B9BD5"/>
            </a:solidFill>
            <a:prstDash val="solid"/>
            <a:miter/>
          </a:ln>
        </p:spPr>
      </p:cxnSp>
      <p:cxnSp>
        <p:nvCxnSpPr>
          <p:cNvPr id="64" name="Elbow Connector 10">
            <a:extLst>
              <a:ext uri="{FF2B5EF4-FFF2-40B4-BE49-F238E27FC236}">
                <a16:creationId xmlns:a16="http://schemas.microsoft.com/office/drawing/2014/main" id="{847B76BC-1EAB-4201-91DD-B5BA1C12079F}"/>
              </a:ext>
            </a:extLst>
          </p:cNvPr>
          <p:cNvCxnSpPr>
            <a:stCxn id="42" idx="2"/>
            <a:endCxn id="39" idx="0"/>
          </p:cNvCxnSpPr>
          <p:nvPr/>
        </p:nvCxnSpPr>
        <p:spPr>
          <a:xfrm rot="5400000">
            <a:off x="6459272" y="4073957"/>
            <a:ext cx="286274" cy="3018"/>
          </a:xfrm>
          <a:prstGeom prst="bentConnector3">
            <a:avLst>
              <a:gd name="adj1" fmla="val 50000"/>
            </a:avLst>
          </a:prstGeom>
          <a:noFill/>
          <a:ln w="6345" cap="flat">
            <a:solidFill>
              <a:srgbClr val="5B9BD5"/>
            </a:solidFill>
            <a:prstDash val="solid"/>
            <a:miter/>
          </a:ln>
        </p:spPr>
      </p:cxnSp>
      <p:cxnSp>
        <p:nvCxnSpPr>
          <p:cNvPr id="65" name="Connettore 2 136">
            <a:extLst>
              <a:ext uri="{FF2B5EF4-FFF2-40B4-BE49-F238E27FC236}">
                <a16:creationId xmlns:a16="http://schemas.microsoft.com/office/drawing/2014/main" id="{97D6459E-B8D4-41D9-B0F3-5B102D79CB4A}"/>
              </a:ext>
            </a:extLst>
          </p:cNvPr>
          <p:cNvCxnSpPr>
            <a:endCxn id="45" idx="2"/>
          </p:cNvCxnSpPr>
          <p:nvPr/>
        </p:nvCxnSpPr>
        <p:spPr>
          <a:xfrm flipV="1">
            <a:off x="1228816" y="3091936"/>
            <a:ext cx="0" cy="373096"/>
          </a:xfrm>
          <a:prstGeom prst="straightConnector1">
            <a:avLst/>
          </a:prstGeom>
          <a:noFill/>
          <a:ln w="6345" cap="flat">
            <a:solidFill>
              <a:srgbClr val="4472C4"/>
            </a:solidFill>
            <a:prstDash val="solid"/>
            <a:miter/>
            <a:tailEnd type="arrow"/>
          </a:ln>
        </p:spPr>
      </p:cxnSp>
      <p:sp>
        <p:nvSpPr>
          <p:cNvPr id="66" name="Rectangle 41">
            <a:extLst>
              <a:ext uri="{FF2B5EF4-FFF2-40B4-BE49-F238E27FC236}">
                <a16:creationId xmlns:a16="http://schemas.microsoft.com/office/drawing/2014/main" id="{1AA92358-066E-45C5-9D49-0C78F138C032}"/>
              </a:ext>
            </a:extLst>
          </p:cNvPr>
          <p:cNvSpPr/>
          <p:nvPr/>
        </p:nvSpPr>
        <p:spPr>
          <a:xfrm>
            <a:off x="94298"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7" name="Rectangle 41">
            <a:extLst>
              <a:ext uri="{FF2B5EF4-FFF2-40B4-BE49-F238E27FC236}">
                <a16:creationId xmlns:a16="http://schemas.microsoft.com/office/drawing/2014/main" id="{86743368-242F-4C36-AAB3-A9628251EDEA}"/>
              </a:ext>
            </a:extLst>
          </p:cNvPr>
          <p:cNvSpPr/>
          <p:nvPr/>
        </p:nvSpPr>
        <p:spPr>
          <a:xfrm>
            <a:off x="874780"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Fixed</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8" name="Rectangle 41">
            <a:extLst>
              <a:ext uri="{FF2B5EF4-FFF2-40B4-BE49-F238E27FC236}">
                <a16:creationId xmlns:a16="http://schemas.microsoft.com/office/drawing/2014/main" id="{D436A87E-4AF3-4203-9217-714395DF9E46}"/>
              </a:ext>
            </a:extLst>
          </p:cNvPr>
          <p:cNvSpPr/>
          <p:nvPr/>
        </p:nvSpPr>
        <p:spPr>
          <a:xfrm>
            <a:off x="1669039" y="3887163"/>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Internet</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cxnSp>
        <p:nvCxnSpPr>
          <p:cNvPr id="69" name="Connettore diritto 139">
            <a:extLst>
              <a:ext uri="{FF2B5EF4-FFF2-40B4-BE49-F238E27FC236}">
                <a16:creationId xmlns:a16="http://schemas.microsoft.com/office/drawing/2014/main" id="{B4FF6497-1260-464A-997C-826195EE0552}"/>
              </a:ext>
            </a:extLst>
          </p:cNvPr>
          <p:cNvCxnSpPr/>
          <p:nvPr/>
        </p:nvCxnSpPr>
        <p:spPr>
          <a:xfrm>
            <a:off x="448033" y="3440281"/>
            <a:ext cx="1574741" cy="0"/>
          </a:xfrm>
          <a:prstGeom prst="straightConnector1">
            <a:avLst/>
          </a:prstGeom>
          <a:noFill/>
          <a:ln w="6345" cap="flat">
            <a:solidFill>
              <a:srgbClr val="4472C4"/>
            </a:solidFill>
            <a:prstDash val="solid"/>
            <a:miter/>
          </a:ln>
        </p:spPr>
      </p:cxnSp>
      <p:cxnSp>
        <p:nvCxnSpPr>
          <p:cNvPr id="70" name="Straight Connector 48">
            <a:extLst>
              <a:ext uri="{FF2B5EF4-FFF2-40B4-BE49-F238E27FC236}">
                <a16:creationId xmlns:a16="http://schemas.microsoft.com/office/drawing/2014/main" id="{F3FF0C7E-7270-41B4-9576-23A384DAF4B6}"/>
              </a:ext>
            </a:extLst>
          </p:cNvPr>
          <p:cNvCxnSpPr>
            <a:stCxn id="66" idx="0"/>
          </p:cNvCxnSpPr>
          <p:nvPr/>
        </p:nvCxnSpPr>
        <p:spPr>
          <a:xfrm flipV="1">
            <a:off x="448033" y="3440289"/>
            <a:ext cx="0" cy="417617"/>
          </a:xfrm>
          <a:prstGeom prst="straightConnector1">
            <a:avLst/>
          </a:prstGeom>
          <a:noFill/>
          <a:ln w="6345" cap="flat">
            <a:solidFill>
              <a:srgbClr val="5B9BD5"/>
            </a:solidFill>
            <a:prstDash val="solid"/>
            <a:miter/>
          </a:ln>
        </p:spPr>
      </p:cxnSp>
      <p:cxnSp>
        <p:nvCxnSpPr>
          <p:cNvPr id="71" name="Straight Connector 48">
            <a:extLst>
              <a:ext uri="{FF2B5EF4-FFF2-40B4-BE49-F238E27FC236}">
                <a16:creationId xmlns:a16="http://schemas.microsoft.com/office/drawing/2014/main" id="{B69CCE0B-4F67-4665-A7F0-D561CC477147}"/>
              </a:ext>
            </a:extLst>
          </p:cNvPr>
          <p:cNvCxnSpPr/>
          <p:nvPr/>
        </p:nvCxnSpPr>
        <p:spPr>
          <a:xfrm flipV="1">
            <a:off x="1230942" y="3435337"/>
            <a:ext cx="0" cy="417617"/>
          </a:xfrm>
          <a:prstGeom prst="straightConnector1">
            <a:avLst/>
          </a:prstGeom>
          <a:noFill/>
          <a:ln w="6345" cap="flat">
            <a:solidFill>
              <a:srgbClr val="5B9BD5"/>
            </a:solidFill>
            <a:prstDash val="solid"/>
            <a:miter/>
          </a:ln>
        </p:spPr>
      </p:cxnSp>
      <p:cxnSp>
        <p:nvCxnSpPr>
          <p:cNvPr id="72" name="Straight Connector 48">
            <a:extLst>
              <a:ext uri="{FF2B5EF4-FFF2-40B4-BE49-F238E27FC236}">
                <a16:creationId xmlns:a16="http://schemas.microsoft.com/office/drawing/2014/main" id="{38262C93-B205-4CA1-ADDC-2966CC490DB6}"/>
              </a:ext>
            </a:extLst>
          </p:cNvPr>
          <p:cNvCxnSpPr>
            <a:stCxn id="68" idx="0"/>
          </p:cNvCxnSpPr>
          <p:nvPr/>
        </p:nvCxnSpPr>
        <p:spPr>
          <a:xfrm flipV="1">
            <a:off x="2022773" y="3435337"/>
            <a:ext cx="0" cy="451826"/>
          </a:xfrm>
          <a:prstGeom prst="straightConnector1">
            <a:avLst/>
          </a:prstGeom>
          <a:noFill/>
          <a:ln w="6345" cap="flat">
            <a:solidFill>
              <a:srgbClr val="5B9BD5"/>
            </a:solidFill>
            <a:prstDash val="solid"/>
            <a:miter/>
          </a:ln>
        </p:spPr>
      </p:cxnSp>
      <p:cxnSp>
        <p:nvCxnSpPr>
          <p:cNvPr id="73" name="Elbow Connector 37">
            <a:extLst>
              <a:ext uri="{FF2B5EF4-FFF2-40B4-BE49-F238E27FC236}">
                <a16:creationId xmlns:a16="http://schemas.microsoft.com/office/drawing/2014/main" id="{C9EB2D78-89C7-4E7B-AA06-6813F7BC5C97}"/>
              </a:ext>
            </a:extLst>
          </p:cNvPr>
          <p:cNvCxnSpPr>
            <a:stCxn id="35" idx="0"/>
            <a:endCxn id="26" idx="2"/>
          </p:cNvCxnSpPr>
          <p:nvPr/>
        </p:nvCxnSpPr>
        <p:spPr>
          <a:xfrm rot="5400000" flipH="1" flipV="1">
            <a:off x="4964316" y="1883822"/>
            <a:ext cx="386216" cy="662"/>
          </a:xfrm>
          <a:prstGeom prst="bentConnector3">
            <a:avLst>
              <a:gd name="adj1" fmla="val 50000"/>
            </a:avLst>
          </a:prstGeom>
          <a:noFill/>
          <a:ln w="6345" cap="flat">
            <a:solidFill>
              <a:srgbClr val="5B9BD5"/>
            </a:solidFill>
            <a:prstDash val="solid"/>
            <a:miter/>
          </a:ln>
        </p:spPr>
      </p:cxnSp>
      <p:cxnSp>
        <p:nvCxnSpPr>
          <p:cNvPr id="74" name="Elbow Connector 37">
            <a:extLst>
              <a:ext uri="{FF2B5EF4-FFF2-40B4-BE49-F238E27FC236}">
                <a16:creationId xmlns:a16="http://schemas.microsoft.com/office/drawing/2014/main" id="{4848489C-F09E-4684-9BD9-BBE2C77470EF}"/>
              </a:ext>
            </a:extLst>
          </p:cNvPr>
          <p:cNvCxnSpPr>
            <a:stCxn id="17" idx="1"/>
            <a:endCxn id="35" idx="2"/>
          </p:cNvCxnSpPr>
          <p:nvPr/>
        </p:nvCxnSpPr>
        <p:spPr>
          <a:xfrm rot="10800000">
            <a:off x="5157094" y="2463476"/>
            <a:ext cx="1017062" cy="445170"/>
          </a:xfrm>
          <a:prstGeom prst="bentConnector2">
            <a:avLst/>
          </a:prstGeom>
          <a:noFill/>
          <a:ln w="6345" cap="flat">
            <a:solidFill>
              <a:srgbClr val="5B9BD5"/>
            </a:solidFill>
            <a:prstDash val="solid"/>
            <a:miter/>
          </a:ln>
        </p:spPr>
      </p:cxnSp>
      <p:sp>
        <p:nvSpPr>
          <p:cNvPr id="75" name="Rectangle 41">
            <a:extLst>
              <a:ext uri="{FF2B5EF4-FFF2-40B4-BE49-F238E27FC236}">
                <a16:creationId xmlns:a16="http://schemas.microsoft.com/office/drawing/2014/main" id="{B7CF60F1-C3B5-43B8-9B78-8FE52C6E6D9B}"/>
              </a:ext>
            </a:extLst>
          </p:cNvPr>
          <p:cNvSpPr/>
          <p:nvPr/>
        </p:nvSpPr>
        <p:spPr>
          <a:xfrm>
            <a:off x="1213276"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dirty="0">
                <a:solidFill>
                  <a:srgbClr val="000000"/>
                </a:solidFill>
                <a:uFillTx/>
                <a:latin typeface="Calibri"/>
              </a:rPr>
              <a:t>Mobile internet</a:t>
            </a:r>
          </a:p>
        </p:txBody>
      </p:sp>
      <p:sp>
        <p:nvSpPr>
          <p:cNvPr id="76" name="Rectangle 41">
            <a:extLst>
              <a:ext uri="{FF2B5EF4-FFF2-40B4-BE49-F238E27FC236}">
                <a16:creationId xmlns:a16="http://schemas.microsoft.com/office/drawing/2014/main" id="{972D5694-7331-43F2-96AB-0EECC1FE3686}"/>
              </a:ext>
            </a:extLst>
          </p:cNvPr>
          <p:cNvSpPr/>
          <p:nvPr/>
        </p:nvSpPr>
        <p:spPr>
          <a:xfrm>
            <a:off x="2157733"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dirty="0">
                <a:solidFill>
                  <a:srgbClr val="000000"/>
                </a:solidFill>
                <a:uFillTx/>
                <a:latin typeface="Calibri"/>
              </a:rPr>
              <a:t>Fixed internet</a:t>
            </a:r>
            <a:endParaRPr lang="en-GB" sz="1350" b="0" i="0" u="none" strike="noStrike" kern="1200" cap="none" spc="0" baseline="0" dirty="0">
              <a:solidFill>
                <a:srgbClr val="000000"/>
              </a:solidFill>
              <a:uFillTx/>
              <a:latin typeface="Calibri"/>
            </a:endParaRPr>
          </a:p>
        </p:txBody>
      </p:sp>
      <p:sp>
        <p:nvSpPr>
          <p:cNvPr id="77" name="TextBox 54">
            <a:extLst>
              <a:ext uri="{FF2B5EF4-FFF2-40B4-BE49-F238E27FC236}">
                <a16:creationId xmlns:a16="http://schemas.microsoft.com/office/drawing/2014/main" id="{0AC83C17-1243-4900-BD03-F7C03211A33D}"/>
              </a:ext>
            </a:extLst>
          </p:cNvPr>
          <p:cNvSpPr txBox="1"/>
          <p:nvPr/>
        </p:nvSpPr>
        <p:spPr>
          <a:xfrm>
            <a:off x="2367327" y="3826023"/>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Number of GB</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for GB</a:t>
            </a:r>
          </a:p>
        </p:txBody>
      </p:sp>
      <p:sp>
        <p:nvSpPr>
          <p:cNvPr id="78" name="TextBox 54">
            <a:extLst>
              <a:ext uri="{FF2B5EF4-FFF2-40B4-BE49-F238E27FC236}">
                <a16:creationId xmlns:a16="http://schemas.microsoft.com/office/drawing/2014/main" id="{3296952E-311B-4CD6-A924-7358AEB5DE0A}"/>
              </a:ext>
            </a:extLst>
          </p:cNvPr>
          <p:cNvSpPr txBox="1"/>
          <p:nvPr/>
        </p:nvSpPr>
        <p:spPr>
          <a:xfrm>
            <a:off x="15094" y="4305617"/>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Sms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sms</a:t>
            </a:r>
          </a:p>
        </p:txBody>
      </p:sp>
      <p:cxnSp>
        <p:nvCxnSpPr>
          <p:cNvPr id="79" name="Connettore 2 136">
            <a:extLst>
              <a:ext uri="{FF2B5EF4-FFF2-40B4-BE49-F238E27FC236}">
                <a16:creationId xmlns:a16="http://schemas.microsoft.com/office/drawing/2014/main" id="{9275C0D8-94F4-42A5-B517-10C6AC799DA2}"/>
              </a:ext>
            </a:extLst>
          </p:cNvPr>
          <p:cNvCxnSpPr/>
          <p:nvPr/>
        </p:nvCxnSpPr>
        <p:spPr>
          <a:xfrm flipV="1">
            <a:off x="2074160" y="4322783"/>
            <a:ext cx="0" cy="133950"/>
          </a:xfrm>
          <a:prstGeom prst="straightConnector1">
            <a:avLst/>
          </a:prstGeom>
          <a:noFill/>
          <a:ln w="6345" cap="flat">
            <a:solidFill>
              <a:srgbClr val="4472C4"/>
            </a:solidFill>
            <a:prstDash val="solid"/>
            <a:miter/>
            <a:tailEnd type="arrow"/>
          </a:ln>
        </p:spPr>
      </p:cxnSp>
      <p:cxnSp>
        <p:nvCxnSpPr>
          <p:cNvPr id="80" name="Connettore diritto 139">
            <a:extLst>
              <a:ext uri="{FF2B5EF4-FFF2-40B4-BE49-F238E27FC236}">
                <a16:creationId xmlns:a16="http://schemas.microsoft.com/office/drawing/2014/main" id="{F47076EF-FBD7-4F5E-B23D-5B38961E6474}"/>
              </a:ext>
            </a:extLst>
          </p:cNvPr>
          <p:cNvCxnSpPr/>
          <p:nvPr/>
        </p:nvCxnSpPr>
        <p:spPr>
          <a:xfrm>
            <a:off x="1455555" y="4455032"/>
            <a:ext cx="1230511" cy="0"/>
          </a:xfrm>
          <a:prstGeom prst="straightConnector1">
            <a:avLst/>
          </a:prstGeom>
          <a:noFill/>
          <a:ln w="6345" cap="flat">
            <a:solidFill>
              <a:srgbClr val="4472C4"/>
            </a:solidFill>
            <a:prstDash val="solid"/>
            <a:miter/>
          </a:ln>
        </p:spPr>
      </p:cxnSp>
      <p:cxnSp>
        <p:nvCxnSpPr>
          <p:cNvPr id="81" name="Connettore diritto 142">
            <a:extLst>
              <a:ext uri="{FF2B5EF4-FFF2-40B4-BE49-F238E27FC236}">
                <a16:creationId xmlns:a16="http://schemas.microsoft.com/office/drawing/2014/main" id="{8DA8CF7B-DA70-4CE6-B7B9-2D9810C4DEDC}"/>
              </a:ext>
            </a:extLst>
          </p:cNvPr>
          <p:cNvCxnSpPr/>
          <p:nvPr/>
        </p:nvCxnSpPr>
        <p:spPr>
          <a:xfrm>
            <a:off x="2684516" y="4446679"/>
            <a:ext cx="0" cy="78538"/>
          </a:xfrm>
          <a:prstGeom prst="straightConnector1">
            <a:avLst/>
          </a:prstGeom>
          <a:noFill/>
          <a:ln w="6345" cap="flat">
            <a:solidFill>
              <a:srgbClr val="4472C4"/>
            </a:solidFill>
            <a:prstDash val="solid"/>
            <a:miter/>
          </a:ln>
        </p:spPr>
      </p:cxnSp>
      <p:cxnSp>
        <p:nvCxnSpPr>
          <p:cNvPr id="82" name="Connettore diritto 239">
            <a:extLst>
              <a:ext uri="{FF2B5EF4-FFF2-40B4-BE49-F238E27FC236}">
                <a16:creationId xmlns:a16="http://schemas.microsoft.com/office/drawing/2014/main" id="{529585B3-37E4-4F9B-B7A3-903FE97E0CA2}"/>
              </a:ext>
            </a:extLst>
          </p:cNvPr>
          <p:cNvCxnSpPr/>
          <p:nvPr/>
        </p:nvCxnSpPr>
        <p:spPr>
          <a:xfrm>
            <a:off x="1453923" y="4451939"/>
            <a:ext cx="0" cy="86637"/>
          </a:xfrm>
          <a:prstGeom prst="straightConnector1">
            <a:avLst/>
          </a:prstGeom>
          <a:noFill/>
          <a:ln w="6345" cap="flat">
            <a:solidFill>
              <a:srgbClr val="4472C4"/>
            </a:solidFill>
            <a:prstDash val="solid"/>
            <a:miter/>
          </a:ln>
        </p:spPr>
      </p:cxnSp>
      <p:cxnSp>
        <p:nvCxnSpPr>
          <p:cNvPr id="83" name="Straight Connector 48">
            <a:extLst>
              <a:ext uri="{FF2B5EF4-FFF2-40B4-BE49-F238E27FC236}">
                <a16:creationId xmlns:a16="http://schemas.microsoft.com/office/drawing/2014/main" id="{9A5E6838-80FE-4101-B855-B18D76CF737D}"/>
              </a:ext>
            </a:extLst>
          </p:cNvPr>
          <p:cNvCxnSpPr>
            <a:stCxn id="46" idx="0"/>
          </p:cNvCxnSpPr>
          <p:nvPr/>
        </p:nvCxnSpPr>
        <p:spPr>
          <a:xfrm flipV="1">
            <a:off x="1232355" y="1290216"/>
            <a:ext cx="3045" cy="335363"/>
          </a:xfrm>
          <a:prstGeom prst="straightConnector1">
            <a:avLst/>
          </a:prstGeom>
          <a:noFill/>
          <a:ln w="6345" cap="flat">
            <a:solidFill>
              <a:srgbClr val="5B9BD5"/>
            </a:solidFill>
            <a:prstDash val="solid"/>
            <a:miter/>
          </a:ln>
        </p:spPr>
      </p:cxnSp>
    </p:spTree>
    <p:extLst>
      <p:ext uri="{BB962C8B-B14F-4D97-AF65-F5344CB8AC3E}">
        <p14:creationId xmlns:p14="http://schemas.microsoft.com/office/powerpoint/2010/main" val="762234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4424-348E-43EB-80CF-866EE41D20F3}"/>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9BFD2A49-750C-4E36-8153-085BA6045D32}"/>
              </a:ext>
            </a:extLst>
          </p:cNvPr>
          <p:cNvSpPr>
            <a:spLocks noGrp="1"/>
          </p:cNvSpPr>
          <p:nvPr>
            <p:ph sz="half" idx="1"/>
          </p:nvPr>
        </p:nvSpPr>
        <p:spPr>
          <a:xfrm>
            <a:off x="628650" y="1819648"/>
            <a:ext cx="5132668" cy="4351338"/>
          </a:xfrm>
        </p:spPr>
        <p:txBody>
          <a:bodyPr>
            <a:normAutofit fontScale="92500" lnSpcReduction="20000"/>
          </a:bodyPr>
          <a:lstStyle/>
          <a:p>
            <a:r>
              <a:rPr lang="it-IT" dirty="0">
                <a:solidFill>
                  <a:srgbClr val="0070C0"/>
                </a:solidFill>
              </a:rPr>
              <a:t>Back end </a:t>
            </a:r>
            <a:r>
              <a:rPr lang="it-IT" dirty="0" err="1">
                <a:solidFill>
                  <a:srgbClr val="0070C0"/>
                </a:solidFill>
              </a:rPr>
              <a:t>components</a:t>
            </a:r>
            <a:endParaRPr lang="it-IT" dirty="0">
              <a:solidFill>
                <a:srgbClr val="0070C0"/>
              </a:solidFill>
            </a:endParaRPr>
          </a:p>
          <a:p>
            <a:pPr lvl="1"/>
            <a:r>
              <a:rPr lang="it-IT" dirty="0" err="1"/>
              <a:t>Entities</a:t>
            </a:r>
            <a:endParaRPr lang="it-IT" dirty="0"/>
          </a:p>
          <a:p>
            <a:pPr lvl="2"/>
            <a:r>
              <a:rPr lang="it-IT" dirty="0" err="1"/>
              <a:t>Alert</a:t>
            </a:r>
            <a:endParaRPr lang="it-IT" dirty="0"/>
          </a:p>
          <a:p>
            <a:pPr lvl="2"/>
            <a:r>
              <a:rPr lang="it-IT" dirty="0"/>
              <a:t>Customer</a:t>
            </a:r>
          </a:p>
          <a:p>
            <a:pPr lvl="2"/>
            <a:r>
              <a:rPr lang="it-IT" dirty="0" err="1"/>
              <a:t>Employee</a:t>
            </a:r>
            <a:endParaRPr lang="it-IT" dirty="0"/>
          </a:p>
          <a:p>
            <a:pPr lvl="2"/>
            <a:r>
              <a:rPr lang="it-IT" dirty="0" err="1"/>
              <a:t>OptionalProduct</a:t>
            </a:r>
            <a:endParaRPr lang="it-IT" dirty="0"/>
          </a:p>
          <a:p>
            <a:pPr lvl="2"/>
            <a:r>
              <a:rPr lang="it-IT" dirty="0"/>
              <a:t>Order</a:t>
            </a:r>
          </a:p>
          <a:p>
            <a:pPr lvl="2"/>
            <a:r>
              <a:rPr lang="it-IT" dirty="0"/>
              <a:t>Service</a:t>
            </a:r>
          </a:p>
          <a:p>
            <a:pPr lvl="2"/>
            <a:r>
              <a:rPr lang="it-IT" dirty="0" err="1"/>
              <a:t>ServiceActivationSchedule</a:t>
            </a:r>
            <a:endParaRPr lang="it-IT" dirty="0"/>
          </a:p>
          <a:p>
            <a:pPr lvl="2"/>
            <a:r>
              <a:rPr lang="it-IT" dirty="0" err="1"/>
              <a:t>ServicePackage</a:t>
            </a:r>
            <a:endParaRPr lang="it-IT" dirty="0"/>
          </a:p>
          <a:p>
            <a:pPr lvl="2"/>
            <a:r>
              <a:rPr lang="it-IT" dirty="0" err="1"/>
              <a:t>AverageNumberOfOptionaProducts</a:t>
            </a:r>
            <a:endParaRPr lang="it-IT" dirty="0"/>
          </a:p>
          <a:p>
            <a:pPr lvl="2"/>
            <a:r>
              <a:rPr lang="it-IT" dirty="0" err="1"/>
              <a:t>BestSellerOptionalProduct</a:t>
            </a:r>
            <a:endParaRPr lang="it-IT" dirty="0"/>
          </a:p>
          <a:p>
            <a:pPr lvl="2"/>
            <a:r>
              <a:rPr lang="it-IT" dirty="0" err="1"/>
              <a:t>TotalPurchasesPerPackage</a:t>
            </a:r>
            <a:endParaRPr lang="it-IT" dirty="0"/>
          </a:p>
          <a:p>
            <a:pPr lvl="2"/>
            <a:r>
              <a:rPr lang="it-IT" dirty="0" err="1"/>
              <a:t>TotalPurchasesValidityPeriodPerPackage</a:t>
            </a:r>
            <a:endParaRPr lang="it-IT" dirty="0"/>
          </a:p>
          <a:p>
            <a:pPr lvl="2"/>
            <a:r>
              <a:rPr lang="it-IT" dirty="0" err="1"/>
              <a:t>TotalValueOfSales</a:t>
            </a:r>
            <a:endParaRPr lang="it-IT" dirty="0"/>
          </a:p>
          <a:p>
            <a:pPr lvl="2"/>
            <a:endParaRPr lang="it-IT" dirty="0"/>
          </a:p>
        </p:txBody>
      </p:sp>
    </p:spTree>
    <p:extLst>
      <p:ext uri="{BB962C8B-B14F-4D97-AF65-F5344CB8AC3E}">
        <p14:creationId xmlns:p14="http://schemas.microsoft.com/office/powerpoint/2010/main" val="3917334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CC3-C010-4695-8B83-1AED73E8D312}"/>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4C53B13E-F6E9-48CC-BE24-78167230BAA7}"/>
              </a:ext>
            </a:extLst>
          </p:cNvPr>
          <p:cNvSpPr>
            <a:spLocks noGrp="1"/>
          </p:cNvSpPr>
          <p:nvPr>
            <p:ph sz="half" idx="1"/>
          </p:nvPr>
        </p:nvSpPr>
        <p:spPr>
          <a:xfrm>
            <a:off x="628650" y="1825624"/>
            <a:ext cx="7886700" cy="4569199"/>
          </a:xfrm>
        </p:spPr>
        <p:txBody>
          <a:bodyPr>
            <a:normAutofit fontScale="92500" lnSpcReduction="10000"/>
          </a:bodyPr>
          <a:lstStyle/>
          <a:p>
            <a:r>
              <a:rPr lang="it-IT" dirty="0"/>
              <a:t>Services</a:t>
            </a:r>
          </a:p>
          <a:p>
            <a:pPr lvl="1"/>
            <a:r>
              <a:rPr lang="it-IT" dirty="0" err="1"/>
              <a:t>CustomerService</a:t>
            </a:r>
            <a:r>
              <a:rPr lang="it-IT" dirty="0"/>
              <a:t> </a:t>
            </a:r>
            <a:r>
              <a:rPr lang="it-IT" dirty="0">
                <a:solidFill>
                  <a:srgbClr val="00B0F0"/>
                </a:solidFill>
              </a:rPr>
              <a:t>(STATELESS)</a:t>
            </a:r>
          </a:p>
          <a:p>
            <a:pPr lvl="2"/>
            <a:r>
              <a:rPr lang="it-IT" dirty="0" err="1"/>
              <a:t>checkCredentials</a:t>
            </a:r>
            <a:r>
              <a:rPr lang="it-IT" dirty="0"/>
              <a:t>(username, password)</a:t>
            </a:r>
          </a:p>
          <a:p>
            <a:pPr lvl="2"/>
            <a:r>
              <a:rPr lang="it-IT" dirty="0" err="1"/>
              <a:t>registerCustomer</a:t>
            </a:r>
            <a:r>
              <a:rPr lang="it-IT" dirty="0"/>
              <a:t>(username, password, email)</a:t>
            </a:r>
          </a:p>
          <a:p>
            <a:pPr lvl="2"/>
            <a:r>
              <a:rPr lang="it-IT" dirty="0" err="1"/>
              <a:t>findCustomerByUsername</a:t>
            </a:r>
            <a:r>
              <a:rPr lang="it-IT" dirty="0"/>
              <a:t>(username)</a:t>
            </a:r>
          </a:p>
          <a:p>
            <a:pPr lvl="2"/>
            <a:r>
              <a:rPr lang="it-IT" dirty="0" err="1"/>
              <a:t>refreshCustomer</a:t>
            </a:r>
            <a:r>
              <a:rPr lang="it-IT" dirty="0"/>
              <a:t>(username)</a:t>
            </a:r>
          </a:p>
          <a:p>
            <a:pPr lvl="1"/>
            <a:r>
              <a:rPr lang="it-IT" dirty="0" err="1"/>
              <a:t>EmployeeService</a:t>
            </a:r>
            <a:r>
              <a:rPr lang="it-IT" dirty="0"/>
              <a:t> </a:t>
            </a:r>
            <a:r>
              <a:rPr lang="it-IT" dirty="0">
                <a:solidFill>
                  <a:srgbClr val="00B0F0"/>
                </a:solidFill>
              </a:rPr>
              <a:t>(STATELESS)</a:t>
            </a:r>
          </a:p>
          <a:p>
            <a:pPr lvl="2"/>
            <a:r>
              <a:rPr lang="it-IT" dirty="0" err="1"/>
              <a:t>checkCredentials</a:t>
            </a:r>
            <a:r>
              <a:rPr lang="it-IT" dirty="0"/>
              <a:t>(username, password)</a:t>
            </a:r>
          </a:p>
          <a:p>
            <a:pPr lvl="2"/>
            <a:r>
              <a:rPr lang="it-IT" dirty="0" err="1"/>
              <a:t>findAllServices</a:t>
            </a:r>
            <a:r>
              <a:rPr lang="it-IT" dirty="0"/>
              <a:t>()</a:t>
            </a:r>
          </a:p>
          <a:p>
            <a:pPr lvl="2"/>
            <a:r>
              <a:rPr lang="it-IT" dirty="0" err="1"/>
              <a:t>findServicesListByID</a:t>
            </a:r>
            <a:r>
              <a:rPr lang="it-IT" dirty="0"/>
              <a:t>(</a:t>
            </a:r>
            <a:r>
              <a:rPr lang="it-IT" dirty="0" err="1"/>
              <a:t>serviceIDList</a:t>
            </a:r>
            <a:r>
              <a:rPr lang="it-IT" dirty="0"/>
              <a:t>)</a:t>
            </a:r>
          </a:p>
          <a:p>
            <a:pPr lvl="1"/>
            <a:r>
              <a:rPr lang="it-IT" dirty="0" err="1"/>
              <a:t>OptionalProductService</a:t>
            </a:r>
            <a:r>
              <a:rPr lang="it-IT" dirty="0"/>
              <a:t> </a:t>
            </a:r>
            <a:r>
              <a:rPr lang="it-IT" dirty="0">
                <a:solidFill>
                  <a:srgbClr val="00B0F0"/>
                </a:solidFill>
              </a:rPr>
              <a:t>(STATELESS)</a:t>
            </a:r>
          </a:p>
          <a:p>
            <a:pPr lvl="2"/>
            <a:r>
              <a:rPr lang="it-IT" dirty="0" err="1"/>
              <a:t>findOptionalProductListByID</a:t>
            </a:r>
            <a:r>
              <a:rPr lang="it-IT" dirty="0"/>
              <a:t>(</a:t>
            </a:r>
            <a:r>
              <a:rPr lang="it-IT" dirty="0" err="1"/>
              <a:t>optionalProductList</a:t>
            </a:r>
            <a:r>
              <a:rPr lang="it-IT" dirty="0"/>
              <a:t>)</a:t>
            </a:r>
          </a:p>
          <a:p>
            <a:pPr lvl="2"/>
            <a:r>
              <a:rPr lang="it-IT" dirty="0" err="1"/>
              <a:t>findAllOptionalProducts</a:t>
            </a:r>
            <a:r>
              <a:rPr lang="it-IT" dirty="0"/>
              <a:t>()</a:t>
            </a:r>
          </a:p>
          <a:p>
            <a:pPr lvl="2"/>
            <a:r>
              <a:rPr lang="en-US" dirty="0" err="1"/>
              <a:t>createOptionalProduct</a:t>
            </a:r>
            <a:r>
              <a:rPr lang="en-US" dirty="0"/>
              <a:t>(name, </a:t>
            </a:r>
            <a:r>
              <a:rPr lang="en-US" dirty="0" err="1"/>
              <a:t>validityPeriod</a:t>
            </a:r>
            <a:r>
              <a:rPr lang="en-US" dirty="0"/>
              <a:t>, </a:t>
            </a:r>
            <a:r>
              <a:rPr lang="en-US" dirty="0" err="1"/>
              <a:t>monthlyFee</a:t>
            </a:r>
            <a:r>
              <a:rPr lang="en-US" dirty="0"/>
              <a:t>)</a:t>
            </a:r>
            <a:endParaRPr lang="it-IT" dirty="0"/>
          </a:p>
          <a:p>
            <a:pPr lvl="1"/>
            <a:endParaRPr lang="it-IT" dirty="0">
              <a:solidFill>
                <a:srgbClr val="00B0F0"/>
              </a:solidFill>
            </a:endParaRPr>
          </a:p>
          <a:p>
            <a:pPr lvl="1"/>
            <a:endParaRPr lang="it-IT" dirty="0">
              <a:solidFill>
                <a:srgbClr val="00B0F0"/>
              </a:solidFill>
            </a:endParaRPr>
          </a:p>
          <a:p>
            <a:pPr marL="914400" lvl="2" indent="0">
              <a:buNone/>
            </a:pPr>
            <a:endParaRPr lang="it-IT" dirty="0"/>
          </a:p>
          <a:p>
            <a:pPr lvl="2"/>
            <a:endParaRPr lang="it-IT" dirty="0"/>
          </a:p>
        </p:txBody>
      </p:sp>
    </p:spTree>
    <p:extLst>
      <p:ext uri="{BB962C8B-B14F-4D97-AF65-F5344CB8AC3E}">
        <p14:creationId xmlns:p14="http://schemas.microsoft.com/office/powerpoint/2010/main" val="734682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F051-45CE-4540-81C9-F533A2D7B057}"/>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19AA6E01-ECD8-41EC-96B2-48275993D9C7}"/>
              </a:ext>
            </a:extLst>
          </p:cNvPr>
          <p:cNvSpPr>
            <a:spLocks noGrp="1"/>
          </p:cNvSpPr>
          <p:nvPr>
            <p:ph sz="half" idx="1"/>
          </p:nvPr>
        </p:nvSpPr>
        <p:spPr>
          <a:xfrm>
            <a:off x="628650" y="1825625"/>
            <a:ext cx="7886700" cy="4351338"/>
          </a:xfrm>
        </p:spPr>
        <p:txBody>
          <a:bodyPr>
            <a:normAutofit lnSpcReduction="10000"/>
          </a:bodyPr>
          <a:lstStyle/>
          <a:p>
            <a:r>
              <a:rPr lang="it-IT" dirty="0"/>
              <a:t>Services</a:t>
            </a:r>
          </a:p>
          <a:p>
            <a:pPr lvl="1"/>
            <a:r>
              <a:rPr lang="it-IT" dirty="0" err="1"/>
              <a:t>OrderService</a:t>
            </a:r>
            <a:r>
              <a:rPr lang="it-IT" dirty="0"/>
              <a:t> </a:t>
            </a:r>
            <a:r>
              <a:rPr lang="it-IT" dirty="0">
                <a:solidFill>
                  <a:srgbClr val="00B0F0"/>
                </a:solidFill>
              </a:rPr>
              <a:t>(STATELESS)</a:t>
            </a:r>
          </a:p>
          <a:p>
            <a:pPr lvl="2"/>
            <a:r>
              <a:rPr lang="en-US" dirty="0" err="1"/>
              <a:t>createOrder</a:t>
            </a:r>
            <a:r>
              <a:rPr lang="en-US" dirty="0"/>
              <a:t>(</a:t>
            </a:r>
            <a:r>
              <a:rPr lang="en-US" dirty="0" err="1"/>
              <a:t>date_hour</a:t>
            </a:r>
            <a:r>
              <a:rPr lang="en-US" dirty="0"/>
              <a:t>, </a:t>
            </a:r>
            <a:r>
              <a:rPr lang="en-US" dirty="0" err="1"/>
              <a:t>total_value</a:t>
            </a:r>
            <a:r>
              <a:rPr lang="en-US" dirty="0"/>
              <a:t>, </a:t>
            </a:r>
            <a:r>
              <a:rPr lang="en-US" dirty="0" err="1"/>
              <a:t>sub_date</a:t>
            </a:r>
            <a:r>
              <a:rPr lang="en-US" dirty="0"/>
              <a:t>, </a:t>
            </a:r>
            <a:r>
              <a:rPr lang="en-US" dirty="0" err="1"/>
              <a:t>user_order</a:t>
            </a:r>
            <a:r>
              <a:rPr lang="en-US" dirty="0"/>
              <a:t>,  </a:t>
            </a:r>
            <a:r>
              <a:rPr lang="en-US" dirty="0" err="1"/>
              <a:t>servicePackage</a:t>
            </a:r>
            <a:r>
              <a:rPr lang="en-US" dirty="0"/>
              <a:t>, </a:t>
            </a:r>
            <a:r>
              <a:rPr lang="en-US" dirty="0" err="1"/>
              <a:t>optionalProductList</a:t>
            </a:r>
            <a:r>
              <a:rPr lang="en-US" dirty="0"/>
              <a:t>)</a:t>
            </a:r>
          </a:p>
          <a:p>
            <a:pPr lvl="2"/>
            <a:r>
              <a:rPr lang="it-IT" dirty="0" err="1"/>
              <a:t>findByID</a:t>
            </a:r>
            <a:r>
              <a:rPr lang="it-IT" dirty="0"/>
              <a:t>(ID)</a:t>
            </a:r>
          </a:p>
          <a:p>
            <a:pPr lvl="2"/>
            <a:r>
              <a:rPr lang="it-IT" dirty="0" err="1"/>
              <a:t>setStateByID</a:t>
            </a:r>
            <a:r>
              <a:rPr lang="it-IT" dirty="0"/>
              <a:t>(ID, </a:t>
            </a:r>
            <a:r>
              <a:rPr lang="it-IT" dirty="0" err="1"/>
              <a:t>stateType</a:t>
            </a:r>
            <a:r>
              <a:rPr lang="it-IT" dirty="0"/>
              <a:t>)</a:t>
            </a:r>
          </a:p>
          <a:p>
            <a:pPr lvl="2"/>
            <a:r>
              <a:rPr lang="en-US" dirty="0" err="1"/>
              <a:t>createActivationSchedule</a:t>
            </a:r>
            <a:r>
              <a:rPr lang="en-US" dirty="0"/>
              <a:t>(customer, order)</a:t>
            </a:r>
          </a:p>
          <a:p>
            <a:pPr lvl="2"/>
            <a:r>
              <a:rPr lang="it-IT" dirty="0" err="1"/>
              <a:t>findRejectedOrdersByUser</a:t>
            </a:r>
            <a:r>
              <a:rPr lang="it-IT" dirty="0"/>
              <a:t>(username)</a:t>
            </a:r>
          </a:p>
          <a:p>
            <a:pPr lvl="1"/>
            <a:r>
              <a:rPr lang="it-IT" dirty="0" err="1"/>
              <a:t>PackageService</a:t>
            </a:r>
            <a:r>
              <a:rPr lang="it-IT" dirty="0"/>
              <a:t> </a:t>
            </a:r>
            <a:r>
              <a:rPr lang="it-IT" dirty="0">
                <a:solidFill>
                  <a:srgbClr val="00B0F0"/>
                </a:solidFill>
              </a:rPr>
              <a:t>(STATELESS)</a:t>
            </a:r>
          </a:p>
          <a:p>
            <a:pPr lvl="2"/>
            <a:r>
              <a:rPr lang="it-IT" dirty="0" err="1"/>
              <a:t>findAllServicePackage</a:t>
            </a:r>
            <a:r>
              <a:rPr lang="it-IT" dirty="0"/>
              <a:t>()</a:t>
            </a:r>
          </a:p>
          <a:p>
            <a:pPr lvl="2"/>
            <a:r>
              <a:rPr lang="it-IT" dirty="0" err="1"/>
              <a:t>findByID</a:t>
            </a:r>
            <a:r>
              <a:rPr lang="it-IT" dirty="0"/>
              <a:t>(ID)</a:t>
            </a:r>
          </a:p>
          <a:p>
            <a:pPr lvl="2"/>
            <a:r>
              <a:rPr lang="en-US" dirty="0" err="1"/>
              <a:t>createServicePackage</a:t>
            </a:r>
            <a:r>
              <a:rPr lang="en-US" dirty="0"/>
              <a:t>(name, </a:t>
            </a:r>
            <a:r>
              <a:rPr lang="en-US" dirty="0" err="1"/>
              <a:t>validityPeriod</a:t>
            </a:r>
            <a:r>
              <a:rPr lang="en-US" dirty="0"/>
              <a:t>, </a:t>
            </a:r>
            <a:r>
              <a:rPr lang="en-US" dirty="0" err="1"/>
              <a:t>monthlyFee</a:t>
            </a:r>
            <a:r>
              <a:rPr lang="en-US" dirty="0"/>
              <a:t>, services, </a:t>
            </a:r>
            <a:r>
              <a:rPr lang="en-US" dirty="0" err="1"/>
              <a:t>optionalProducts</a:t>
            </a:r>
            <a:r>
              <a:rPr lang="en-US" dirty="0"/>
              <a:t>)</a:t>
            </a:r>
          </a:p>
          <a:p>
            <a:pPr lvl="2"/>
            <a:endParaRPr lang="it-IT" dirty="0"/>
          </a:p>
        </p:txBody>
      </p:sp>
    </p:spTree>
    <p:extLst>
      <p:ext uri="{BB962C8B-B14F-4D97-AF65-F5344CB8AC3E}">
        <p14:creationId xmlns:p14="http://schemas.microsoft.com/office/powerpoint/2010/main" val="1027257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9BF4-73A7-4AE1-99BB-4196217B5A50}"/>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7BFB5130-53FD-4B31-8D64-5C65D880337A}"/>
              </a:ext>
            </a:extLst>
          </p:cNvPr>
          <p:cNvSpPr>
            <a:spLocks noGrp="1"/>
          </p:cNvSpPr>
          <p:nvPr>
            <p:ph sz="half" idx="1"/>
          </p:nvPr>
        </p:nvSpPr>
        <p:spPr>
          <a:xfrm>
            <a:off x="628650" y="1975036"/>
            <a:ext cx="7886700" cy="4351338"/>
          </a:xfrm>
        </p:spPr>
        <p:txBody>
          <a:bodyPr/>
          <a:lstStyle/>
          <a:p>
            <a:r>
              <a:rPr lang="it-IT" dirty="0" err="1"/>
              <a:t>SalesReportService</a:t>
            </a:r>
            <a:r>
              <a:rPr lang="it-IT" dirty="0"/>
              <a:t> </a:t>
            </a:r>
            <a:r>
              <a:rPr lang="it-IT" dirty="0">
                <a:solidFill>
                  <a:srgbClr val="00B0F0"/>
                </a:solidFill>
              </a:rPr>
              <a:t>(STATELESS)</a:t>
            </a:r>
          </a:p>
          <a:p>
            <a:pPr lvl="1"/>
            <a:r>
              <a:rPr lang="it-IT" dirty="0" err="1"/>
              <a:t>findAllAlerts</a:t>
            </a:r>
            <a:r>
              <a:rPr lang="it-IT" dirty="0"/>
              <a:t>()</a:t>
            </a:r>
          </a:p>
          <a:p>
            <a:pPr lvl="1"/>
            <a:r>
              <a:rPr lang="it-IT" dirty="0" err="1"/>
              <a:t>findAllRejectedOrders</a:t>
            </a:r>
            <a:r>
              <a:rPr lang="it-IT" dirty="0"/>
              <a:t>()</a:t>
            </a:r>
          </a:p>
          <a:p>
            <a:pPr lvl="1"/>
            <a:r>
              <a:rPr lang="it-IT" dirty="0" err="1"/>
              <a:t>findInsolventCustomers</a:t>
            </a:r>
            <a:r>
              <a:rPr lang="it-IT" dirty="0"/>
              <a:t>()</a:t>
            </a:r>
          </a:p>
          <a:p>
            <a:pPr lvl="1"/>
            <a:r>
              <a:rPr lang="it-IT" dirty="0" err="1"/>
              <a:t>retrieveAllAverage</a:t>
            </a:r>
            <a:r>
              <a:rPr lang="it-IT" dirty="0"/>
              <a:t>()</a:t>
            </a:r>
          </a:p>
          <a:p>
            <a:pPr lvl="1"/>
            <a:r>
              <a:rPr lang="it-IT" dirty="0" err="1"/>
              <a:t>retrieveAllTotalPurchasesPerPackage</a:t>
            </a:r>
            <a:r>
              <a:rPr lang="it-IT" dirty="0"/>
              <a:t>()</a:t>
            </a:r>
          </a:p>
          <a:p>
            <a:pPr lvl="1"/>
            <a:r>
              <a:rPr lang="it-IT" dirty="0" err="1"/>
              <a:t>retrieveAllTotalPurchasesValidityPeriod</a:t>
            </a:r>
            <a:r>
              <a:rPr lang="it-IT" dirty="0"/>
              <a:t>()</a:t>
            </a:r>
          </a:p>
          <a:p>
            <a:pPr lvl="1"/>
            <a:r>
              <a:rPr lang="it-IT" dirty="0" err="1"/>
              <a:t>retrieveAllTotalValueOfSales</a:t>
            </a:r>
            <a:r>
              <a:rPr lang="it-IT" dirty="0"/>
              <a:t>()</a:t>
            </a:r>
          </a:p>
          <a:p>
            <a:pPr lvl="1"/>
            <a:r>
              <a:rPr lang="it-IT" dirty="0" err="1"/>
              <a:t>retrieveBestSellerOptProduct</a:t>
            </a:r>
            <a:r>
              <a:rPr lang="it-IT" dirty="0"/>
              <a:t>()</a:t>
            </a:r>
          </a:p>
        </p:txBody>
      </p:sp>
    </p:spTree>
    <p:extLst>
      <p:ext uri="{BB962C8B-B14F-4D97-AF65-F5344CB8AC3E}">
        <p14:creationId xmlns:p14="http://schemas.microsoft.com/office/powerpoint/2010/main" val="15547240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pPr marL="0" indent="0">
              <a:buNone/>
            </a:pPr>
            <a:r>
              <a:rPr lang="en-GB" sz="2000" dirty="0"/>
              <a:t>In order to keep track of a suspended order (e.g. when customer needs to log in to confirm the order) we create an </a:t>
            </a:r>
            <a:r>
              <a:rPr lang="en-GB" sz="2000" dirty="0" err="1"/>
              <a:t>UnconfirmedOrder</a:t>
            </a:r>
            <a:r>
              <a:rPr lang="en-GB" sz="2000" dirty="0"/>
              <a:t> object, containing all the data of the order, and we save it in the </a:t>
            </a:r>
            <a:r>
              <a:rPr lang="en-GB" sz="2000" dirty="0" err="1"/>
              <a:t>HttpSession</a:t>
            </a:r>
            <a:r>
              <a:rPr lang="en-GB" sz="2000" dirty="0"/>
              <a:t>, instead of saving it into the database. </a:t>
            </a:r>
          </a:p>
          <a:p>
            <a:pPr marL="0" indent="0">
              <a:buNone/>
            </a:pPr>
            <a:r>
              <a:rPr lang="en-GB" sz="2000" dirty="0"/>
              <a:t>This approach allowed us to:</a:t>
            </a:r>
          </a:p>
          <a:p>
            <a:pPr marL="457200" indent="-457200">
              <a:buAutoNum type="arabicPeriod"/>
            </a:pPr>
            <a:r>
              <a:rPr lang="en-GB" sz="2000" dirty="0"/>
              <a:t>Avoid a useless connection with the database (better performances)</a:t>
            </a:r>
          </a:p>
          <a:p>
            <a:pPr marL="457200" indent="-457200">
              <a:buAutoNum type="arabicPeriod"/>
            </a:pPr>
            <a:r>
              <a:rPr lang="en-GB" sz="2000" dirty="0"/>
              <a:t>When the customer leaves the application, the unconfirmed order is lost (as expected)</a:t>
            </a:r>
          </a:p>
          <a:p>
            <a:pPr marL="457200" indent="-457200">
              <a:buAutoNum type="arabicPeriod"/>
            </a:pPr>
            <a:r>
              <a:rPr lang="en-GB" sz="2000" dirty="0"/>
              <a:t>Easily retrieve the unconfirmed order when the customer logs in and goes directly to the confirmation page.</a:t>
            </a:r>
          </a:p>
        </p:txBody>
      </p:sp>
    </p:spTree>
    <p:extLst>
      <p:ext uri="{BB962C8B-B14F-4D97-AF65-F5344CB8AC3E}">
        <p14:creationId xmlns:p14="http://schemas.microsoft.com/office/powerpoint/2010/main" val="36031149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35374"/>
            <a:ext cx="7886700" cy="1325563"/>
          </a:xfrm>
        </p:spPr>
        <p:txBody>
          <a:bodyPr/>
          <a:lstStyle/>
          <a:p>
            <a:pPr algn="ctr"/>
            <a:r>
              <a:rPr lang="it-IT" dirty="0"/>
              <a:t>Motivations of the components design</a:t>
            </a:r>
            <a:r>
              <a:rPr lang="en-GB" dirty="0"/>
              <a:t> </a:t>
            </a:r>
          </a:p>
        </p:txBody>
      </p:sp>
      <p:sp>
        <p:nvSpPr>
          <p:cNvPr id="4" name="Content Placeholder 3"/>
          <p:cNvSpPr>
            <a:spLocks noGrp="1"/>
          </p:cNvSpPr>
          <p:nvPr>
            <p:ph sz="half" idx="1"/>
          </p:nvPr>
        </p:nvSpPr>
        <p:spPr>
          <a:xfrm>
            <a:off x="802005" y="2672892"/>
            <a:ext cx="7539990" cy="1512215"/>
          </a:xfrm>
        </p:spPr>
        <p:txBody>
          <a:bodyPr>
            <a:normAutofit/>
          </a:bodyPr>
          <a:lstStyle/>
          <a:p>
            <a:pPr marL="0" indent="0">
              <a:buNone/>
            </a:pPr>
            <a:r>
              <a:rPr lang="en-GB" sz="2000" dirty="0"/>
              <a:t>To </a:t>
            </a:r>
            <a:r>
              <a:rPr lang="en-GB" sz="2000" dirty="0">
                <a:solidFill>
                  <a:schemeClr val="accent2"/>
                </a:solidFill>
              </a:rPr>
              <a:t>resume</a:t>
            </a:r>
            <a:r>
              <a:rPr lang="en-GB" sz="2000" dirty="0"/>
              <a:t> a previously rejected order, in the </a:t>
            </a:r>
            <a:r>
              <a:rPr lang="en-GB" sz="2000" dirty="0" err="1">
                <a:solidFill>
                  <a:schemeClr val="accent2"/>
                </a:solidFill>
              </a:rPr>
              <a:t>GoToResumeOrder</a:t>
            </a:r>
            <a:r>
              <a:rPr lang="en-GB" sz="2000" dirty="0"/>
              <a:t> servlet, we re-create the </a:t>
            </a:r>
            <a:r>
              <a:rPr lang="en-GB" sz="2000" dirty="0" err="1"/>
              <a:t>UnconfirmedOrder</a:t>
            </a:r>
            <a:r>
              <a:rPr lang="en-GB" sz="2000" dirty="0"/>
              <a:t> object and put it in the session, then we </a:t>
            </a:r>
            <a:r>
              <a:rPr lang="en-GB" sz="2000" dirty="0">
                <a:solidFill>
                  <a:schemeClr val="accent2"/>
                </a:solidFill>
              </a:rPr>
              <a:t>pass the </a:t>
            </a:r>
            <a:r>
              <a:rPr lang="en-GB" sz="2000" dirty="0" err="1">
                <a:solidFill>
                  <a:schemeClr val="accent2"/>
                </a:solidFill>
              </a:rPr>
              <a:t>orderID</a:t>
            </a:r>
            <a:r>
              <a:rPr lang="en-GB" sz="2000" dirty="0">
                <a:solidFill>
                  <a:schemeClr val="accent2"/>
                </a:solidFill>
              </a:rPr>
              <a:t> </a:t>
            </a:r>
            <a:r>
              <a:rPr lang="en-GB" sz="2000" dirty="0"/>
              <a:t>to the </a:t>
            </a:r>
            <a:r>
              <a:rPr lang="en-GB" sz="2000" dirty="0" err="1"/>
              <a:t>GoToConfirmationPage</a:t>
            </a:r>
            <a:r>
              <a:rPr lang="en-GB" sz="2000" dirty="0"/>
              <a:t> servlet so that it doesn’t create another order from scratch but re-uses an already existing one. Then the workflow is the same.</a:t>
            </a:r>
          </a:p>
        </p:txBody>
      </p:sp>
    </p:spTree>
    <p:extLst>
      <p:ext uri="{BB962C8B-B14F-4D97-AF65-F5344CB8AC3E}">
        <p14:creationId xmlns:p14="http://schemas.microsoft.com/office/powerpoint/2010/main" val="429180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lnSpcReduction="10000"/>
          </a:bodyPr>
          <a:lstStyle/>
          <a:p>
            <a:pPr marL="0" indent="0">
              <a:buNone/>
            </a:pPr>
            <a:r>
              <a:rPr lang="it-IT" dirty="0"/>
              <a:t>As </a:t>
            </a:r>
            <a:r>
              <a:rPr lang="it-IT" dirty="0" err="1"/>
              <a:t>said</a:t>
            </a:r>
            <a:r>
              <a:rPr lang="it-IT" dirty="0"/>
              <a:t> </a:t>
            </a:r>
            <a:r>
              <a:rPr lang="it-IT" dirty="0" err="1"/>
              <a:t>before</a:t>
            </a:r>
            <a:r>
              <a:rPr lang="it-IT" dirty="0"/>
              <a:t>, we </a:t>
            </a:r>
            <a:r>
              <a:rPr lang="it-IT" dirty="0" err="1"/>
              <a:t>decided</a:t>
            </a:r>
            <a:r>
              <a:rPr lang="it-IT" dirty="0"/>
              <a:t> to design the </a:t>
            </a:r>
            <a:r>
              <a:rPr lang="it-IT" dirty="0" err="1"/>
              <a:t>validity</a:t>
            </a:r>
            <a:r>
              <a:rPr lang="it-IT" dirty="0"/>
              <a:t> </a:t>
            </a:r>
            <a:r>
              <a:rPr lang="it-IT" dirty="0" err="1"/>
              <a:t>period</a:t>
            </a:r>
            <a:r>
              <a:rPr lang="it-IT" dirty="0"/>
              <a:t> as a </a:t>
            </a:r>
            <a:r>
              <a:rPr lang="it-IT" dirty="0" err="1"/>
              <a:t>simple</a:t>
            </a:r>
            <a:r>
              <a:rPr lang="it-IT" dirty="0"/>
              <a:t> </a:t>
            </a:r>
            <a:r>
              <a:rPr lang="it-IT" dirty="0" err="1"/>
              <a:t>attribute</a:t>
            </a:r>
            <a:r>
              <a:rPr lang="it-IT" dirty="0"/>
              <a:t> of </a:t>
            </a:r>
            <a:r>
              <a:rPr lang="it-IT" dirty="0" err="1"/>
              <a:t>entities</a:t>
            </a:r>
            <a:r>
              <a:rPr lang="it-IT" dirty="0"/>
              <a:t> Service Package and Optional Product. This </a:t>
            </a:r>
            <a:r>
              <a:rPr lang="it-IT" dirty="0" err="1"/>
              <a:t>decision</a:t>
            </a:r>
            <a:r>
              <a:rPr lang="it-IT" dirty="0"/>
              <a:t> </a:t>
            </a:r>
            <a:r>
              <a:rPr lang="it-IT" dirty="0" err="1"/>
              <a:t>has</a:t>
            </a:r>
            <a:r>
              <a:rPr lang="it-IT" dirty="0"/>
              <a:t> some </a:t>
            </a:r>
            <a:r>
              <a:rPr lang="it-IT" dirty="0" err="1"/>
              <a:t>pros</a:t>
            </a:r>
            <a:r>
              <a:rPr lang="it-IT" dirty="0"/>
              <a:t> and cons:</a:t>
            </a:r>
          </a:p>
          <a:p>
            <a:pPr marL="0" indent="0">
              <a:buNone/>
            </a:pPr>
            <a:r>
              <a:rPr lang="it-IT" sz="2000" dirty="0"/>
              <a:t>+ </a:t>
            </a:r>
            <a:r>
              <a:rPr lang="it-IT" sz="2000" dirty="0">
                <a:solidFill>
                  <a:srgbClr val="00B050"/>
                </a:solidFill>
              </a:rPr>
              <a:t>PROS</a:t>
            </a:r>
            <a:r>
              <a:rPr lang="it-IT" sz="2000" dirty="0"/>
              <a:t>:</a:t>
            </a:r>
            <a:r>
              <a:rPr lang="it-IT" dirty="0"/>
              <a:t> </a:t>
            </a:r>
          </a:p>
          <a:p>
            <a:pPr lvl="1"/>
            <a:r>
              <a:rPr lang="it-IT" sz="1600" dirty="0" err="1"/>
              <a:t>Easier</a:t>
            </a:r>
            <a:r>
              <a:rPr lang="it-IT" sz="1600" dirty="0"/>
              <a:t> to </a:t>
            </a:r>
            <a:r>
              <a:rPr lang="it-IT" sz="1600" dirty="0" err="1"/>
              <a:t>manipulate</a:t>
            </a:r>
            <a:r>
              <a:rPr lang="it-IT" sz="1600" dirty="0"/>
              <a:t> </a:t>
            </a:r>
            <a:r>
              <a:rPr lang="it-IT" sz="1600" dirty="0" err="1"/>
              <a:t>attributes</a:t>
            </a:r>
            <a:r>
              <a:rPr lang="it-IT" sz="1600" dirty="0"/>
              <a:t> </a:t>
            </a:r>
            <a:r>
              <a:rPr lang="it-IT" sz="1600" dirty="0" err="1"/>
              <a:t>instead</a:t>
            </a:r>
            <a:r>
              <a:rPr lang="it-IT" sz="1600" dirty="0"/>
              <a:t> of two </a:t>
            </a:r>
            <a:r>
              <a:rPr lang="it-IT" sz="1600" dirty="0" err="1"/>
              <a:t>tables</a:t>
            </a:r>
            <a:r>
              <a:rPr lang="it-IT" sz="1600" dirty="0"/>
              <a:t> </a:t>
            </a:r>
            <a:r>
              <a:rPr lang="it-IT" sz="1600" dirty="0" err="1"/>
              <a:t>linked</a:t>
            </a:r>
            <a:r>
              <a:rPr lang="it-IT" sz="1600" dirty="0"/>
              <a:t> by a </a:t>
            </a:r>
            <a:r>
              <a:rPr lang="it-IT" sz="1600" dirty="0" err="1"/>
              <a:t>foreign</a:t>
            </a:r>
            <a:r>
              <a:rPr lang="it-IT" sz="1600" dirty="0"/>
              <a:t> key.</a:t>
            </a:r>
          </a:p>
          <a:p>
            <a:pPr lvl="1"/>
            <a:r>
              <a:rPr lang="it-IT" sz="1600" dirty="0" err="1"/>
              <a:t>Possibility</a:t>
            </a:r>
            <a:r>
              <a:rPr lang="it-IT" sz="1600" dirty="0"/>
              <a:t> to </a:t>
            </a:r>
            <a:r>
              <a:rPr lang="it-IT" sz="1600" dirty="0" err="1"/>
              <a:t>avoid</a:t>
            </a:r>
            <a:r>
              <a:rPr lang="it-IT" sz="1600" dirty="0"/>
              <a:t> an </a:t>
            </a:r>
            <a:r>
              <a:rPr lang="it-IT" sz="1600" dirty="0" err="1"/>
              <a:t>entity</a:t>
            </a:r>
            <a:r>
              <a:rPr lang="it-IT" sz="1600" dirty="0"/>
              <a:t> </a:t>
            </a:r>
            <a:r>
              <a:rPr lang="it-IT" sz="1600" dirty="0" err="1"/>
              <a:t>Validity</a:t>
            </a:r>
            <a:r>
              <a:rPr lang="it-IT" sz="1600" dirty="0"/>
              <a:t> </a:t>
            </a:r>
            <a:r>
              <a:rPr lang="it-IT" sz="1600" dirty="0" err="1"/>
              <a:t>Period</a:t>
            </a:r>
            <a:r>
              <a:rPr lang="it-IT" sz="1600" dirty="0"/>
              <a:t> </a:t>
            </a:r>
            <a:r>
              <a:rPr lang="it-IT" sz="1600" dirty="0" err="1"/>
              <a:t>containing</a:t>
            </a:r>
            <a:r>
              <a:rPr lang="it-IT" sz="1600" dirty="0"/>
              <a:t> only the </a:t>
            </a:r>
            <a:r>
              <a:rPr lang="it-IT" sz="1600" dirty="0" err="1"/>
              <a:t>lenght</a:t>
            </a:r>
            <a:r>
              <a:rPr lang="it-IT" sz="1600" dirty="0"/>
              <a:t> (</a:t>
            </a:r>
            <a:r>
              <a:rPr lang="it-IT" sz="1600" dirty="0" err="1"/>
              <a:t>because</a:t>
            </a:r>
            <a:r>
              <a:rPr lang="it-IT" sz="1600" dirty="0"/>
              <a:t> the concept of </a:t>
            </a:r>
            <a:r>
              <a:rPr lang="it-IT" sz="1600" dirty="0" err="1"/>
              <a:t>monthly</a:t>
            </a:r>
            <a:r>
              <a:rPr lang="it-IT" sz="1600" dirty="0"/>
              <a:t> </a:t>
            </a:r>
            <a:r>
              <a:rPr lang="it-IT" sz="1600" dirty="0" err="1"/>
              <a:t>fee</a:t>
            </a:r>
            <a:r>
              <a:rPr lang="it-IT" sz="1600" dirty="0"/>
              <a:t> </a:t>
            </a:r>
            <a:r>
              <a:rPr lang="it-IT" sz="1600" dirty="0" err="1"/>
              <a:t>associated</a:t>
            </a:r>
            <a:r>
              <a:rPr lang="it-IT" sz="1600" dirty="0"/>
              <a:t> to a </a:t>
            </a:r>
            <a:r>
              <a:rPr lang="it-IT" sz="1600" dirty="0" err="1"/>
              <a:t>validity</a:t>
            </a:r>
            <a:r>
              <a:rPr lang="it-IT" sz="1600" dirty="0"/>
              <a:t> </a:t>
            </a:r>
            <a:r>
              <a:rPr lang="it-IT" sz="1600" dirty="0" err="1"/>
              <a:t>period</a:t>
            </a:r>
            <a:r>
              <a:rPr lang="it-IT" sz="1600" dirty="0"/>
              <a:t> </a:t>
            </a:r>
            <a:r>
              <a:rPr lang="it-IT" sz="1600" dirty="0" err="1"/>
              <a:t>can’t</a:t>
            </a:r>
            <a:r>
              <a:rPr lang="it-IT" sz="1600" dirty="0"/>
              <a:t> be </a:t>
            </a:r>
            <a:r>
              <a:rPr lang="it-IT" sz="1600" dirty="0" err="1"/>
              <a:t>applied</a:t>
            </a:r>
            <a:r>
              <a:rPr lang="it-IT" sz="1600" dirty="0"/>
              <a:t> to Optional Product).</a:t>
            </a:r>
          </a:p>
          <a:p>
            <a:pPr marL="457200" lvl="1" indent="0">
              <a:buNone/>
            </a:pPr>
            <a:endParaRPr lang="it-IT" sz="1600" dirty="0"/>
          </a:p>
          <a:p>
            <a:pPr marL="0" lvl="1" indent="0">
              <a:buFontTx/>
              <a:buChar char="-"/>
            </a:pPr>
            <a:r>
              <a:rPr lang="it-IT" sz="2000" dirty="0"/>
              <a:t> </a:t>
            </a:r>
            <a:r>
              <a:rPr lang="it-IT" sz="2000" dirty="0">
                <a:solidFill>
                  <a:srgbClr val="C00000"/>
                </a:solidFill>
              </a:rPr>
              <a:t>CONS</a:t>
            </a:r>
            <a:r>
              <a:rPr lang="it-IT" sz="1600" dirty="0"/>
              <a:t>: </a:t>
            </a:r>
          </a:p>
          <a:p>
            <a:pPr marL="742950" lvl="2" indent="-285750"/>
            <a:r>
              <a:rPr lang="it-IT" sz="1600" dirty="0" err="1"/>
              <a:t>Necessity</a:t>
            </a:r>
            <a:r>
              <a:rPr lang="it-IT" sz="1600" dirty="0"/>
              <a:t> of </a:t>
            </a:r>
            <a:r>
              <a:rPr lang="it-IT" sz="1600" dirty="0" err="1"/>
              <a:t>inserting</a:t>
            </a:r>
            <a:r>
              <a:rPr lang="it-IT" sz="1600" dirty="0"/>
              <a:t> a trigger (BEFORE </a:t>
            </a:r>
            <a:r>
              <a:rPr lang="it-IT" sz="1600" dirty="0" err="1"/>
              <a:t>insert</a:t>
            </a:r>
            <a:r>
              <a:rPr lang="it-IT" sz="1600" dirty="0"/>
              <a:t>) and some </a:t>
            </a:r>
            <a:r>
              <a:rPr lang="it-IT" sz="1600" dirty="0" err="1"/>
              <a:t>logic</a:t>
            </a:r>
            <a:r>
              <a:rPr lang="it-IT" sz="1600" dirty="0"/>
              <a:t> to control </a:t>
            </a:r>
            <a:r>
              <a:rPr lang="it-IT" sz="1600" dirty="0" err="1"/>
              <a:t>whether</a:t>
            </a:r>
            <a:r>
              <a:rPr lang="it-IT" sz="1600" dirty="0"/>
              <a:t> an optional product </a:t>
            </a:r>
            <a:r>
              <a:rPr lang="it-IT" sz="1600" dirty="0" err="1"/>
              <a:t>inserted</a:t>
            </a:r>
            <a:r>
              <a:rPr lang="it-IT" sz="1600" dirty="0"/>
              <a:t> </a:t>
            </a:r>
            <a:r>
              <a:rPr lang="it-IT" sz="1600" dirty="0" err="1"/>
              <a:t>into</a:t>
            </a:r>
            <a:r>
              <a:rPr lang="it-IT" sz="1600" dirty="0"/>
              <a:t> a service package </a:t>
            </a:r>
            <a:r>
              <a:rPr lang="it-IT" sz="1600" dirty="0" err="1"/>
              <a:t>has</a:t>
            </a:r>
            <a:r>
              <a:rPr lang="it-IT" sz="1600" dirty="0"/>
              <a:t> the same </a:t>
            </a:r>
            <a:r>
              <a:rPr lang="it-IT" sz="1600" dirty="0" err="1"/>
              <a:t>validity</a:t>
            </a:r>
            <a:r>
              <a:rPr lang="it-IT" sz="1600" dirty="0"/>
              <a:t> </a:t>
            </a:r>
            <a:r>
              <a:rPr lang="it-IT" sz="1600" dirty="0" err="1"/>
              <a:t>period</a:t>
            </a:r>
            <a:r>
              <a:rPr lang="it-IT" sz="1600" dirty="0"/>
              <a:t> of the service package.</a:t>
            </a:r>
          </a:p>
          <a:p>
            <a:pPr marL="457200" lvl="1" indent="0">
              <a:buNone/>
            </a:pPr>
            <a:endParaRPr lang="it-IT" sz="1600" dirty="0"/>
          </a:p>
        </p:txBody>
      </p:sp>
    </p:spTree>
    <p:extLst>
      <p:ext uri="{BB962C8B-B14F-4D97-AF65-F5344CB8AC3E}">
        <p14:creationId xmlns:p14="http://schemas.microsoft.com/office/powerpoint/2010/main" val="380492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a:bodyPr>
          <a:lstStyle/>
          <a:p>
            <a:pPr marL="0" lvl="1" indent="0">
              <a:buNone/>
            </a:pPr>
            <a:r>
              <a:rPr lang="it-IT" sz="2000" dirty="0"/>
              <a:t>We </a:t>
            </a:r>
            <a:r>
              <a:rPr lang="it-IT" sz="2000" dirty="0" err="1"/>
              <a:t>used</a:t>
            </a:r>
            <a:r>
              <a:rPr lang="it-IT" sz="2000" dirty="0"/>
              <a:t> the </a:t>
            </a:r>
            <a:r>
              <a:rPr lang="it-IT" sz="2000" dirty="0" err="1"/>
              <a:t>attribute</a:t>
            </a:r>
            <a:r>
              <a:rPr lang="it-IT" sz="2000" dirty="0"/>
              <a:t> </a:t>
            </a:r>
            <a:r>
              <a:rPr lang="it-IT" sz="2000" dirty="0" err="1">
                <a:solidFill>
                  <a:schemeClr val="accent2">
                    <a:lumMod val="75000"/>
                  </a:schemeClr>
                </a:solidFill>
              </a:rPr>
              <a:t>insolvent</a:t>
            </a:r>
            <a:r>
              <a:rPr lang="it-IT" sz="2000" dirty="0"/>
              <a:t> of </a:t>
            </a:r>
            <a:r>
              <a:rPr lang="it-IT" sz="2000" dirty="0" err="1"/>
              <a:t>entity</a:t>
            </a:r>
            <a:r>
              <a:rPr lang="it-IT" sz="2000" dirty="0"/>
              <a:t> Customer to </a:t>
            </a:r>
            <a:r>
              <a:rPr lang="it-IT" sz="2000" dirty="0" err="1"/>
              <a:t>keep</a:t>
            </a:r>
            <a:r>
              <a:rPr lang="it-IT" sz="2000" dirty="0"/>
              <a:t> track </a:t>
            </a:r>
            <a:r>
              <a:rPr lang="it-IT" sz="2000" dirty="0" err="1"/>
              <a:t>both</a:t>
            </a:r>
            <a:r>
              <a:rPr lang="it-IT" sz="2000" dirty="0"/>
              <a:t> of the </a:t>
            </a:r>
            <a:r>
              <a:rPr lang="it-IT" sz="2000" dirty="0" err="1"/>
              <a:t>insolvence</a:t>
            </a:r>
            <a:r>
              <a:rPr lang="it-IT" sz="2000" dirty="0"/>
              <a:t> of a Customer and the </a:t>
            </a:r>
            <a:r>
              <a:rPr lang="it-IT" sz="2000" dirty="0" err="1"/>
              <a:t>number</a:t>
            </a:r>
            <a:r>
              <a:rPr lang="it-IT" sz="2000" dirty="0"/>
              <a:t> of </a:t>
            </a:r>
            <a:r>
              <a:rPr lang="it-IT" sz="2000" dirty="0" err="1"/>
              <a:t>failed</a:t>
            </a:r>
            <a:r>
              <a:rPr lang="it-IT" sz="2000" dirty="0"/>
              <a:t> payments:</a:t>
            </a:r>
          </a:p>
          <a:p>
            <a:pPr marL="342900" lvl="1" indent="-342900"/>
            <a:r>
              <a:rPr lang="it-IT" sz="2000" dirty="0" err="1"/>
              <a:t>Insolvent</a:t>
            </a:r>
            <a:r>
              <a:rPr lang="it-IT" sz="2000" dirty="0"/>
              <a:t> = 0 -&gt; no </a:t>
            </a:r>
            <a:r>
              <a:rPr lang="it-IT" sz="2000" dirty="0" err="1"/>
              <a:t>failed</a:t>
            </a:r>
            <a:r>
              <a:rPr lang="it-IT" sz="2000" dirty="0"/>
              <a:t> payments -&gt; user not </a:t>
            </a:r>
            <a:r>
              <a:rPr lang="it-IT" sz="2000" dirty="0" err="1"/>
              <a:t>insolvent</a:t>
            </a:r>
            <a:endParaRPr lang="it-IT" sz="2000" dirty="0"/>
          </a:p>
          <a:p>
            <a:pPr marL="342900" lvl="1" indent="-342900"/>
            <a:r>
              <a:rPr lang="it-IT" sz="2000" dirty="0" err="1"/>
              <a:t>Insolvent</a:t>
            </a:r>
            <a:r>
              <a:rPr lang="it-IT" sz="2000" dirty="0"/>
              <a:t> &gt; 0 -&gt; more </a:t>
            </a:r>
            <a:r>
              <a:rPr lang="it-IT" sz="2000" dirty="0" err="1"/>
              <a:t>than</a:t>
            </a:r>
            <a:r>
              <a:rPr lang="it-IT" sz="2000" dirty="0"/>
              <a:t> 0 </a:t>
            </a:r>
            <a:r>
              <a:rPr lang="it-IT" sz="2000" dirty="0" err="1"/>
              <a:t>failed</a:t>
            </a:r>
            <a:r>
              <a:rPr lang="it-IT" sz="2000" dirty="0"/>
              <a:t> payments -&gt; user </a:t>
            </a:r>
            <a:r>
              <a:rPr lang="it-IT" sz="2000" dirty="0" err="1"/>
              <a:t>insolvent</a:t>
            </a:r>
            <a:endParaRPr lang="it-IT" sz="2000" dirty="0"/>
          </a:p>
          <a:p>
            <a:pPr marL="342900" lvl="1" indent="-342900"/>
            <a:endParaRPr lang="it-IT" sz="2000" dirty="0"/>
          </a:p>
          <a:p>
            <a:pPr marL="0" lvl="1" indent="0">
              <a:buNone/>
            </a:pPr>
            <a:r>
              <a:rPr lang="it-IT" sz="2000" dirty="0"/>
              <a:t>So, </a:t>
            </a:r>
            <a:r>
              <a:rPr lang="it-IT" sz="2000" dirty="0" err="1"/>
              <a:t>every</a:t>
            </a:r>
            <a:r>
              <a:rPr lang="it-IT" sz="2000" dirty="0"/>
              <a:t> time a customer </a:t>
            </a:r>
            <a:r>
              <a:rPr lang="it-IT" sz="2000" dirty="0" err="1"/>
              <a:t>fails</a:t>
            </a:r>
            <a:r>
              <a:rPr lang="it-IT" sz="2000" dirty="0"/>
              <a:t> a payment, </a:t>
            </a:r>
            <a:r>
              <a:rPr lang="it-IT" sz="2000" dirty="0" err="1"/>
              <a:t>insolvent</a:t>
            </a:r>
            <a:r>
              <a:rPr lang="it-IT" sz="2000" dirty="0"/>
              <a:t> </a:t>
            </a:r>
            <a:r>
              <a:rPr lang="it-IT" sz="2000" dirty="0" err="1"/>
              <a:t>is</a:t>
            </a:r>
            <a:r>
              <a:rPr lang="it-IT" sz="2000" dirty="0"/>
              <a:t> </a:t>
            </a:r>
            <a:r>
              <a:rPr lang="it-IT" sz="2000" dirty="0" err="1"/>
              <a:t>increased</a:t>
            </a:r>
            <a:r>
              <a:rPr lang="it-IT" sz="2000" dirty="0"/>
              <a:t> by 1. </a:t>
            </a:r>
            <a:r>
              <a:rPr lang="it-IT" sz="2000" dirty="0" err="1"/>
              <a:t>Every</a:t>
            </a:r>
            <a:r>
              <a:rPr lang="it-IT" sz="2000" dirty="0"/>
              <a:t> time a customer </a:t>
            </a:r>
            <a:r>
              <a:rPr lang="it-IT" sz="2000" dirty="0" err="1"/>
              <a:t>resumes</a:t>
            </a:r>
            <a:r>
              <a:rPr lang="it-IT" sz="2000" dirty="0"/>
              <a:t> a </a:t>
            </a:r>
            <a:r>
              <a:rPr lang="it-IT" sz="2000" dirty="0" err="1"/>
              <a:t>previously</a:t>
            </a:r>
            <a:r>
              <a:rPr lang="it-IT" sz="2000" dirty="0"/>
              <a:t> </a:t>
            </a:r>
            <a:r>
              <a:rPr lang="it-IT" sz="2000" dirty="0" err="1"/>
              <a:t>failed</a:t>
            </a:r>
            <a:r>
              <a:rPr lang="it-IT" sz="2000" dirty="0"/>
              <a:t> payment and </a:t>
            </a:r>
            <a:r>
              <a:rPr lang="it-IT" sz="2000" dirty="0" err="1"/>
              <a:t>completes</a:t>
            </a:r>
            <a:r>
              <a:rPr lang="it-IT" sz="2000" dirty="0"/>
              <a:t> it </a:t>
            </a:r>
            <a:r>
              <a:rPr lang="it-IT" sz="2000" dirty="0" err="1"/>
              <a:t>successfully</a:t>
            </a:r>
            <a:r>
              <a:rPr lang="it-IT" sz="2000" dirty="0"/>
              <a:t>, </a:t>
            </a:r>
            <a:r>
              <a:rPr lang="it-IT" sz="2000" dirty="0" err="1"/>
              <a:t>insolvent</a:t>
            </a:r>
            <a:r>
              <a:rPr lang="it-IT" sz="2000" dirty="0"/>
              <a:t> </a:t>
            </a:r>
            <a:r>
              <a:rPr lang="it-IT" sz="2000" dirty="0" err="1"/>
              <a:t>is</a:t>
            </a:r>
            <a:r>
              <a:rPr lang="it-IT" sz="2000" dirty="0"/>
              <a:t> </a:t>
            </a:r>
            <a:r>
              <a:rPr lang="it-IT" sz="2000" dirty="0" err="1"/>
              <a:t>decreased</a:t>
            </a:r>
            <a:r>
              <a:rPr lang="it-IT" sz="2000" dirty="0"/>
              <a:t> by 1.</a:t>
            </a:r>
          </a:p>
          <a:p>
            <a:pPr marL="0" lvl="1" indent="0">
              <a:buNone/>
            </a:pPr>
            <a:endParaRPr lang="it-IT" sz="2000" dirty="0"/>
          </a:p>
          <a:p>
            <a:pPr marL="0" lvl="1" indent="0">
              <a:buNone/>
            </a:pPr>
            <a:r>
              <a:rPr lang="it-IT" sz="2000" dirty="0" err="1"/>
              <a:t>When</a:t>
            </a:r>
            <a:r>
              <a:rPr lang="it-IT" sz="2000" dirty="0"/>
              <a:t> </a:t>
            </a:r>
            <a:r>
              <a:rPr lang="it-IT" sz="2000" dirty="0" err="1"/>
              <a:t>insolvent</a:t>
            </a:r>
            <a:r>
              <a:rPr lang="it-IT" sz="2000" dirty="0"/>
              <a:t> </a:t>
            </a:r>
            <a:r>
              <a:rPr lang="it-IT" sz="2000" dirty="0" err="1"/>
              <a:t>goes</a:t>
            </a:r>
            <a:r>
              <a:rPr lang="it-IT" sz="2000" dirty="0"/>
              <a:t> from 2 to 3, an </a:t>
            </a:r>
            <a:r>
              <a:rPr lang="it-IT" sz="2000" dirty="0" err="1"/>
              <a:t>alert</a:t>
            </a:r>
            <a:r>
              <a:rPr lang="it-IT" sz="2000" dirty="0"/>
              <a:t> for the </a:t>
            </a:r>
            <a:r>
              <a:rPr lang="it-IT" sz="2000" dirty="0" err="1"/>
              <a:t>correspondent</a:t>
            </a:r>
            <a:r>
              <a:rPr lang="it-IT" sz="2000" dirty="0"/>
              <a:t> customer </a:t>
            </a:r>
            <a:r>
              <a:rPr lang="it-IT" sz="2000" dirty="0" err="1"/>
              <a:t>is</a:t>
            </a:r>
            <a:r>
              <a:rPr lang="it-IT" sz="2000" dirty="0"/>
              <a:t> </a:t>
            </a:r>
            <a:r>
              <a:rPr lang="it-IT" sz="2000" dirty="0" err="1"/>
              <a:t>raised</a:t>
            </a:r>
            <a:r>
              <a:rPr lang="it-IT" sz="2000" dirty="0"/>
              <a:t>.</a:t>
            </a:r>
          </a:p>
        </p:txBody>
      </p:sp>
    </p:spTree>
    <p:extLst>
      <p:ext uri="{BB962C8B-B14F-4D97-AF65-F5344CB8AC3E}">
        <p14:creationId xmlns:p14="http://schemas.microsoft.com/office/powerpoint/2010/main" val="2158489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4512</TotalTime>
  <Words>9748</Words>
  <Application>Microsoft Office PowerPoint</Application>
  <PresentationFormat>Presentazione su schermo (4:3)</PresentationFormat>
  <Paragraphs>716</Paragraphs>
  <Slides>75</Slides>
  <Notes>2</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75</vt:i4>
      </vt:variant>
    </vt:vector>
  </HeadingPairs>
  <TitlesOfParts>
    <vt:vector size="81" baseType="lpstr">
      <vt:lpstr>Arial</vt:lpstr>
      <vt:lpstr>Calibri</vt:lpstr>
      <vt:lpstr>Calibri Light</vt:lpstr>
      <vt:lpstr>JetBrains Mono</vt:lpstr>
      <vt:lpstr>Office Theme</vt:lpstr>
      <vt:lpstr>Tema di Office</vt:lpstr>
      <vt:lpstr>Data bases 2</vt:lpstr>
      <vt:lpstr>Index</vt:lpstr>
      <vt:lpstr>Specifications (Customer App.)</vt:lpstr>
      <vt:lpstr>Specifications (Employee App.)</vt:lpstr>
      <vt:lpstr>Specification interpretation</vt:lpstr>
      <vt:lpstr>Entity Relationship (See next slide for diagram)</vt:lpstr>
      <vt:lpstr>Presentazione standard di PowerPoint</vt:lpstr>
      <vt:lpstr>Motivations of the ER design</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Materialized view tables</vt:lpstr>
      <vt:lpstr>Materialized view tables</vt:lpstr>
      <vt:lpstr>Materialized view tables</vt:lpstr>
      <vt:lpstr>Materialized view tables</vt:lpstr>
      <vt:lpstr>Materialized view tables</vt:lpstr>
      <vt:lpstr>Trigger design &amp; code</vt:lpstr>
      <vt:lpstr>Triggers</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Customer</vt:lpstr>
      <vt:lpstr>Entity Employee</vt:lpstr>
      <vt:lpstr>Entity Service Package</vt:lpstr>
      <vt:lpstr>Entity Service</vt:lpstr>
      <vt:lpstr>Entity Optional Product</vt:lpstr>
      <vt:lpstr>Entity Order</vt:lpstr>
      <vt:lpstr>Entity Service Activation Schedule</vt:lpstr>
      <vt:lpstr>Entity Alert</vt:lpstr>
      <vt:lpstr>Entity Average Number of Optional Products</vt:lpstr>
      <vt:lpstr>Entity Best Seller Optional Product</vt:lpstr>
      <vt:lpstr>Entity Total Purchases per Package</vt:lpstr>
      <vt:lpstr>Entity Total Purchases per Package and Validity Period</vt:lpstr>
      <vt:lpstr>Entity Total Value of Sales</vt:lpstr>
      <vt:lpstr>Functional analysis of the interaction</vt:lpstr>
      <vt:lpstr>IFML Diagram (Customer)</vt:lpstr>
      <vt:lpstr>IFML Diagram (Employee)</vt:lpstr>
      <vt:lpstr>Components</vt:lpstr>
      <vt:lpstr>Components</vt:lpstr>
      <vt:lpstr>Components</vt:lpstr>
      <vt:lpstr>Components</vt:lpstr>
      <vt:lpstr>Components</vt:lpstr>
      <vt:lpstr>Motivations of the components design </vt:lpstr>
      <vt:lpstr>Motivations of the components design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Domenico Putignano</cp:lastModifiedBy>
  <cp:revision>274</cp:revision>
  <dcterms:created xsi:type="dcterms:W3CDTF">2020-11-06T10:16:45Z</dcterms:created>
  <dcterms:modified xsi:type="dcterms:W3CDTF">2022-01-20T08:32:48Z</dcterms:modified>
</cp:coreProperties>
</file>