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0" r:id="rId2"/>
    <p:sldId id="261" r:id="rId3"/>
    <p:sldId id="259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CEB"/>
    <a:srgbClr val="F3C82E"/>
    <a:srgbClr val="4A2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414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1209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3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0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D5BC81-4F67-440F-9D40-3156C87CB41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B9E752-45FF-46FD-A3C3-5C5C78B57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0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0D3BB76-8949-4CF0-A2AB-B9CB0B87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F39634-9D58-45BA-8073-5E672C66D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3275668"/>
          </a:xfrm>
          <a:custGeom>
            <a:avLst/>
            <a:gdLst>
              <a:gd name="connsiteX0" fmla="*/ 3275668 w 3275668"/>
              <a:gd name="connsiteY0" fmla="*/ 3275668 h 3275668"/>
              <a:gd name="connsiteX1" fmla="*/ 655 w 3275668"/>
              <a:gd name="connsiteY1" fmla="*/ 3275668 h 3275668"/>
              <a:gd name="connsiteX2" fmla="*/ 0 w 3275668"/>
              <a:gd name="connsiteY2" fmla="*/ 2889925 h 3275668"/>
              <a:gd name="connsiteX3" fmla="*/ 2869894 w 3275668"/>
              <a:gd name="connsiteY3" fmla="*/ 2891248 h 3275668"/>
              <a:gd name="connsiteX4" fmla="*/ 2869894 w 3275668"/>
              <a:gd name="connsiteY4" fmla="*/ 0 h 3275668"/>
              <a:gd name="connsiteX5" fmla="*/ 3275668 w 3275668"/>
              <a:gd name="connsiteY5" fmla="*/ 0 h 32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3275668">
                <a:moveTo>
                  <a:pt x="3275668" y="3275668"/>
                </a:moveTo>
                <a:lnTo>
                  <a:pt x="655" y="3275668"/>
                </a:lnTo>
                <a:cubicBezTo>
                  <a:pt x="-655" y="3142531"/>
                  <a:pt x="1310" y="3023062"/>
                  <a:pt x="0" y="2889925"/>
                </a:cubicBezTo>
                <a:lnTo>
                  <a:pt x="2869894" y="289124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94DAEC-13A6-485F-AF0A-77F61AE6F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49045" y="3149435"/>
            <a:ext cx="3275013" cy="3275670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503B7-AD89-45F0-A4CA-D8E878BB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46" y="1058779"/>
            <a:ext cx="6833937" cy="4568446"/>
          </a:xfrm>
        </p:spPr>
        <p:txBody>
          <a:bodyPr anchor="t">
            <a:normAutofit/>
          </a:bodyPr>
          <a:lstStyle/>
          <a:p>
            <a:pPr algn="l"/>
            <a:r>
              <a:rPr lang="en-US" sz="6000" dirty="0">
                <a:latin typeface="Big John" panose="02000000000000000000" pitchFamily="50" charset="0"/>
              </a:rPr>
              <a:t>Expectation maximization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80215E6-287D-4B28-A51C-B27357C39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4051" y="0"/>
            <a:ext cx="3757949" cy="6857999"/>
          </a:xfrm>
          <a:solidFill>
            <a:srgbClr val="4A2318"/>
          </a:solidFill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  <a:latin typeface="Slim Joe" panose="02000000000000000000" pitchFamily="50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77ACA04-BACB-4025-92C0-8784F6A44D7E}"/>
              </a:ext>
            </a:extLst>
          </p:cNvPr>
          <p:cNvSpPr txBox="1">
            <a:spLocks/>
          </p:cNvSpPr>
          <p:nvPr/>
        </p:nvSpPr>
        <p:spPr>
          <a:xfrm>
            <a:off x="8434051" y="2716541"/>
            <a:ext cx="3707074" cy="3708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rgbClr val="F3C82E"/>
                </a:solidFill>
                <a:latin typeface="Slim Joe" panose="02000000000000000000" pitchFamily="50" charset="0"/>
              </a:rPr>
              <a:t>Andrea Rica Advincula</a:t>
            </a: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rgbClr val="F3C82E"/>
                </a:solidFill>
                <a:latin typeface="Slim Joe" panose="02000000000000000000" pitchFamily="50" charset="0"/>
              </a:rPr>
              <a:t>2015-04544</a:t>
            </a:r>
          </a:p>
        </p:txBody>
      </p:sp>
    </p:spTree>
    <p:extLst>
      <p:ext uri="{BB962C8B-B14F-4D97-AF65-F5344CB8AC3E}">
        <p14:creationId xmlns:p14="http://schemas.microsoft.com/office/powerpoint/2010/main" val="335080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B971D2-07F6-4208-9586-09C14EED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90" y="293077"/>
            <a:ext cx="7266430" cy="5449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CF2BD-9FA8-4F9E-9C99-00EE8D6BCC0C}"/>
              </a:ext>
            </a:extLst>
          </p:cNvPr>
          <p:cNvSpPr txBox="1"/>
          <p:nvPr/>
        </p:nvSpPr>
        <p:spPr>
          <a:xfrm>
            <a:off x="3984991" y="5742902"/>
            <a:ext cx="726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Feature plot of the fruits green apple, banana, and orange according to their hue and eccentricity.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83818-DCBB-4024-959A-448953498CF9}"/>
              </a:ext>
            </a:extLst>
          </p:cNvPr>
          <p:cNvSpPr txBox="1"/>
          <p:nvPr/>
        </p:nvSpPr>
        <p:spPr>
          <a:xfrm>
            <a:off x="30389" y="-128904"/>
            <a:ext cx="2815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lim Joe" panose="02000000000000000000" pitchFamily="50" charset="0"/>
              </a:rPr>
              <a:t>Using the data generated from activity 12, I am going to solve for the </a:t>
            </a:r>
            <a:r>
              <a:rPr lang="en-US" sz="2800" dirty="0" err="1">
                <a:latin typeface="Slim Joe" panose="02000000000000000000" pitchFamily="50" charset="0"/>
              </a:rPr>
              <a:t>probabilitydistribution</a:t>
            </a:r>
            <a:r>
              <a:rPr lang="en-US" sz="2800" dirty="0">
                <a:latin typeface="Slim Joe" panose="02000000000000000000" pitchFamily="50" charset="0"/>
              </a:rPr>
              <a:t> function (pdf) of each class (fruit).</a:t>
            </a:r>
            <a:endParaRPr lang="en-US" sz="2400" dirty="0">
              <a:latin typeface="Slim Joe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5A416-1BB8-44CC-9929-0989F7102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57261"/>
              </p:ext>
            </p:extLst>
          </p:nvPr>
        </p:nvGraphicFramePr>
        <p:xfrm>
          <a:off x="5710991" y="2230921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3974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2314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9060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Classes l = 1,2,3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mean </a:t>
                      </a:r>
                      <a:r>
                        <a:rPr lang="en-US" dirty="0">
                          <a:latin typeface="+mj-lt"/>
                          <a:cs typeface="Arial" panose="020B0604020202020204" pitchFamily="34" charset="0"/>
                        </a:rPr>
                        <a:t>μ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9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Eccentricity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Hue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71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1 (Green Apple)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0.456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0.1998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015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2 (Banana)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0.9597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0.1241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879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3 (Orange)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0.489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0.808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16595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8EAF1F-921F-43BC-BAD9-3DD67758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87912"/>
              </p:ext>
            </p:extLst>
          </p:nvPr>
        </p:nvGraphicFramePr>
        <p:xfrm>
          <a:off x="1155030" y="2230922"/>
          <a:ext cx="3721770" cy="18542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34654">
                  <a:extLst>
                    <a:ext uri="{9D8B030D-6E8A-4147-A177-3AD203B41FA5}">
                      <a16:colId xmlns:a16="http://schemas.microsoft.com/office/drawing/2014/main" val="3873974025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402314188"/>
                    </a:ext>
                  </a:extLst>
                </a:gridCol>
              </a:tblGrid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Classes l = 1,2,3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59497"/>
                  </a:ext>
                </a:extLst>
              </a:tr>
              <a:tr h="433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1 (Green Apple)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0157158"/>
                  </a:ext>
                </a:extLst>
              </a:tr>
              <a:tr h="433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2 (Banana)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8791371"/>
                  </a:ext>
                </a:extLst>
              </a:tr>
              <a:tr h="4338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 (Orange)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16595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B99DB87-EEF1-4F54-AA81-D737B89C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26202"/>
              </p:ext>
            </p:extLst>
          </p:nvPr>
        </p:nvGraphicFramePr>
        <p:xfrm>
          <a:off x="1155031" y="4592454"/>
          <a:ext cx="2695074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7537">
                  <a:extLst>
                    <a:ext uri="{9D8B030D-6E8A-4147-A177-3AD203B41FA5}">
                      <a16:colId xmlns:a16="http://schemas.microsoft.com/office/drawing/2014/main" val="2402314188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21906060"/>
                    </a:ext>
                  </a:extLst>
                </a:gridCol>
              </a:tblGrid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Covariance matrix </a:t>
                      </a:r>
                      <a:r>
                        <a:rPr lang="el-GR" dirty="0">
                          <a:latin typeface="+mj-lt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  <a:latin typeface="+mj-lt"/>
                          <a:cs typeface="Arial" panose="020B0604020202020204" pitchFamily="34" charset="0"/>
                        </a:rPr>
                        <a:t>(Green Apple)</a:t>
                      </a:r>
                      <a:endParaRPr lang="en-US" b="0" dirty="0">
                        <a:solidFill>
                          <a:srgbClr val="00B05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0.0168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-0.0001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015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-0.0001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j-lt"/>
                        </a:rPr>
                        <a:t>0.0001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879137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802F74C-04DA-4932-B1C5-A3602509A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99642"/>
              </p:ext>
            </p:extLst>
          </p:nvPr>
        </p:nvGraphicFramePr>
        <p:xfrm>
          <a:off x="4876800" y="4576680"/>
          <a:ext cx="3208422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4211">
                  <a:extLst>
                    <a:ext uri="{9D8B030D-6E8A-4147-A177-3AD203B41FA5}">
                      <a16:colId xmlns:a16="http://schemas.microsoft.com/office/drawing/2014/main" val="2402314188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val="221906060"/>
                    </a:ext>
                  </a:extLst>
                </a:gridCol>
              </a:tblGrid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Covariance matrix </a:t>
                      </a:r>
                      <a:r>
                        <a:rPr lang="el-GR" dirty="0">
                          <a:latin typeface="+mj-lt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(Banana)</a:t>
                      </a:r>
                      <a:endParaRPr 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0.00003481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-0.00000044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015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-0.00000044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</a:rPr>
                        <a:t>0.00001912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879137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D736544-C372-4949-B69B-734A5BF43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78121"/>
              </p:ext>
            </p:extLst>
          </p:nvPr>
        </p:nvGraphicFramePr>
        <p:xfrm>
          <a:off x="9111917" y="4572268"/>
          <a:ext cx="2695074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7537">
                  <a:extLst>
                    <a:ext uri="{9D8B030D-6E8A-4147-A177-3AD203B41FA5}">
                      <a16:colId xmlns:a16="http://schemas.microsoft.com/office/drawing/2014/main" val="2402314188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21906060"/>
                    </a:ext>
                  </a:extLst>
                </a:gridCol>
              </a:tblGrid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Covariance matrix </a:t>
                      </a:r>
                      <a:r>
                        <a:rPr lang="el-GR" dirty="0">
                          <a:latin typeface="+mj-lt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(Orange)</a:t>
                      </a:r>
                      <a:endParaRPr lang="en-US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-0.0002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9015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-0.0002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87913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2B2E31-197C-456A-B6A4-568497F33ECD}"/>
              </a:ext>
            </a:extLst>
          </p:cNvPr>
          <p:cNvSpPr txBox="1"/>
          <p:nvPr/>
        </p:nvSpPr>
        <p:spPr>
          <a:xfrm>
            <a:off x="1155030" y="428243"/>
            <a:ext cx="10651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lim Joe" panose="02000000000000000000" pitchFamily="50" charset="0"/>
              </a:rPr>
              <a:t>Final resulting parameters after threshold is reached after n-iterations.</a:t>
            </a:r>
          </a:p>
        </p:txBody>
      </p:sp>
    </p:spTree>
    <p:extLst>
      <p:ext uri="{BB962C8B-B14F-4D97-AF65-F5344CB8AC3E}">
        <p14:creationId xmlns:p14="http://schemas.microsoft.com/office/powerpoint/2010/main" val="96751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C102D8-D298-4410-AE79-9EA72352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B1870-8022-4386-B425-565DA92EA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2120" y="0"/>
            <a:ext cx="7261588" cy="544619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71251E-2FA0-480E-B56E-393872797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E7E7A-6AD5-4313-A14A-2D23AF6B1876}"/>
              </a:ext>
            </a:extLst>
          </p:cNvPr>
          <p:cNvSpPr txBox="1"/>
          <p:nvPr/>
        </p:nvSpPr>
        <p:spPr>
          <a:xfrm>
            <a:off x="304801" y="797510"/>
            <a:ext cx="471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lim Joe" panose="02000000000000000000" pitchFamily="50" charset="0"/>
              </a:rPr>
              <a:t>Using the final parameters, we solve the pdf for each fruit to be FIG. 2: Green apple, banana, and orange from top to bottom.</a:t>
            </a:r>
            <a:endParaRPr lang="en-US" sz="2400" dirty="0">
              <a:latin typeface="Slim Joe" panose="020000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7F454-D9FC-4967-B9DD-A052467E8B3E}"/>
              </a:ext>
            </a:extLst>
          </p:cNvPr>
          <p:cNvSpPr txBox="1"/>
          <p:nvPr/>
        </p:nvSpPr>
        <p:spPr>
          <a:xfrm>
            <a:off x="5814461" y="5446192"/>
            <a:ext cx="637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PDF of the three classes. Blue (0) corresponds to 0 probability, increasing towards yellow(1), corresponding to high probability. </a:t>
            </a:r>
          </a:p>
        </p:txBody>
      </p:sp>
    </p:spTree>
    <p:extLst>
      <p:ext uri="{BB962C8B-B14F-4D97-AF65-F5344CB8AC3E}">
        <p14:creationId xmlns:p14="http://schemas.microsoft.com/office/powerpoint/2010/main" val="93872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0E5BBB-56AA-418B-9FD7-C23F1172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67E8F5-0F12-4218-BF36-5E75A5C7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261" y="0"/>
            <a:ext cx="4442576" cy="6858000"/>
          </a:xfrm>
          <a:solidFill>
            <a:srgbClr val="F3C82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lim Joe" panose="02000000000000000000" pitchFamily="50" charset="0"/>
              </a:rPr>
              <a:t>Visually it can be seen that the data points are generally within their corresponding pdf’s with only a few outliers outside.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C65B6-0A7E-4C1D-96A4-E6C635594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F58866-1C95-4436-921F-24D1583D97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15" y="0"/>
            <a:ext cx="7866185" cy="5899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A62462-B6EB-407E-B084-16E42DA2A751}"/>
              </a:ext>
            </a:extLst>
          </p:cNvPr>
          <p:cNvSpPr txBox="1"/>
          <p:nvPr/>
        </p:nvSpPr>
        <p:spPr>
          <a:xfrm>
            <a:off x="231531" y="5899640"/>
            <a:ext cx="72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3. Feature plot </a:t>
            </a:r>
            <a:r>
              <a:rPr lang="en-US" dirty="0" err="1"/>
              <a:t>overlayed</a:t>
            </a:r>
            <a:r>
              <a:rPr lang="en-US" dirty="0"/>
              <a:t> onto the pdf plot.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6063C-03DC-4214-886D-8E26A5F8036D}"/>
              </a:ext>
            </a:extLst>
          </p:cNvPr>
          <p:cNvSpPr/>
          <p:nvPr/>
        </p:nvSpPr>
        <p:spPr>
          <a:xfrm>
            <a:off x="946484" y="-32084"/>
            <a:ext cx="5529483" cy="468767"/>
          </a:xfrm>
          <a:prstGeom prst="rect">
            <a:avLst/>
          </a:prstGeom>
          <a:solidFill>
            <a:srgbClr val="ED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F1CA-AB3A-4ADE-8614-82E3C8C4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 rate myself 10/10 for accomplishing the required outputs and I would like to acknowledge and thank </a:t>
            </a:r>
            <a:r>
              <a:rPr lang="en-US" dirty="0" err="1">
                <a:solidFill>
                  <a:schemeClr val="bg1"/>
                </a:solidFill>
              </a:rPr>
              <a:t>Rhei</a:t>
            </a:r>
            <a:r>
              <a:rPr lang="en-US" dirty="0">
                <a:solidFill>
                  <a:schemeClr val="bg1"/>
                </a:solidFill>
              </a:rPr>
              <a:t> and LJ for the discussions on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21945752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285</TotalTime>
  <Words>268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Big John</vt:lpstr>
      <vt:lpstr>Franklin Gothic Book</vt:lpstr>
      <vt:lpstr>Slim Joe</vt:lpstr>
      <vt:lpstr>Crop</vt:lpstr>
      <vt:lpstr>Expectation maximization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</dc:title>
  <dc:creator>Andrea Rica Advincula</dc:creator>
  <cp:lastModifiedBy>Andrea Rica Advincula</cp:lastModifiedBy>
  <cp:revision>10</cp:revision>
  <dcterms:created xsi:type="dcterms:W3CDTF">2019-11-19T04:44:39Z</dcterms:created>
  <dcterms:modified xsi:type="dcterms:W3CDTF">2019-11-19T09:30:34Z</dcterms:modified>
</cp:coreProperties>
</file>