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97" r:id="rId7"/>
    <p:sldId id="298" r:id="rId8"/>
    <p:sldId id="299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9" autoAdjust="0"/>
    <p:restoredTop sz="96132"/>
  </p:normalViewPr>
  <p:slideViewPr>
    <p:cSldViewPr snapToGrid="0">
      <p:cViewPr varScale="1">
        <p:scale>
          <a:sx n="188" d="100"/>
          <a:sy n="188" d="100"/>
        </p:scale>
        <p:origin x="192" y="4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10/01/23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10/01/23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1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47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107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54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194" y="4367605"/>
            <a:ext cx="8221759" cy="1122202"/>
          </a:xfrm>
        </p:spPr>
        <p:txBody>
          <a:bodyPr rtlCol="0"/>
          <a:lstStyle/>
          <a:p>
            <a:pPr rtl="0"/>
            <a:r>
              <a:rPr lang="it-IT" sz="3600" b="1" dirty="0">
                <a:solidFill>
                  <a:schemeClr val="accent1">
                    <a:lumMod val="50000"/>
                  </a:schemeClr>
                </a:solidFill>
                <a:latin typeface="Verdana Pro SemiBold" panose="020B0604030504040204" pitchFamily="34" charset="0"/>
              </a:rPr>
              <a:t>ANALISI DEGLI SCOSTAMENTI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Verdana Pro SemiBold" panose="020B060403050404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707" y="5489807"/>
            <a:ext cx="5322246" cy="39666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Colombu</a:t>
            </a: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 Gabriele, </a:t>
            </a:r>
            <a:r>
              <a:rPr lang="e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Cremonesi</a:t>
            </a: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 Andrea, </a:t>
            </a:r>
            <a:r>
              <a:rPr lang="e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Odajiu</a:t>
            </a: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 Romeo, Rota Andrea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" b="1" dirty="0">
                <a:solidFill>
                  <a:schemeClr val="accent1">
                    <a:lumMod val="50000"/>
                  </a:schemeClr>
                </a:solidFill>
                <a:latin typeface="Verdana Pro SemiBold" panose="020B0604030504040204" pitchFamily="34" charset="0"/>
              </a:rPr>
              <a:t>1. ANALISI DEI DATI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Verdana Pro SemiBold" panose="020B060403050404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8AB00F7-E0A2-35BB-7D8D-60B83BF6289B}"/>
              </a:ext>
            </a:extLst>
          </p:cNvPr>
          <p:cNvSpPr txBox="1"/>
          <p:nvPr/>
        </p:nvSpPr>
        <p:spPr>
          <a:xfrm>
            <a:off x="1203366" y="1690688"/>
            <a:ext cx="978526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Abbiamo rilevato che nei consumi alcuni importi totali sono pari a 0 con anche quantità elevate di utilizzo della materia prima (fino a 6000).</a:t>
            </a:r>
          </a:p>
          <a:p>
            <a:pPr>
              <a:spcAft>
                <a:spcPts val="1200"/>
              </a:spcAft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I tempi di impiego di alcune risorse variano da -425 a 425 ore: abbiamo supposto possano essere delle correzioni applicate dall’operatore.</a:t>
            </a:r>
          </a:p>
          <a:p>
            <a:pPr>
              <a:spcAft>
                <a:spcPts val="1200"/>
              </a:spcAft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Le quantità di output di alcuni articoli sono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sym typeface="Symbol" panose="05050102010706020507" pitchFamily="18" charset="2"/>
              </a:rPr>
              <a:t>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0. Questo può essere causato da: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Processo fallito (articolo non prodotto o difettoso)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Processo intermedio (non produce nulla di finito)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Alcune quantità di output dello stesso prodotto nello stesso ordine di produzione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sym typeface="Wingdings" panose="05000000000000000000" pitchFamily="2" charset="2"/>
              </a:rPr>
              <a:t>differiscono tra loro nei vari step di lavorazione.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" b="1" dirty="0">
                <a:solidFill>
                  <a:schemeClr val="accent1">
                    <a:lumMod val="50000"/>
                  </a:schemeClr>
                </a:solidFill>
                <a:latin typeface="Verdana Pro SemiBold" panose="020B0604030504040204" pitchFamily="34" charset="0"/>
              </a:rPr>
              <a:t>2. ASSUNZIONI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Verdana Pro SemiBold" panose="020B060403050404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8AB00F7-E0A2-35BB-7D8D-60B83BF6289B}"/>
              </a:ext>
            </a:extLst>
          </p:cNvPr>
          <p:cNvSpPr txBox="1"/>
          <p:nvPr/>
        </p:nvSpPr>
        <p:spPr>
          <a:xfrm>
            <a:off x="1203366" y="2459504"/>
            <a:ext cx="978526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Non potendo calcolare in maniera precisa le quantità di output per ogni articolo, consideriamo che l’azienda produca su commessa.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Consideriamo come costi esclusivamente le materie prime direttamente imputabili a un articolo escludendo i semi lavorati prodotti durante il processo di produzione: assumiamo che nei costi delle materie prime siano già presenti i costi dei semi lavorati usati per produrle.</a:t>
            </a:r>
          </a:p>
        </p:txBody>
      </p:sp>
    </p:spTree>
    <p:extLst>
      <p:ext uri="{BB962C8B-B14F-4D97-AF65-F5344CB8AC3E}">
        <p14:creationId xmlns:p14="http://schemas.microsoft.com/office/powerpoint/2010/main" val="298592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" b="1" dirty="0">
                <a:solidFill>
                  <a:schemeClr val="accent1">
                    <a:lumMod val="50000"/>
                  </a:schemeClr>
                </a:solidFill>
                <a:latin typeface="Verdana Pro SemiBold" panose="020B0604030504040204" pitchFamily="34" charset="0"/>
              </a:rPr>
              <a:t>3. DASHBOARD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Verdana Pro SemiBold" panose="020B060403050404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8AB00F7-E0A2-35BB-7D8D-60B83BF6289B}"/>
              </a:ext>
            </a:extLst>
          </p:cNvPr>
          <p:cNvSpPr txBox="1"/>
          <p:nvPr/>
        </p:nvSpPr>
        <p:spPr>
          <a:xfrm>
            <a:off x="1203366" y="1690688"/>
            <a:ext cx="9785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1. Analisi degli scostamenti</a:t>
            </a:r>
          </a:p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Scostamento negativo di prezzo (a causa anche della perdita dell’euro)</a:t>
            </a:r>
          </a:p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L’impiego delle risorse ed i costi materie prime aumentano</a:t>
            </a:r>
            <a:endParaRPr lang="it-IT" sz="20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30504040204" pitchFamily="34" charset="0"/>
            </a:endParaRPr>
          </a:p>
          <a:p>
            <a:endParaRPr lang="it-IT" sz="20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30504040204" pitchFamily="34" charset="0"/>
            </a:endParaRPr>
          </a:p>
          <a:p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2. Comparazione dei dati divisi per mercato</a:t>
            </a:r>
          </a:p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Penetrazione nel mercato dello Yen</a:t>
            </a:r>
            <a:endParaRPr lang="it-IT" sz="20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30504040204" pitchFamily="34" charset="0"/>
            </a:endParaRPr>
          </a:p>
          <a:p>
            <a:endParaRPr lang="it-IT" sz="20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30504040204" pitchFamily="34" charset="0"/>
            </a:endParaRPr>
          </a:p>
          <a:p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3. Scostamento costo orario delle risorse</a:t>
            </a:r>
          </a:p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Aumento dei costi delle risorse</a:t>
            </a:r>
          </a:p>
          <a:p>
            <a:endParaRPr lang="it-IT" sz="20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30504040204" pitchFamily="34" charset="0"/>
            </a:endParaRPr>
          </a:p>
          <a:p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4. Analisi degli articoli</a:t>
            </a:r>
          </a:p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Possibilità di analizzare in dettaglio gli articoli</a:t>
            </a:r>
          </a:p>
        </p:txBody>
      </p:sp>
    </p:spTree>
    <p:extLst>
      <p:ext uri="{BB962C8B-B14F-4D97-AF65-F5344CB8AC3E}">
        <p14:creationId xmlns:p14="http://schemas.microsoft.com/office/powerpoint/2010/main" val="374639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" b="1" dirty="0">
                <a:solidFill>
                  <a:schemeClr val="accent1">
                    <a:lumMod val="50000"/>
                  </a:schemeClr>
                </a:solidFill>
                <a:latin typeface="Verdana Pro SemiBold" panose="020B0604030504040204" pitchFamily="34" charset="0"/>
              </a:rPr>
              <a:t>4. conclusioni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Verdana Pro SemiBold" panose="020B060403050404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8AB00F7-E0A2-35BB-7D8D-60B83BF6289B}"/>
              </a:ext>
            </a:extLst>
          </p:cNvPr>
          <p:cNvSpPr txBox="1"/>
          <p:nvPr/>
        </p:nvSpPr>
        <p:spPr>
          <a:xfrm>
            <a:off x="1203366" y="1997839"/>
            <a:ext cx="978526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6030504040204" pitchFamily="34" charset="0"/>
                <a:sym typeface="Wingdings" panose="05000000000000000000" pitchFamily="2" charset="2"/>
              </a:rPr>
              <a:t>L’aumento dei costi delle risorse può essere imputabile a cause esogene come il virus SARS-CoV-2 (Covid-19), che spiegherebbe anche l’aumento delle richieste del 30%.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6030504040204" pitchFamily="34" charset="0"/>
                <a:sym typeface="Wingdings" panose="05000000000000000000" pitchFamily="2" charset="2"/>
              </a:rPr>
              <a:t>La grande perdita nel mercato dello YEN può essere data dal fatto che l’azienda sia nuova su quel mercato e abbia deciso di attuare una politica denominata «</a:t>
            </a:r>
            <a:r>
              <a:rPr lang="it-IT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6030504040204" pitchFamily="34" charset="0"/>
                <a:sym typeface="Wingdings" panose="05000000000000000000" pitchFamily="2" charset="2"/>
              </a:rPr>
              <a:t>dumping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6030504040204" pitchFamily="34" charset="0"/>
                <a:sym typeface="Wingdings" panose="05000000000000000000" pitchFamily="2" charset="2"/>
              </a:rPr>
              <a:t>» vendendo i prodotti a un minor prezzo rispetto ai costi di produzione.</a:t>
            </a:r>
          </a:p>
        </p:txBody>
      </p:sp>
    </p:spTree>
    <p:extLst>
      <p:ext uri="{BB962C8B-B14F-4D97-AF65-F5344CB8AC3E}">
        <p14:creationId xmlns:p14="http://schemas.microsoft.com/office/powerpoint/2010/main" val="86128031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Words>339</Words>
  <Application>Microsoft Macintosh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Tenorite</vt:lpstr>
      <vt:lpstr>Verdana Pro</vt:lpstr>
      <vt:lpstr>Verdana Pro SemiBold</vt:lpstr>
      <vt:lpstr>Monolinea</vt:lpstr>
      <vt:lpstr>ANALISI DEGLI SCOSTAMENTI</vt:lpstr>
      <vt:lpstr>1. ANALISI DEI DATI</vt:lpstr>
      <vt:lpstr>2. ASSUNZIONI</vt:lpstr>
      <vt:lpstr>3. DASHBOARD</vt:lpstr>
      <vt:lpstr>4. 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DEGLI SCOSTAMENTI</dc:title>
  <dc:subject/>
  <dc:creator>Andrea Rota</dc:creator>
  <cp:keywords/>
  <dc:description/>
  <cp:lastModifiedBy>ANDREA ROTA</cp:lastModifiedBy>
  <cp:revision>8</cp:revision>
  <dcterms:created xsi:type="dcterms:W3CDTF">2023-01-07T00:13:28Z</dcterms:created>
  <dcterms:modified xsi:type="dcterms:W3CDTF">2023-01-11T17:35:13Z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