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8" r:id="rId8"/>
    <p:sldId id="272" r:id="rId9"/>
    <p:sldId id="273" r:id="rId10"/>
    <p:sldId id="274" r:id="rId11"/>
    <p:sldId id="275" r:id="rId12"/>
    <p:sldId id="277" r:id="rId13"/>
    <p:sldId id="276" r:id="rId14"/>
    <p:sldId id="271" r:id="rId15"/>
    <p:sldId id="270" r:id="rId16"/>
    <p:sldId id="266" r:id="rId17"/>
  </p:sldIdLst>
  <p:sldSz cx="18288000" cy="10287000"/>
  <p:notesSz cx="6858000" cy="9144000"/>
  <p:embeddedFontLst>
    <p:embeddedFont>
      <p:font typeface="Aptos Narrow" panose="020B0004020202020204" pitchFamily="34" charset="0"/>
      <p:regular r:id="rId18"/>
      <p:bold r:id="rId19"/>
      <p:italic r:id="rId20"/>
      <p:boldItalic r:id="rId21"/>
    </p:embeddedFont>
    <p:embeddedFont>
      <p:font typeface="Arcade Gamer" pitchFamily="2" charset="77"/>
      <p:regular r:id="rId22"/>
    </p:embeddedFont>
    <p:embeddedFont>
      <p:font typeface="Retropix" pitchFamily="2" charset="77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43" autoAdjust="0"/>
    <p:restoredTop sz="94637" autoAdjust="0"/>
  </p:normalViewPr>
  <p:slideViewPr>
    <p:cSldViewPr>
      <p:cViewPr>
        <p:scale>
          <a:sx n="64" d="100"/>
          <a:sy n="64" d="100"/>
        </p:scale>
        <p:origin x="1352" y="3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3" Type="http://schemas.openxmlformats.org/officeDocument/2006/relationships/image" Target="../media/image2.svg"/><Relationship Id="rId7" Type="http://schemas.openxmlformats.org/officeDocument/2006/relationships/image" Target="../media/image20.svg"/><Relationship Id="rId12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4.svg"/><Relationship Id="rId5" Type="http://schemas.openxmlformats.org/officeDocument/2006/relationships/image" Target="../media/image6.svg"/><Relationship Id="rId10" Type="http://schemas.openxmlformats.org/officeDocument/2006/relationships/image" Target="../media/image3.png"/><Relationship Id="rId4" Type="http://schemas.openxmlformats.org/officeDocument/2006/relationships/image" Target="../media/image5.png"/><Relationship Id="rId9" Type="http://schemas.openxmlformats.org/officeDocument/2006/relationships/image" Target="../media/image14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3" Type="http://schemas.openxmlformats.org/officeDocument/2006/relationships/image" Target="../media/image2.svg"/><Relationship Id="rId7" Type="http://schemas.openxmlformats.org/officeDocument/2006/relationships/image" Target="../media/image20.svg"/><Relationship Id="rId12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4.svg"/><Relationship Id="rId5" Type="http://schemas.openxmlformats.org/officeDocument/2006/relationships/image" Target="../media/image6.svg"/><Relationship Id="rId10" Type="http://schemas.openxmlformats.org/officeDocument/2006/relationships/image" Target="../media/image3.png"/><Relationship Id="rId4" Type="http://schemas.openxmlformats.org/officeDocument/2006/relationships/image" Target="../media/image5.png"/><Relationship Id="rId9" Type="http://schemas.openxmlformats.org/officeDocument/2006/relationships/image" Target="../media/image14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3" Type="http://schemas.openxmlformats.org/officeDocument/2006/relationships/image" Target="../media/image2.svg"/><Relationship Id="rId7" Type="http://schemas.openxmlformats.org/officeDocument/2006/relationships/image" Target="../media/image20.svg"/><Relationship Id="rId12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4.svg"/><Relationship Id="rId5" Type="http://schemas.openxmlformats.org/officeDocument/2006/relationships/image" Target="../media/image6.svg"/><Relationship Id="rId10" Type="http://schemas.openxmlformats.org/officeDocument/2006/relationships/image" Target="../media/image3.png"/><Relationship Id="rId4" Type="http://schemas.openxmlformats.org/officeDocument/2006/relationships/image" Target="../media/image5.png"/><Relationship Id="rId9" Type="http://schemas.openxmlformats.org/officeDocument/2006/relationships/image" Target="../media/image14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3" Type="http://schemas.openxmlformats.org/officeDocument/2006/relationships/image" Target="../media/image2.svg"/><Relationship Id="rId7" Type="http://schemas.openxmlformats.org/officeDocument/2006/relationships/image" Target="../media/image20.svg"/><Relationship Id="rId12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4.svg"/><Relationship Id="rId5" Type="http://schemas.openxmlformats.org/officeDocument/2006/relationships/image" Target="../media/image6.svg"/><Relationship Id="rId10" Type="http://schemas.openxmlformats.org/officeDocument/2006/relationships/image" Target="../media/image3.png"/><Relationship Id="rId4" Type="http://schemas.openxmlformats.org/officeDocument/2006/relationships/image" Target="../media/image5.png"/><Relationship Id="rId9" Type="http://schemas.openxmlformats.org/officeDocument/2006/relationships/image" Target="../media/image14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0.svg"/><Relationship Id="rId5" Type="http://schemas.openxmlformats.org/officeDocument/2006/relationships/image" Target="../media/image6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20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14.svg"/><Relationship Id="rId3" Type="http://schemas.openxmlformats.org/officeDocument/2006/relationships/image" Target="../media/image2.svg"/><Relationship Id="rId7" Type="http://schemas.openxmlformats.org/officeDocument/2006/relationships/image" Target="../media/image18.svg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8.svg"/><Relationship Id="rId5" Type="http://schemas.openxmlformats.org/officeDocument/2006/relationships/image" Target="../media/image6.svg"/><Relationship Id="rId15" Type="http://schemas.openxmlformats.org/officeDocument/2006/relationships/image" Target="../media/image12.svg"/><Relationship Id="rId10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image" Target="../media/image20.svg"/><Relationship Id="rId1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8.svg"/><Relationship Id="rId7" Type="http://schemas.openxmlformats.org/officeDocument/2006/relationships/image" Target="../media/image6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4.svg"/><Relationship Id="rId5" Type="http://schemas.openxmlformats.org/officeDocument/2006/relationships/image" Target="../media/image2.svg"/><Relationship Id="rId10" Type="http://schemas.openxmlformats.org/officeDocument/2006/relationships/image" Target="../media/image13.png"/><Relationship Id="rId4" Type="http://schemas.openxmlformats.org/officeDocument/2006/relationships/image" Target="../media/image1.png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.svg"/><Relationship Id="rId7" Type="http://schemas.openxmlformats.org/officeDocument/2006/relationships/image" Target="../media/image22.svg"/><Relationship Id="rId12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13.png"/><Relationship Id="rId5" Type="http://schemas.openxmlformats.org/officeDocument/2006/relationships/image" Target="../media/image6.svg"/><Relationship Id="rId10" Type="http://schemas.openxmlformats.org/officeDocument/2006/relationships/image" Target="../media/image8.svg"/><Relationship Id="rId4" Type="http://schemas.openxmlformats.org/officeDocument/2006/relationships/image" Target="../media/image5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3" Type="http://schemas.openxmlformats.org/officeDocument/2006/relationships/image" Target="../media/image2.svg"/><Relationship Id="rId7" Type="http://schemas.openxmlformats.org/officeDocument/2006/relationships/image" Target="../media/image20.svg"/><Relationship Id="rId12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4.svg"/><Relationship Id="rId5" Type="http://schemas.openxmlformats.org/officeDocument/2006/relationships/image" Target="../media/image6.svg"/><Relationship Id="rId10" Type="http://schemas.openxmlformats.org/officeDocument/2006/relationships/image" Target="../media/image3.png"/><Relationship Id="rId4" Type="http://schemas.openxmlformats.org/officeDocument/2006/relationships/image" Target="../media/image5.png"/><Relationship Id="rId9" Type="http://schemas.openxmlformats.org/officeDocument/2006/relationships/image" Target="../media/image14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3" Type="http://schemas.openxmlformats.org/officeDocument/2006/relationships/image" Target="../media/image2.svg"/><Relationship Id="rId7" Type="http://schemas.openxmlformats.org/officeDocument/2006/relationships/image" Target="../media/image20.svg"/><Relationship Id="rId12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4.svg"/><Relationship Id="rId5" Type="http://schemas.openxmlformats.org/officeDocument/2006/relationships/image" Target="../media/image6.svg"/><Relationship Id="rId10" Type="http://schemas.openxmlformats.org/officeDocument/2006/relationships/image" Target="../media/image3.png"/><Relationship Id="rId4" Type="http://schemas.openxmlformats.org/officeDocument/2006/relationships/image" Target="../media/image5.png"/><Relationship Id="rId9" Type="http://schemas.openxmlformats.org/officeDocument/2006/relationships/image" Target="../media/image14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3" Type="http://schemas.openxmlformats.org/officeDocument/2006/relationships/image" Target="../media/image2.svg"/><Relationship Id="rId7" Type="http://schemas.openxmlformats.org/officeDocument/2006/relationships/image" Target="../media/image20.svg"/><Relationship Id="rId12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4.svg"/><Relationship Id="rId5" Type="http://schemas.openxmlformats.org/officeDocument/2006/relationships/image" Target="../media/image6.svg"/><Relationship Id="rId10" Type="http://schemas.openxmlformats.org/officeDocument/2006/relationships/image" Target="../media/image3.png"/><Relationship Id="rId4" Type="http://schemas.openxmlformats.org/officeDocument/2006/relationships/image" Target="../media/image5.png"/><Relationship Id="rId9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A2FF">
                <a:alpha val="100000"/>
              </a:srgbClr>
            </a:gs>
            <a:gs pos="100000">
              <a:srgbClr val="6BEFFE">
                <a:alpha val="100000"/>
              </a:srgbClr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55415" y="8631302"/>
            <a:ext cx="9687595" cy="1655698"/>
          </a:xfrm>
          <a:custGeom>
            <a:avLst/>
            <a:gdLst/>
            <a:ahLst/>
            <a:cxnLst/>
            <a:rect l="l" t="t" r="r" b="b"/>
            <a:pathLst>
              <a:path w="9687595" h="1655698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3" name="Freeform 3"/>
          <p:cNvSpPr/>
          <p:nvPr/>
        </p:nvSpPr>
        <p:spPr>
          <a:xfrm>
            <a:off x="9093662" y="8631302"/>
            <a:ext cx="9687595" cy="1655698"/>
          </a:xfrm>
          <a:custGeom>
            <a:avLst/>
            <a:gdLst/>
            <a:ahLst/>
            <a:cxnLst/>
            <a:rect l="l" t="t" r="r" b="b"/>
            <a:pathLst>
              <a:path w="9687595" h="1655698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4" name="Freeform 4"/>
          <p:cNvSpPr/>
          <p:nvPr/>
        </p:nvSpPr>
        <p:spPr>
          <a:xfrm>
            <a:off x="1028700" y="5852278"/>
            <a:ext cx="2198902" cy="2779024"/>
          </a:xfrm>
          <a:custGeom>
            <a:avLst/>
            <a:gdLst/>
            <a:ahLst/>
            <a:cxnLst/>
            <a:rect l="l" t="t" r="r" b="b"/>
            <a:pathLst>
              <a:path w="2198902" h="2779024">
                <a:moveTo>
                  <a:pt x="0" y="0"/>
                </a:moveTo>
                <a:lnTo>
                  <a:pt x="2198902" y="0"/>
                </a:lnTo>
                <a:lnTo>
                  <a:pt x="2198902" y="2779024"/>
                </a:lnTo>
                <a:lnTo>
                  <a:pt x="0" y="27790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5" name="Freeform 5"/>
          <p:cNvSpPr/>
          <p:nvPr/>
        </p:nvSpPr>
        <p:spPr>
          <a:xfrm>
            <a:off x="3497389" y="3868117"/>
            <a:ext cx="1275383" cy="1275383"/>
          </a:xfrm>
          <a:custGeom>
            <a:avLst/>
            <a:gdLst/>
            <a:ahLst/>
            <a:cxnLst/>
            <a:rect l="l" t="t" r="r" b="b"/>
            <a:pathLst>
              <a:path w="1275383" h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6" name="Freeform 6"/>
          <p:cNvSpPr/>
          <p:nvPr/>
        </p:nvSpPr>
        <p:spPr>
          <a:xfrm>
            <a:off x="14083029" y="5449765"/>
            <a:ext cx="1272717" cy="3170844"/>
          </a:xfrm>
          <a:custGeom>
            <a:avLst/>
            <a:gdLst/>
            <a:ahLst/>
            <a:cxnLst/>
            <a:rect l="l" t="t" r="r" b="b"/>
            <a:pathLst>
              <a:path w="1272717" h="3170844">
                <a:moveTo>
                  <a:pt x="0" y="0"/>
                </a:moveTo>
                <a:lnTo>
                  <a:pt x="1272718" y="0"/>
                </a:lnTo>
                <a:lnTo>
                  <a:pt x="1272718" y="3170844"/>
                </a:lnTo>
                <a:lnTo>
                  <a:pt x="0" y="317084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b="-100690"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7" name="Freeform 7"/>
          <p:cNvSpPr/>
          <p:nvPr/>
        </p:nvSpPr>
        <p:spPr>
          <a:xfrm>
            <a:off x="3514974" y="2610318"/>
            <a:ext cx="1257799" cy="1257799"/>
          </a:xfrm>
          <a:custGeom>
            <a:avLst/>
            <a:gdLst/>
            <a:ahLst/>
            <a:cxnLst/>
            <a:rect l="l" t="t" r="r" b="b"/>
            <a:pathLst>
              <a:path w="1257799" h="1257799">
                <a:moveTo>
                  <a:pt x="0" y="0"/>
                </a:moveTo>
                <a:lnTo>
                  <a:pt x="1257798" y="0"/>
                </a:lnTo>
                <a:lnTo>
                  <a:pt x="1257798" y="1257799"/>
                </a:lnTo>
                <a:lnTo>
                  <a:pt x="0" y="125779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8" name="Freeform 8"/>
          <p:cNvSpPr/>
          <p:nvPr/>
        </p:nvSpPr>
        <p:spPr>
          <a:xfrm>
            <a:off x="3668014" y="6914869"/>
            <a:ext cx="1104758" cy="1716433"/>
          </a:xfrm>
          <a:custGeom>
            <a:avLst/>
            <a:gdLst/>
            <a:ahLst/>
            <a:cxnLst/>
            <a:rect l="l" t="t" r="r" b="b"/>
            <a:pathLst>
              <a:path w="1104758" h="1716433">
                <a:moveTo>
                  <a:pt x="0" y="0"/>
                </a:moveTo>
                <a:lnTo>
                  <a:pt x="1104758" y="0"/>
                </a:lnTo>
                <a:lnTo>
                  <a:pt x="1104758" y="1716433"/>
                </a:lnTo>
                <a:lnTo>
                  <a:pt x="0" y="171643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9" name="Freeform 9"/>
          <p:cNvSpPr/>
          <p:nvPr/>
        </p:nvSpPr>
        <p:spPr>
          <a:xfrm>
            <a:off x="14216781" y="4301274"/>
            <a:ext cx="1138966" cy="1138966"/>
          </a:xfrm>
          <a:custGeom>
            <a:avLst/>
            <a:gdLst/>
            <a:ahLst/>
            <a:cxnLst/>
            <a:rect l="l" t="t" r="r" b="b"/>
            <a:pathLst>
              <a:path w="1138966" h="1138966">
                <a:moveTo>
                  <a:pt x="0" y="0"/>
                </a:moveTo>
                <a:lnTo>
                  <a:pt x="1138966" y="0"/>
                </a:lnTo>
                <a:lnTo>
                  <a:pt x="1138966" y="1138966"/>
                </a:lnTo>
                <a:lnTo>
                  <a:pt x="0" y="113896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0" name="Freeform 10"/>
          <p:cNvSpPr/>
          <p:nvPr/>
        </p:nvSpPr>
        <p:spPr>
          <a:xfrm>
            <a:off x="6745724" y="5064992"/>
            <a:ext cx="4695876" cy="1016017"/>
          </a:xfrm>
          <a:custGeom>
            <a:avLst/>
            <a:gdLst/>
            <a:ahLst/>
            <a:cxnLst/>
            <a:rect l="l" t="t" r="r" b="b"/>
            <a:pathLst>
              <a:path w="4695876" h="1016017">
                <a:moveTo>
                  <a:pt x="0" y="0"/>
                </a:moveTo>
                <a:lnTo>
                  <a:pt x="4695876" y="0"/>
                </a:lnTo>
                <a:lnTo>
                  <a:pt x="4695876" y="1016017"/>
                </a:lnTo>
                <a:lnTo>
                  <a:pt x="0" y="101601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1" name="TextBox 11"/>
          <p:cNvSpPr txBox="1"/>
          <p:nvPr/>
        </p:nvSpPr>
        <p:spPr>
          <a:xfrm>
            <a:off x="6745724" y="5398118"/>
            <a:ext cx="4695876" cy="3592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98"/>
              </a:lnSpc>
            </a:pPr>
            <a:r>
              <a:rPr lang="en-US" sz="2425" dirty="0">
                <a:solidFill>
                  <a:srgbClr val="000000"/>
                </a:solidFill>
                <a:latin typeface="Arcade Gamer"/>
                <a:ea typeface="Arcade Gamer"/>
                <a:cs typeface="Arcade Gamer"/>
                <a:sym typeface="Arcade Gamer"/>
              </a:rPr>
              <a:t>ANDREA RUGGIERO</a:t>
            </a:r>
          </a:p>
        </p:txBody>
      </p:sp>
      <p:sp>
        <p:nvSpPr>
          <p:cNvPr id="12" name="Freeform 12"/>
          <p:cNvSpPr/>
          <p:nvPr/>
        </p:nvSpPr>
        <p:spPr>
          <a:xfrm>
            <a:off x="15632633" y="6516077"/>
            <a:ext cx="1118559" cy="2115225"/>
          </a:xfrm>
          <a:custGeom>
            <a:avLst/>
            <a:gdLst/>
            <a:ahLst/>
            <a:cxnLst/>
            <a:rect l="l" t="t" r="r" b="b"/>
            <a:pathLst>
              <a:path w="1118559" h="2115225">
                <a:moveTo>
                  <a:pt x="0" y="0"/>
                </a:moveTo>
                <a:lnTo>
                  <a:pt x="1118559" y="0"/>
                </a:lnTo>
                <a:lnTo>
                  <a:pt x="1118559" y="2115225"/>
                </a:lnTo>
                <a:lnTo>
                  <a:pt x="0" y="21152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b="-164406"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3" name="Freeform 13"/>
          <p:cNvSpPr/>
          <p:nvPr/>
        </p:nvSpPr>
        <p:spPr>
          <a:xfrm>
            <a:off x="2222006" y="3868117"/>
            <a:ext cx="1275383" cy="1275383"/>
          </a:xfrm>
          <a:custGeom>
            <a:avLst/>
            <a:gdLst/>
            <a:ahLst/>
            <a:cxnLst/>
            <a:rect l="l" t="t" r="r" b="b"/>
            <a:pathLst>
              <a:path w="1275383" h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4" name="TextBox 14"/>
          <p:cNvSpPr txBox="1"/>
          <p:nvPr/>
        </p:nvSpPr>
        <p:spPr>
          <a:xfrm>
            <a:off x="4014041" y="3758168"/>
            <a:ext cx="10259919" cy="1240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90"/>
              </a:lnSpc>
              <a:spcBef>
                <a:spcPct val="0"/>
              </a:spcBef>
            </a:pPr>
            <a:r>
              <a:rPr lang="en-US" sz="8048" dirty="0" err="1">
                <a:solidFill>
                  <a:srgbClr val="FFFFFF"/>
                </a:solidFill>
                <a:latin typeface="Retropix"/>
                <a:ea typeface="Retropix"/>
                <a:cs typeface="Retropix"/>
                <a:sym typeface="Retropix"/>
              </a:rPr>
              <a:t>ArmorPickerAI</a:t>
            </a:r>
            <a:endParaRPr lang="en-US" sz="8048" dirty="0">
              <a:solidFill>
                <a:srgbClr val="FFFFFF"/>
              </a:solidFill>
              <a:latin typeface="Retropix"/>
              <a:ea typeface="Retropix"/>
              <a:cs typeface="Retropix"/>
              <a:sym typeface="Retropix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4014041" y="7595484"/>
            <a:ext cx="10259919" cy="4824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3"/>
              </a:lnSpc>
              <a:spcBef>
                <a:spcPct val="0"/>
              </a:spcBef>
            </a:pPr>
            <a:r>
              <a:rPr lang="en-US" sz="3148">
                <a:solidFill>
                  <a:srgbClr val="FFFFFF"/>
                </a:solidFill>
                <a:latin typeface="Retropix"/>
                <a:ea typeface="Retropix"/>
                <a:cs typeface="Retropix"/>
                <a:sym typeface="Retropix"/>
              </a:rPr>
              <a:t>Corso di Fondamenti di Intelligenza Artificiale</a:t>
            </a:r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A2FF">
                <a:alpha val="100000"/>
              </a:srgbClr>
            </a:gs>
            <a:gs pos="100000">
              <a:srgbClr val="6BEFFE">
                <a:alpha val="100000"/>
              </a:srgbClr>
            </a:gs>
          </a:gsLst>
          <a:lin ang="54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76614F-1DAC-DACB-45BD-AC6D235E6C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AF5A7D6D-E83F-E85A-4F4A-BD9C8321FCF0}"/>
              </a:ext>
            </a:extLst>
          </p:cNvPr>
          <p:cNvSpPr/>
          <p:nvPr/>
        </p:nvSpPr>
        <p:spPr>
          <a:xfrm>
            <a:off x="-255415" y="8631302"/>
            <a:ext cx="9687595" cy="1655698"/>
          </a:xfrm>
          <a:custGeom>
            <a:avLst/>
            <a:gdLst/>
            <a:ahLst/>
            <a:cxnLst/>
            <a:rect l="l" t="t" r="r" b="b"/>
            <a:pathLst>
              <a:path w="9687595" h="1655698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E8B8691A-D06B-574A-5B95-6CF020143009}"/>
              </a:ext>
            </a:extLst>
          </p:cNvPr>
          <p:cNvSpPr/>
          <p:nvPr/>
        </p:nvSpPr>
        <p:spPr>
          <a:xfrm>
            <a:off x="9093662" y="8631302"/>
            <a:ext cx="9687595" cy="1655698"/>
          </a:xfrm>
          <a:custGeom>
            <a:avLst/>
            <a:gdLst/>
            <a:ahLst/>
            <a:cxnLst/>
            <a:rect l="l" t="t" r="r" b="b"/>
            <a:pathLst>
              <a:path w="9687595" h="1655698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D2BC2E61-EAF1-A325-7F7C-0AB1D71CD015}"/>
              </a:ext>
            </a:extLst>
          </p:cNvPr>
          <p:cNvSpPr txBox="1"/>
          <p:nvPr/>
        </p:nvSpPr>
        <p:spPr>
          <a:xfrm>
            <a:off x="1783870" y="1066800"/>
            <a:ext cx="14675312" cy="6796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13"/>
              </a:lnSpc>
            </a:pPr>
            <a:r>
              <a:rPr lang="en-US" sz="5159" dirty="0" err="1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ComposIzIone</a:t>
            </a:r>
            <a:endParaRPr lang="en-US" sz="5159" dirty="0">
              <a:solidFill>
                <a:srgbClr val="FFFFFF"/>
              </a:solidFill>
              <a:latin typeface="Arcade Gamer"/>
              <a:ea typeface="Arcade Gamer"/>
              <a:cs typeface="Arcade Gamer"/>
              <a:sym typeface="Arcade Gamer"/>
            </a:endParaRPr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B0EC8DC1-1325-75B8-BDE8-9C7B4C6DA723}"/>
              </a:ext>
            </a:extLst>
          </p:cNvPr>
          <p:cNvSpPr/>
          <p:nvPr/>
        </p:nvSpPr>
        <p:spPr>
          <a:xfrm>
            <a:off x="16100005" y="6354612"/>
            <a:ext cx="1275383" cy="1275383"/>
          </a:xfrm>
          <a:custGeom>
            <a:avLst/>
            <a:gdLst/>
            <a:ahLst/>
            <a:cxnLst/>
            <a:rect l="l" t="t" r="r" b="b"/>
            <a:pathLst>
              <a:path w="1275383" h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88287F46-604A-692B-D9E7-C8C4982D8CD8}"/>
              </a:ext>
            </a:extLst>
          </p:cNvPr>
          <p:cNvSpPr/>
          <p:nvPr/>
        </p:nvSpPr>
        <p:spPr>
          <a:xfrm>
            <a:off x="16156009" y="5296999"/>
            <a:ext cx="1163374" cy="1057612"/>
          </a:xfrm>
          <a:custGeom>
            <a:avLst/>
            <a:gdLst/>
            <a:ahLst/>
            <a:cxnLst/>
            <a:rect l="l" t="t" r="r" b="b"/>
            <a:pathLst>
              <a:path w="1163374" h="1057612">
                <a:moveTo>
                  <a:pt x="0" y="0"/>
                </a:moveTo>
                <a:lnTo>
                  <a:pt x="1163374" y="0"/>
                </a:lnTo>
                <a:lnTo>
                  <a:pt x="1163374" y="1057613"/>
                </a:lnTo>
                <a:lnTo>
                  <a:pt x="0" y="105761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2" name="Freeform 4">
            <a:extLst>
              <a:ext uri="{FF2B5EF4-FFF2-40B4-BE49-F238E27FC236}">
                <a16:creationId xmlns:a16="http://schemas.microsoft.com/office/drawing/2014/main" id="{473BC818-AD6D-C4FA-2919-4A9CF7827216}"/>
              </a:ext>
            </a:extLst>
          </p:cNvPr>
          <p:cNvSpPr/>
          <p:nvPr/>
        </p:nvSpPr>
        <p:spPr>
          <a:xfrm>
            <a:off x="914400" y="2677094"/>
            <a:ext cx="1275383" cy="1275383"/>
          </a:xfrm>
          <a:custGeom>
            <a:avLst/>
            <a:gdLst/>
            <a:ahLst/>
            <a:cxnLst/>
            <a:rect l="l" t="t" r="r" b="b"/>
            <a:pathLst>
              <a:path w="1275383" h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4" name="Freeform 9">
            <a:extLst>
              <a:ext uri="{FF2B5EF4-FFF2-40B4-BE49-F238E27FC236}">
                <a16:creationId xmlns:a16="http://schemas.microsoft.com/office/drawing/2014/main" id="{F733A3B9-C0D6-451F-91F9-2C9F69F54374}"/>
              </a:ext>
            </a:extLst>
          </p:cNvPr>
          <p:cNvSpPr/>
          <p:nvPr/>
        </p:nvSpPr>
        <p:spPr>
          <a:xfrm>
            <a:off x="982608" y="1529845"/>
            <a:ext cx="1138966" cy="1138966"/>
          </a:xfrm>
          <a:custGeom>
            <a:avLst/>
            <a:gdLst/>
            <a:ahLst/>
            <a:cxnLst/>
            <a:rect l="l" t="t" r="r" b="b"/>
            <a:pathLst>
              <a:path w="1138966" h="1138966">
                <a:moveTo>
                  <a:pt x="0" y="0"/>
                </a:moveTo>
                <a:lnTo>
                  <a:pt x="1138966" y="0"/>
                </a:lnTo>
                <a:lnTo>
                  <a:pt x="1138966" y="1138966"/>
                </a:lnTo>
                <a:lnTo>
                  <a:pt x="0" y="113896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5" name="Freeform 4">
            <a:extLst>
              <a:ext uri="{FF2B5EF4-FFF2-40B4-BE49-F238E27FC236}">
                <a16:creationId xmlns:a16="http://schemas.microsoft.com/office/drawing/2014/main" id="{B226E709-8278-4C0C-3E6C-9AAF75032D1D}"/>
              </a:ext>
            </a:extLst>
          </p:cNvPr>
          <p:cNvSpPr/>
          <p:nvPr/>
        </p:nvSpPr>
        <p:spPr>
          <a:xfrm>
            <a:off x="684419" y="5877126"/>
            <a:ext cx="2198902" cy="2779024"/>
          </a:xfrm>
          <a:custGeom>
            <a:avLst/>
            <a:gdLst/>
            <a:ahLst/>
            <a:cxnLst/>
            <a:rect l="l" t="t" r="r" b="b"/>
            <a:pathLst>
              <a:path w="2198902" h="2779024">
                <a:moveTo>
                  <a:pt x="0" y="0"/>
                </a:moveTo>
                <a:lnTo>
                  <a:pt x="2198902" y="0"/>
                </a:lnTo>
                <a:lnTo>
                  <a:pt x="2198902" y="2779024"/>
                </a:lnTo>
                <a:lnTo>
                  <a:pt x="0" y="277902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8" name="Freeform 8">
            <a:extLst>
              <a:ext uri="{FF2B5EF4-FFF2-40B4-BE49-F238E27FC236}">
                <a16:creationId xmlns:a16="http://schemas.microsoft.com/office/drawing/2014/main" id="{81117A2D-0F3D-FFE5-8599-94C95F6791D3}"/>
              </a:ext>
            </a:extLst>
          </p:cNvPr>
          <p:cNvSpPr/>
          <p:nvPr/>
        </p:nvSpPr>
        <p:spPr>
          <a:xfrm>
            <a:off x="3124200" y="2442644"/>
            <a:ext cx="6629400" cy="750408"/>
          </a:xfrm>
          <a:custGeom>
            <a:avLst/>
            <a:gdLst/>
            <a:ahLst/>
            <a:cxnLst/>
            <a:rect l="l" t="t" r="r" b="b"/>
            <a:pathLst>
              <a:path w="3468274" h="750408">
                <a:moveTo>
                  <a:pt x="0" y="0"/>
                </a:moveTo>
                <a:lnTo>
                  <a:pt x="3468274" y="0"/>
                </a:lnTo>
                <a:lnTo>
                  <a:pt x="3468274" y="750408"/>
                </a:lnTo>
                <a:lnTo>
                  <a:pt x="0" y="75040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9" name="TextBox 13">
            <a:extLst>
              <a:ext uri="{FF2B5EF4-FFF2-40B4-BE49-F238E27FC236}">
                <a16:creationId xmlns:a16="http://schemas.microsoft.com/office/drawing/2014/main" id="{7B714729-58C1-A1EE-FFC4-0C3D3A5583E4}"/>
              </a:ext>
            </a:extLst>
          </p:cNvPr>
          <p:cNvSpPr txBox="1"/>
          <p:nvPr/>
        </p:nvSpPr>
        <p:spPr>
          <a:xfrm>
            <a:off x="3433670" y="2725132"/>
            <a:ext cx="5998510" cy="3066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078"/>
              </a:lnSpc>
              <a:spcBef>
                <a:spcPct val="0"/>
              </a:spcBef>
            </a:pPr>
            <a:r>
              <a:rPr lang="en-US" sz="3400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Crossover</a:t>
            </a:r>
          </a:p>
        </p:txBody>
      </p:sp>
      <p:sp>
        <p:nvSpPr>
          <p:cNvPr id="23" name="TextBox 6">
            <a:extLst>
              <a:ext uri="{FF2B5EF4-FFF2-40B4-BE49-F238E27FC236}">
                <a16:creationId xmlns:a16="http://schemas.microsoft.com/office/drawing/2014/main" id="{8E3E72B8-6C07-0C7E-560B-99009A31C410}"/>
              </a:ext>
            </a:extLst>
          </p:cNvPr>
          <p:cNvSpPr txBox="1"/>
          <p:nvPr/>
        </p:nvSpPr>
        <p:spPr>
          <a:xfrm>
            <a:off x="2730262" y="3612218"/>
            <a:ext cx="12666266" cy="22442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24229" lvl="1" indent="-457200">
              <a:lnSpc>
                <a:spcPts val="3501"/>
              </a:lnSpc>
              <a:buFont typeface="Arial" panose="020B0604020202020204" pitchFamily="34" charset="0"/>
              <a:buChar char="•"/>
            </a:pP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Tra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i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partecipanti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al Mating Pool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vengono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scelti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due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genitori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, non gemelli, e con la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tecnica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Uniform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viene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creato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un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figlio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dove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ogni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gene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viene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ereditato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casualmente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da uno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dei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due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genitori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,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limitando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la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casualità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ad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almeno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un gene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ereditato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da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ogni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genitore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6114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A2FF">
                <a:alpha val="100000"/>
              </a:srgbClr>
            </a:gs>
            <a:gs pos="100000">
              <a:srgbClr val="6BEFFE">
                <a:alpha val="100000"/>
              </a:srgbClr>
            </a:gs>
          </a:gsLst>
          <a:lin ang="54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0B3DD3-20A8-E48A-BDF3-1D85DEAD34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29B367CC-C858-3980-EB1D-4F69F105E0F0}"/>
              </a:ext>
            </a:extLst>
          </p:cNvPr>
          <p:cNvSpPr/>
          <p:nvPr/>
        </p:nvSpPr>
        <p:spPr>
          <a:xfrm>
            <a:off x="-255415" y="8631302"/>
            <a:ext cx="9687595" cy="1655698"/>
          </a:xfrm>
          <a:custGeom>
            <a:avLst/>
            <a:gdLst/>
            <a:ahLst/>
            <a:cxnLst/>
            <a:rect l="l" t="t" r="r" b="b"/>
            <a:pathLst>
              <a:path w="9687595" h="1655698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ECF6F342-F92D-34B1-80D2-890FB48DDB0D}"/>
              </a:ext>
            </a:extLst>
          </p:cNvPr>
          <p:cNvSpPr/>
          <p:nvPr/>
        </p:nvSpPr>
        <p:spPr>
          <a:xfrm>
            <a:off x="9093662" y="8631302"/>
            <a:ext cx="9687595" cy="1655698"/>
          </a:xfrm>
          <a:custGeom>
            <a:avLst/>
            <a:gdLst/>
            <a:ahLst/>
            <a:cxnLst/>
            <a:rect l="l" t="t" r="r" b="b"/>
            <a:pathLst>
              <a:path w="9687595" h="1655698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E3D483CD-EE11-CB9C-9842-23105FD4C4FD}"/>
              </a:ext>
            </a:extLst>
          </p:cNvPr>
          <p:cNvSpPr txBox="1"/>
          <p:nvPr/>
        </p:nvSpPr>
        <p:spPr>
          <a:xfrm>
            <a:off x="1783870" y="1066800"/>
            <a:ext cx="14675312" cy="6796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13"/>
              </a:lnSpc>
            </a:pPr>
            <a:r>
              <a:rPr lang="en-US" sz="5159" dirty="0" err="1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ComposIzIone</a:t>
            </a:r>
            <a:endParaRPr lang="en-US" sz="5159" dirty="0">
              <a:solidFill>
                <a:srgbClr val="FFFFFF"/>
              </a:solidFill>
              <a:latin typeface="Arcade Gamer"/>
              <a:ea typeface="Arcade Gamer"/>
              <a:cs typeface="Arcade Gamer"/>
              <a:sym typeface="Arcade Gamer"/>
            </a:endParaRPr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DFB9AC99-4A10-2FF0-8F4F-2D7CF9E44106}"/>
              </a:ext>
            </a:extLst>
          </p:cNvPr>
          <p:cNvSpPr/>
          <p:nvPr/>
        </p:nvSpPr>
        <p:spPr>
          <a:xfrm>
            <a:off x="16100005" y="6354612"/>
            <a:ext cx="1275383" cy="1275383"/>
          </a:xfrm>
          <a:custGeom>
            <a:avLst/>
            <a:gdLst/>
            <a:ahLst/>
            <a:cxnLst/>
            <a:rect l="l" t="t" r="r" b="b"/>
            <a:pathLst>
              <a:path w="1275383" h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B93B70A2-3655-EDF9-2722-EFD1F0E0BDEC}"/>
              </a:ext>
            </a:extLst>
          </p:cNvPr>
          <p:cNvSpPr/>
          <p:nvPr/>
        </p:nvSpPr>
        <p:spPr>
          <a:xfrm>
            <a:off x="16156009" y="5296999"/>
            <a:ext cx="1163374" cy="1057612"/>
          </a:xfrm>
          <a:custGeom>
            <a:avLst/>
            <a:gdLst/>
            <a:ahLst/>
            <a:cxnLst/>
            <a:rect l="l" t="t" r="r" b="b"/>
            <a:pathLst>
              <a:path w="1163374" h="1057612">
                <a:moveTo>
                  <a:pt x="0" y="0"/>
                </a:moveTo>
                <a:lnTo>
                  <a:pt x="1163374" y="0"/>
                </a:lnTo>
                <a:lnTo>
                  <a:pt x="1163374" y="1057613"/>
                </a:lnTo>
                <a:lnTo>
                  <a:pt x="0" y="105761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2" name="Freeform 4">
            <a:extLst>
              <a:ext uri="{FF2B5EF4-FFF2-40B4-BE49-F238E27FC236}">
                <a16:creationId xmlns:a16="http://schemas.microsoft.com/office/drawing/2014/main" id="{586242B7-A9ED-ADBF-B2D3-C18B9BDA6C12}"/>
              </a:ext>
            </a:extLst>
          </p:cNvPr>
          <p:cNvSpPr/>
          <p:nvPr/>
        </p:nvSpPr>
        <p:spPr>
          <a:xfrm>
            <a:off x="914400" y="2677094"/>
            <a:ext cx="1275383" cy="1275383"/>
          </a:xfrm>
          <a:custGeom>
            <a:avLst/>
            <a:gdLst/>
            <a:ahLst/>
            <a:cxnLst/>
            <a:rect l="l" t="t" r="r" b="b"/>
            <a:pathLst>
              <a:path w="1275383" h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4" name="Freeform 9">
            <a:extLst>
              <a:ext uri="{FF2B5EF4-FFF2-40B4-BE49-F238E27FC236}">
                <a16:creationId xmlns:a16="http://schemas.microsoft.com/office/drawing/2014/main" id="{881AE780-52C6-E290-A5BF-57F882CDB83C}"/>
              </a:ext>
            </a:extLst>
          </p:cNvPr>
          <p:cNvSpPr/>
          <p:nvPr/>
        </p:nvSpPr>
        <p:spPr>
          <a:xfrm>
            <a:off x="982608" y="1529845"/>
            <a:ext cx="1138966" cy="1138966"/>
          </a:xfrm>
          <a:custGeom>
            <a:avLst/>
            <a:gdLst/>
            <a:ahLst/>
            <a:cxnLst/>
            <a:rect l="l" t="t" r="r" b="b"/>
            <a:pathLst>
              <a:path w="1138966" h="1138966">
                <a:moveTo>
                  <a:pt x="0" y="0"/>
                </a:moveTo>
                <a:lnTo>
                  <a:pt x="1138966" y="0"/>
                </a:lnTo>
                <a:lnTo>
                  <a:pt x="1138966" y="1138966"/>
                </a:lnTo>
                <a:lnTo>
                  <a:pt x="0" y="113896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5" name="Freeform 4">
            <a:extLst>
              <a:ext uri="{FF2B5EF4-FFF2-40B4-BE49-F238E27FC236}">
                <a16:creationId xmlns:a16="http://schemas.microsoft.com/office/drawing/2014/main" id="{AD3D20DA-0A10-094E-8E71-0272202CA50F}"/>
              </a:ext>
            </a:extLst>
          </p:cNvPr>
          <p:cNvSpPr/>
          <p:nvPr/>
        </p:nvSpPr>
        <p:spPr>
          <a:xfrm>
            <a:off x="684419" y="5877126"/>
            <a:ext cx="2198902" cy="2779024"/>
          </a:xfrm>
          <a:custGeom>
            <a:avLst/>
            <a:gdLst/>
            <a:ahLst/>
            <a:cxnLst/>
            <a:rect l="l" t="t" r="r" b="b"/>
            <a:pathLst>
              <a:path w="2198902" h="2779024">
                <a:moveTo>
                  <a:pt x="0" y="0"/>
                </a:moveTo>
                <a:lnTo>
                  <a:pt x="2198902" y="0"/>
                </a:lnTo>
                <a:lnTo>
                  <a:pt x="2198902" y="2779024"/>
                </a:lnTo>
                <a:lnTo>
                  <a:pt x="0" y="277902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8" name="Freeform 8">
            <a:extLst>
              <a:ext uri="{FF2B5EF4-FFF2-40B4-BE49-F238E27FC236}">
                <a16:creationId xmlns:a16="http://schemas.microsoft.com/office/drawing/2014/main" id="{F55A0F87-71B1-60C9-8CDB-AC7CC564184C}"/>
              </a:ext>
            </a:extLst>
          </p:cNvPr>
          <p:cNvSpPr/>
          <p:nvPr/>
        </p:nvSpPr>
        <p:spPr>
          <a:xfrm>
            <a:off x="3124200" y="2442644"/>
            <a:ext cx="6629400" cy="750408"/>
          </a:xfrm>
          <a:custGeom>
            <a:avLst/>
            <a:gdLst/>
            <a:ahLst/>
            <a:cxnLst/>
            <a:rect l="l" t="t" r="r" b="b"/>
            <a:pathLst>
              <a:path w="3468274" h="750408">
                <a:moveTo>
                  <a:pt x="0" y="0"/>
                </a:moveTo>
                <a:lnTo>
                  <a:pt x="3468274" y="0"/>
                </a:lnTo>
                <a:lnTo>
                  <a:pt x="3468274" y="750408"/>
                </a:lnTo>
                <a:lnTo>
                  <a:pt x="0" y="75040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9" name="TextBox 13">
            <a:extLst>
              <a:ext uri="{FF2B5EF4-FFF2-40B4-BE49-F238E27FC236}">
                <a16:creationId xmlns:a16="http://schemas.microsoft.com/office/drawing/2014/main" id="{48C7AAC3-39D6-D24F-08CF-FFA6B567C501}"/>
              </a:ext>
            </a:extLst>
          </p:cNvPr>
          <p:cNvSpPr txBox="1"/>
          <p:nvPr/>
        </p:nvSpPr>
        <p:spPr>
          <a:xfrm>
            <a:off x="3433670" y="2725132"/>
            <a:ext cx="5998510" cy="3066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078"/>
              </a:lnSpc>
              <a:spcBef>
                <a:spcPct val="0"/>
              </a:spcBef>
            </a:pPr>
            <a:r>
              <a:rPr lang="en-US" sz="3400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Mutazione</a:t>
            </a:r>
            <a:endParaRPr lang="en-US" sz="3400" dirty="0">
              <a:solidFill>
                <a:srgbClr val="000000"/>
              </a:solidFill>
              <a:latin typeface="Retropix"/>
              <a:ea typeface="Retropix"/>
              <a:cs typeface="Retropix"/>
              <a:sym typeface="Retropix"/>
            </a:endParaRPr>
          </a:p>
        </p:txBody>
      </p:sp>
      <p:sp>
        <p:nvSpPr>
          <p:cNvPr id="23" name="TextBox 6">
            <a:extLst>
              <a:ext uri="{FF2B5EF4-FFF2-40B4-BE49-F238E27FC236}">
                <a16:creationId xmlns:a16="http://schemas.microsoft.com/office/drawing/2014/main" id="{BE30CBA0-3EBF-1C2D-E69A-20EB65B3C6DA}"/>
              </a:ext>
            </a:extLst>
          </p:cNvPr>
          <p:cNvSpPr txBox="1"/>
          <p:nvPr/>
        </p:nvSpPr>
        <p:spPr>
          <a:xfrm>
            <a:off x="2730262" y="3612218"/>
            <a:ext cx="12666266" cy="22442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24229" lvl="1" indent="-457200">
              <a:lnSpc>
                <a:spcPts val="3501"/>
              </a:lnSpc>
              <a:buFont typeface="Arial" panose="020B0604020202020204" pitchFamily="34" charset="0"/>
              <a:buChar char="•"/>
            </a:pP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L’armor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set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figlio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prodotto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dal crossover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passerà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in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una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fase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di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mutazione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dove, secondo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una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percentuale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scelta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,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verrà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effettuato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un Random Resetting di un gene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casuale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con un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altro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nell’accuount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della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stessa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tipologia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scelto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casualemente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tra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i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primi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MIN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elementi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2974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A2FF">
                <a:alpha val="100000"/>
              </a:srgbClr>
            </a:gs>
            <a:gs pos="100000">
              <a:srgbClr val="6BEFFE">
                <a:alpha val="100000"/>
              </a:srgbClr>
            </a:gs>
          </a:gsLst>
          <a:lin ang="54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56959C-8E5B-7FEB-A068-E7F5763E26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671719FC-A1CD-75A9-4ED6-2B58B5B02094}"/>
              </a:ext>
            </a:extLst>
          </p:cNvPr>
          <p:cNvSpPr/>
          <p:nvPr/>
        </p:nvSpPr>
        <p:spPr>
          <a:xfrm>
            <a:off x="-255415" y="8631302"/>
            <a:ext cx="9687595" cy="1655698"/>
          </a:xfrm>
          <a:custGeom>
            <a:avLst/>
            <a:gdLst/>
            <a:ahLst/>
            <a:cxnLst/>
            <a:rect l="l" t="t" r="r" b="b"/>
            <a:pathLst>
              <a:path w="9687595" h="1655698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E748E57B-B1E8-4B7F-2A33-E4ADECF2FAC9}"/>
              </a:ext>
            </a:extLst>
          </p:cNvPr>
          <p:cNvSpPr/>
          <p:nvPr/>
        </p:nvSpPr>
        <p:spPr>
          <a:xfrm>
            <a:off x="9093662" y="8631302"/>
            <a:ext cx="9687595" cy="1655698"/>
          </a:xfrm>
          <a:custGeom>
            <a:avLst/>
            <a:gdLst/>
            <a:ahLst/>
            <a:cxnLst/>
            <a:rect l="l" t="t" r="r" b="b"/>
            <a:pathLst>
              <a:path w="9687595" h="1655698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B755C485-459D-56B2-A087-8DD3F51874A5}"/>
              </a:ext>
            </a:extLst>
          </p:cNvPr>
          <p:cNvSpPr txBox="1"/>
          <p:nvPr/>
        </p:nvSpPr>
        <p:spPr>
          <a:xfrm>
            <a:off x="1783870" y="1066800"/>
            <a:ext cx="14675312" cy="6796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13"/>
              </a:lnSpc>
            </a:pPr>
            <a:r>
              <a:rPr lang="en-US" sz="5159" dirty="0" err="1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ComposIzIone</a:t>
            </a:r>
            <a:endParaRPr lang="en-US" sz="5159" dirty="0">
              <a:solidFill>
                <a:srgbClr val="FFFFFF"/>
              </a:solidFill>
              <a:latin typeface="Arcade Gamer"/>
              <a:ea typeface="Arcade Gamer"/>
              <a:cs typeface="Arcade Gamer"/>
              <a:sym typeface="Arcade Gamer"/>
            </a:endParaRPr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4FCE8742-4DF4-E154-DBBD-B0717BE03521}"/>
              </a:ext>
            </a:extLst>
          </p:cNvPr>
          <p:cNvSpPr/>
          <p:nvPr/>
        </p:nvSpPr>
        <p:spPr>
          <a:xfrm>
            <a:off x="16100005" y="6354612"/>
            <a:ext cx="1275383" cy="1275383"/>
          </a:xfrm>
          <a:custGeom>
            <a:avLst/>
            <a:gdLst/>
            <a:ahLst/>
            <a:cxnLst/>
            <a:rect l="l" t="t" r="r" b="b"/>
            <a:pathLst>
              <a:path w="1275383" h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B759CD71-BEFF-8D63-9E07-C5C7B18C8A29}"/>
              </a:ext>
            </a:extLst>
          </p:cNvPr>
          <p:cNvSpPr/>
          <p:nvPr/>
        </p:nvSpPr>
        <p:spPr>
          <a:xfrm>
            <a:off x="16156009" y="5296999"/>
            <a:ext cx="1163374" cy="1057612"/>
          </a:xfrm>
          <a:custGeom>
            <a:avLst/>
            <a:gdLst/>
            <a:ahLst/>
            <a:cxnLst/>
            <a:rect l="l" t="t" r="r" b="b"/>
            <a:pathLst>
              <a:path w="1163374" h="1057612">
                <a:moveTo>
                  <a:pt x="0" y="0"/>
                </a:moveTo>
                <a:lnTo>
                  <a:pt x="1163374" y="0"/>
                </a:lnTo>
                <a:lnTo>
                  <a:pt x="1163374" y="1057613"/>
                </a:lnTo>
                <a:lnTo>
                  <a:pt x="0" y="105761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2" name="Freeform 4">
            <a:extLst>
              <a:ext uri="{FF2B5EF4-FFF2-40B4-BE49-F238E27FC236}">
                <a16:creationId xmlns:a16="http://schemas.microsoft.com/office/drawing/2014/main" id="{5168B6DD-BD30-4439-BE3F-D6158A984AEC}"/>
              </a:ext>
            </a:extLst>
          </p:cNvPr>
          <p:cNvSpPr/>
          <p:nvPr/>
        </p:nvSpPr>
        <p:spPr>
          <a:xfrm>
            <a:off x="914400" y="2677094"/>
            <a:ext cx="1275383" cy="1275383"/>
          </a:xfrm>
          <a:custGeom>
            <a:avLst/>
            <a:gdLst/>
            <a:ahLst/>
            <a:cxnLst/>
            <a:rect l="l" t="t" r="r" b="b"/>
            <a:pathLst>
              <a:path w="1275383" h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4" name="Freeform 9">
            <a:extLst>
              <a:ext uri="{FF2B5EF4-FFF2-40B4-BE49-F238E27FC236}">
                <a16:creationId xmlns:a16="http://schemas.microsoft.com/office/drawing/2014/main" id="{74212CA5-AE9D-D6EC-5550-847A79D625C8}"/>
              </a:ext>
            </a:extLst>
          </p:cNvPr>
          <p:cNvSpPr/>
          <p:nvPr/>
        </p:nvSpPr>
        <p:spPr>
          <a:xfrm>
            <a:off x="982608" y="1529845"/>
            <a:ext cx="1138966" cy="1138966"/>
          </a:xfrm>
          <a:custGeom>
            <a:avLst/>
            <a:gdLst/>
            <a:ahLst/>
            <a:cxnLst/>
            <a:rect l="l" t="t" r="r" b="b"/>
            <a:pathLst>
              <a:path w="1138966" h="1138966">
                <a:moveTo>
                  <a:pt x="0" y="0"/>
                </a:moveTo>
                <a:lnTo>
                  <a:pt x="1138966" y="0"/>
                </a:lnTo>
                <a:lnTo>
                  <a:pt x="1138966" y="1138966"/>
                </a:lnTo>
                <a:lnTo>
                  <a:pt x="0" y="113896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5" name="Freeform 4">
            <a:extLst>
              <a:ext uri="{FF2B5EF4-FFF2-40B4-BE49-F238E27FC236}">
                <a16:creationId xmlns:a16="http://schemas.microsoft.com/office/drawing/2014/main" id="{85EEB6A2-2C6D-466A-C15B-83CFB0517C7D}"/>
              </a:ext>
            </a:extLst>
          </p:cNvPr>
          <p:cNvSpPr/>
          <p:nvPr/>
        </p:nvSpPr>
        <p:spPr>
          <a:xfrm>
            <a:off x="684419" y="5877126"/>
            <a:ext cx="2198902" cy="2779024"/>
          </a:xfrm>
          <a:custGeom>
            <a:avLst/>
            <a:gdLst/>
            <a:ahLst/>
            <a:cxnLst/>
            <a:rect l="l" t="t" r="r" b="b"/>
            <a:pathLst>
              <a:path w="2198902" h="2779024">
                <a:moveTo>
                  <a:pt x="0" y="0"/>
                </a:moveTo>
                <a:lnTo>
                  <a:pt x="2198902" y="0"/>
                </a:lnTo>
                <a:lnTo>
                  <a:pt x="2198902" y="2779024"/>
                </a:lnTo>
                <a:lnTo>
                  <a:pt x="0" y="277902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8" name="Freeform 8">
            <a:extLst>
              <a:ext uri="{FF2B5EF4-FFF2-40B4-BE49-F238E27FC236}">
                <a16:creationId xmlns:a16="http://schemas.microsoft.com/office/drawing/2014/main" id="{8F58C0B4-7B71-3D09-704E-3C97A4DC8CFF}"/>
              </a:ext>
            </a:extLst>
          </p:cNvPr>
          <p:cNvSpPr/>
          <p:nvPr/>
        </p:nvSpPr>
        <p:spPr>
          <a:xfrm>
            <a:off x="3124200" y="2442644"/>
            <a:ext cx="6629400" cy="750408"/>
          </a:xfrm>
          <a:custGeom>
            <a:avLst/>
            <a:gdLst/>
            <a:ahLst/>
            <a:cxnLst/>
            <a:rect l="l" t="t" r="r" b="b"/>
            <a:pathLst>
              <a:path w="3468274" h="750408">
                <a:moveTo>
                  <a:pt x="0" y="0"/>
                </a:moveTo>
                <a:lnTo>
                  <a:pt x="3468274" y="0"/>
                </a:lnTo>
                <a:lnTo>
                  <a:pt x="3468274" y="750408"/>
                </a:lnTo>
                <a:lnTo>
                  <a:pt x="0" y="75040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9" name="TextBox 13">
            <a:extLst>
              <a:ext uri="{FF2B5EF4-FFF2-40B4-BE49-F238E27FC236}">
                <a16:creationId xmlns:a16="http://schemas.microsoft.com/office/drawing/2014/main" id="{31CF56A5-F83A-DE04-49AE-0471E55B0132}"/>
              </a:ext>
            </a:extLst>
          </p:cNvPr>
          <p:cNvSpPr txBox="1"/>
          <p:nvPr/>
        </p:nvSpPr>
        <p:spPr>
          <a:xfrm>
            <a:off x="3433670" y="2725132"/>
            <a:ext cx="5998510" cy="3066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078"/>
              </a:lnSpc>
              <a:spcBef>
                <a:spcPct val="0"/>
              </a:spcBef>
            </a:pPr>
            <a:r>
              <a:rPr lang="en-US" sz="3400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Archiviazione</a:t>
            </a:r>
            <a:endParaRPr lang="en-US" sz="3400" dirty="0">
              <a:solidFill>
                <a:srgbClr val="000000"/>
              </a:solidFill>
              <a:latin typeface="Retropix"/>
              <a:ea typeface="Retropix"/>
              <a:cs typeface="Retropix"/>
              <a:sym typeface="Retropix"/>
            </a:endParaRPr>
          </a:p>
        </p:txBody>
      </p:sp>
      <p:sp>
        <p:nvSpPr>
          <p:cNvPr id="23" name="TextBox 6">
            <a:extLst>
              <a:ext uri="{FF2B5EF4-FFF2-40B4-BE49-F238E27FC236}">
                <a16:creationId xmlns:a16="http://schemas.microsoft.com/office/drawing/2014/main" id="{7171E4A0-EE4D-C2F3-80D4-683384DD13CA}"/>
              </a:ext>
            </a:extLst>
          </p:cNvPr>
          <p:cNvSpPr txBox="1"/>
          <p:nvPr/>
        </p:nvSpPr>
        <p:spPr>
          <a:xfrm>
            <a:off x="2730262" y="3612218"/>
            <a:ext cx="12666266" cy="26930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24229" lvl="1" indent="-457200">
              <a:lnSpc>
                <a:spcPts val="3501"/>
              </a:lnSpc>
              <a:buFont typeface="Arial" panose="020B0604020202020204" pitchFamily="34" charset="0"/>
              <a:buChar char="•"/>
            </a:pP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Durante il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progredire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delle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generazioni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dopo la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fase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di selection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viene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consultato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l’archivio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e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aggiornato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con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i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migliori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individui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incontrati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che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sopravviveranno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ai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cambi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generazionali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ma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allo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stesso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tempo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verranno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usati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come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materiale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genetico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per la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produzione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di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generazioni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successive.</a:t>
            </a:r>
          </a:p>
        </p:txBody>
      </p:sp>
    </p:spTree>
    <p:extLst>
      <p:ext uri="{BB962C8B-B14F-4D97-AF65-F5344CB8AC3E}">
        <p14:creationId xmlns:p14="http://schemas.microsoft.com/office/powerpoint/2010/main" val="27550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A2FF">
                <a:alpha val="100000"/>
              </a:srgbClr>
            </a:gs>
            <a:gs pos="100000">
              <a:srgbClr val="6BEFFE">
                <a:alpha val="100000"/>
              </a:srgbClr>
            </a:gs>
          </a:gsLst>
          <a:lin ang="54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6E154D-3381-E6DF-A512-46C8F6EC0E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8BE8C1DE-191D-C15D-41DD-2F2F727482C5}"/>
              </a:ext>
            </a:extLst>
          </p:cNvPr>
          <p:cNvSpPr/>
          <p:nvPr/>
        </p:nvSpPr>
        <p:spPr>
          <a:xfrm>
            <a:off x="-255415" y="8631302"/>
            <a:ext cx="9687595" cy="1655698"/>
          </a:xfrm>
          <a:custGeom>
            <a:avLst/>
            <a:gdLst/>
            <a:ahLst/>
            <a:cxnLst/>
            <a:rect l="l" t="t" r="r" b="b"/>
            <a:pathLst>
              <a:path w="9687595" h="1655698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CC813B65-89C9-45CB-F576-74515195B106}"/>
              </a:ext>
            </a:extLst>
          </p:cNvPr>
          <p:cNvSpPr/>
          <p:nvPr/>
        </p:nvSpPr>
        <p:spPr>
          <a:xfrm>
            <a:off x="9093662" y="8631302"/>
            <a:ext cx="9687595" cy="1655698"/>
          </a:xfrm>
          <a:custGeom>
            <a:avLst/>
            <a:gdLst/>
            <a:ahLst/>
            <a:cxnLst/>
            <a:rect l="l" t="t" r="r" b="b"/>
            <a:pathLst>
              <a:path w="9687595" h="1655698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D03972DD-A488-F747-38C0-506407DF0B83}"/>
              </a:ext>
            </a:extLst>
          </p:cNvPr>
          <p:cNvSpPr txBox="1"/>
          <p:nvPr/>
        </p:nvSpPr>
        <p:spPr>
          <a:xfrm>
            <a:off x="1783870" y="1066800"/>
            <a:ext cx="14675312" cy="6796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13"/>
              </a:lnSpc>
            </a:pPr>
            <a:r>
              <a:rPr lang="en-US" sz="5159" dirty="0" err="1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ComposIzIone</a:t>
            </a:r>
            <a:endParaRPr lang="en-US" sz="5159" dirty="0">
              <a:solidFill>
                <a:srgbClr val="FFFFFF"/>
              </a:solidFill>
              <a:latin typeface="Arcade Gamer"/>
              <a:ea typeface="Arcade Gamer"/>
              <a:cs typeface="Arcade Gamer"/>
              <a:sym typeface="Arcade Gamer"/>
            </a:endParaRPr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1B61C7EF-5EC0-F6CF-F0E1-90CED7CFF773}"/>
              </a:ext>
            </a:extLst>
          </p:cNvPr>
          <p:cNvSpPr/>
          <p:nvPr/>
        </p:nvSpPr>
        <p:spPr>
          <a:xfrm>
            <a:off x="16100005" y="6354612"/>
            <a:ext cx="1275383" cy="1275383"/>
          </a:xfrm>
          <a:custGeom>
            <a:avLst/>
            <a:gdLst/>
            <a:ahLst/>
            <a:cxnLst/>
            <a:rect l="l" t="t" r="r" b="b"/>
            <a:pathLst>
              <a:path w="1275383" h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17DB2F1B-CD85-4AF0-E68D-E4ECACBC320C}"/>
              </a:ext>
            </a:extLst>
          </p:cNvPr>
          <p:cNvSpPr/>
          <p:nvPr/>
        </p:nvSpPr>
        <p:spPr>
          <a:xfrm>
            <a:off x="16156009" y="5296999"/>
            <a:ext cx="1163374" cy="1057612"/>
          </a:xfrm>
          <a:custGeom>
            <a:avLst/>
            <a:gdLst/>
            <a:ahLst/>
            <a:cxnLst/>
            <a:rect l="l" t="t" r="r" b="b"/>
            <a:pathLst>
              <a:path w="1163374" h="1057612">
                <a:moveTo>
                  <a:pt x="0" y="0"/>
                </a:moveTo>
                <a:lnTo>
                  <a:pt x="1163374" y="0"/>
                </a:lnTo>
                <a:lnTo>
                  <a:pt x="1163374" y="1057613"/>
                </a:lnTo>
                <a:lnTo>
                  <a:pt x="0" y="105761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2" name="Freeform 4">
            <a:extLst>
              <a:ext uri="{FF2B5EF4-FFF2-40B4-BE49-F238E27FC236}">
                <a16:creationId xmlns:a16="http://schemas.microsoft.com/office/drawing/2014/main" id="{323410A6-384D-340E-B894-151464EA1915}"/>
              </a:ext>
            </a:extLst>
          </p:cNvPr>
          <p:cNvSpPr/>
          <p:nvPr/>
        </p:nvSpPr>
        <p:spPr>
          <a:xfrm>
            <a:off x="914400" y="2677094"/>
            <a:ext cx="1275383" cy="1275383"/>
          </a:xfrm>
          <a:custGeom>
            <a:avLst/>
            <a:gdLst/>
            <a:ahLst/>
            <a:cxnLst/>
            <a:rect l="l" t="t" r="r" b="b"/>
            <a:pathLst>
              <a:path w="1275383" h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4" name="Freeform 9">
            <a:extLst>
              <a:ext uri="{FF2B5EF4-FFF2-40B4-BE49-F238E27FC236}">
                <a16:creationId xmlns:a16="http://schemas.microsoft.com/office/drawing/2014/main" id="{230A7376-4139-45E6-ADEA-BDD4D04F4F0E}"/>
              </a:ext>
            </a:extLst>
          </p:cNvPr>
          <p:cNvSpPr/>
          <p:nvPr/>
        </p:nvSpPr>
        <p:spPr>
          <a:xfrm>
            <a:off x="982608" y="1529845"/>
            <a:ext cx="1138966" cy="1138966"/>
          </a:xfrm>
          <a:custGeom>
            <a:avLst/>
            <a:gdLst/>
            <a:ahLst/>
            <a:cxnLst/>
            <a:rect l="l" t="t" r="r" b="b"/>
            <a:pathLst>
              <a:path w="1138966" h="1138966">
                <a:moveTo>
                  <a:pt x="0" y="0"/>
                </a:moveTo>
                <a:lnTo>
                  <a:pt x="1138966" y="0"/>
                </a:lnTo>
                <a:lnTo>
                  <a:pt x="1138966" y="1138966"/>
                </a:lnTo>
                <a:lnTo>
                  <a:pt x="0" y="113896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5" name="Freeform 4">
            <a:extLst>
              <a:ext uri="{FF2B5EF4-FFF2-40B4-BE49-F238E27FC236}">
                <a16:creationId xmlns:a16="http://schemas.microsoft.com/office/drawing/2014/main" id="{DC6270DB-1ED2-973E-74E8-E293C5649C6B}"/>
              </a:ext>
            </a:extLst>
          </p:cNvPr>
          <p:cNvSpPr/>
          <p:nvPr/>
        </p:nvSpPr>
        <p:spPr>
          <a:xfrm>
            <a:off x="684419" y="5877126"/>
            <a:ext cx="2198902" cy="2779024"/>
          </a:xfrm>
          <a:custGeom>
            <a:avLst/>
            <a:gdLst/>
            <a:ahLst/>
            <a:cxnLst/>
            <a:rect l="l" t="t" r="r" b="b"/>
            <a:pathLst>
              <a:path w="2198902" h="2779024">
                <a:moveTo>
                  <a:pt x="0" y="0"/>
                </a:moveTo>
                <a:lnTo>
                  <a:pt x="2198902" y="0"/>
                </a:lnTo>
                <a:lnTo>
                  <a:pt x="2198902" y="2779024"/>
                </a:lnTo>
                <a:lnTo>
                  <a:pt x="0" y="277902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8" name="Freeform 8">
            <a:extLst>
              <a:ext uri="{FF2B5EF4-FFF2-40B4-BE49-F238E27FC236}">
                <a16:creationId xmlns:a16="http://schemas.microsoft.com/office/drawing/2014/main" id="{8C737F41-446B-F07D-413D-2D1C0203E831}"/>
              </a:ext>
            </a:extLst>
          </p:cNvPr>
          <p:cNvSpPr/>
          <p:nvPr/>
        </p:nvSpPr>
        <p:spPr>
          <a:xfrm>
            <a:off x="3124200" y="2442644"/>
            <a:ext cx="6629400" cy="750408"/>
          </a:xfrm>
          <a:custGeom>
            <a:avLst/>
            <a:gdLst/>
            <a:ahLst/>
            <a:cxnLst/>
            <a:rect l="l" t="t" r="r" b="b"/>
            <a:pathLst>
              <a:path w="3468274" h="750408">
                <a:moveTo>
                  <a:pt x="0" y="0"/>
                </a:moveTo>
                <a:lnTo>
                  <a:pt x="3468274" y="0"/>
                </a:lnTo>
                <a:lnTo>
                  <a:pt x="3468274" y="750408"/>
                </a:lnTo>
                <a:lnTo>
                  <a:pt x="0" y="75040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9" name="TextBox 13">
            <a:extLst>
              <a:ext uri="{FF2B5EF4-FFF2-40B4-BE49-F238E27FC236}">
                <a16:creationId xmlns:a16="http://schemas.microsoft.com/office/drawing/2014/main" id="{99949E11-C329-0DCA-94DA-F0E6ACC873E4}"/>
              </a:ext>
            </a:extLst>
          </p:cNvPr>
          <p:cNvSpPr txBox="1"/>
          <p:nvPr/>
        </p:nvSpPr>
        <p:spPr>
          <a:xfrm>
            <a:off x="3433670" y="2725132"/>
            <a:ext cx="5998510" cy="3066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078"/>
              </a:lnSpc>
              <a:spcBef>
                <a:spcPct val="0"/>
              </a:spcBef>
            </a:pPr>
            <a:r>
              <a:rPr lang="en-US" sz="3400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Stop </a:t>
            </a:r>
            <a:r>
              <a:rPr lang="en-US" sz="3400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Condizion</a:t>
            </a:r>
            <a:endParaRPr lang="en-US" sz="3400" dirty="0">
              <a:solidFill>
                <a:srgbClr val="000000"/>
              </a:solidFill>
              <a:latin typeface="Retropix"/>
              <a:ea typeface="Retropix"/>
              <a:cs typeface="Retropix"/>
              <a:sym typeface="Retropix"/>
            </a:endParaRPr>
          </a:p>
        </p:txBody>
      </p:sp>
      <p:sp>
        <p:nvSpPr>
          <p:cNvPr id="23" name="TextBox 6">
            <a:extLst>
              <a:ext uri="{FF2B5EF4-FFF2-40B4-BE49-F238E27FC236}">
                <a16:creationId xmlns:a16="http://schemas.microsoft.com/office/drawing/2014/main" id="{F229A527-845E-309D-21B6-73E98D6BC100}"/>
              </a:ext>
            </a:extLst>
          </p:cNvPr>
          <p:cNvSpPr txBox="1"/>
          <p:nvPr/>
        </p:nvSpPr>
        <p:spPr>
          <a:xfrm>
            <a:off x="2730262" y="3612218"/>
            <a:ext cx="12666266" cy="22442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24229" lvl="1" indent="-457200">
              <a:lnSpc>
                <a:spcPts val="3501"/>
              </a:lnSpc>
              <a:buFont typeface="Arial" panose="020B0604020202020204" pitchFamily="34" charset="0"/>
              <a:buChar char="•"/>
            </a:pP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Dopo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l’aggiornamento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di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ogni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generazione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con la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successiva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si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verifica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se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è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effettivamente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stata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raggiunta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la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condizione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di stop e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dunque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l’iterazione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del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processo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genetico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fino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a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che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la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popolazione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sia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composta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da solo 10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elementi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,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si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suppone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i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migliori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9375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BDF594-42A8-E848-F936-5AA299CE9F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>
            <a:extLst>
              <a:ext uri="{FF2B5EF4-FFF2-40B4-BE49-F238E27FC236}">
                <a16:creationId xmlns:a16="http://schemas.microsoft.com/office/drawing/2014/main" id="{D69AE793-2169-60F8-CE99-04C26CBF5A44}"/>
              </a:ext>
            </a:extLst>
          </p:cNvPr>
          <p:cNvSpPr txBox="1"/>
          <p:nvPr/>
        </p:nvSpPr>
        <p:spPr>
          <a:xfrm>
            <a:off x="1783870" y="1066800"/>
            <a:ext cx="14675312" cy="740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13"/>
              </a:lnSpc>
            </a:pPr>
            <a:r>
              <a:rPr lang="en-US" sz="5159" dirty="0" err="1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AlgorItmo</a:t>
            </a:r>
            <a:r>
              <a:rPr lang="en-US" sz="5159" dirty="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 </a:t>
            </a:r>
            <a:r>
              <a:rPr lang="en-US" sz="5159" dirty="0" err="1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GenetICO</a:t>
            </a:r>
            <a:endParaRPr lang="en-US" sz="5159" dirty="0">
              <a:solidFill>
                <a:srgbClr val="FFFFFF"/>
              </a:solidFill>
              <a:latin typeface="Arcade Gamer"/>
              <a:ea typeface="Arcade Gamer"/>
              <a:cs typeface="Arcade Gamer"/>
              <a:sym typeface="Arcade Gamer"/>
            </a:endParaRPr>
          </a:p>
        </p:txBody>
      </p:sp>
      <p:pic>
        <p:nvPicPr>
          <p:cNvPr id="5" name="Immagine 4" descr="Immagine che contiene testo, schermata&#10;&#10;Descrizione generata automaticamente">
            <a:extLst>
              <a:ext uri="{FF2B5EF4-FFF2-40B4-BE49-F238E27FC236}">
                <a16:creationId xmlns:a16="http://schemas.microsoft.com/office/drawing/2014/main" id="{9C025E14-11FD-7942-0BFF-34D6E3EA6D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659" y="8283"/>
            <a:ext cx="14628523" cy="10295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120593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A2FF">
                <a:alpha val="100000"/>
              </a:srgbClr>
            </a:gs>
            <a:gs pos="100000">
              <a:srgbClr val="6BEFFE">
                <a:alpha val="100000"/>
              </a:srgbClr>
            </a:gs>
          </a:gsLst>
          <a:lin ang="54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62B1F33-B35D-7D1E-9B8C-C7FB679B9E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045B0662-9622-FD3C-C164-3143376791A6}"/>
              </a:ext>
            </a:extLst>
          </p:cNvPr>
          <p:cNvSpPr/>
          <p:nvPr/>
        </p:nvSpPr>
        <p:spPr>
          <a:xfrm>
            <a:off x="-255415" y="8631302"/>
            <a:ext cx="9687595" cy="1655698"/>
          </a:xfrm>
          <a:custGeom>
            <a:avLst/>
            <a:gdLst/>
            <a:ahLst/>
            <a:cxnLst/>
            <a:rect l="l" t="t" r="r" b="b"/>
            <a:pathLst>
              <a:path w="9687595" h="1655698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26A0152B-15E5-CF8C-0942-0EEBBE1F10E9}"/>
              </a:ext>
            </a:extLst>
          </p:cNvPr>
          <p:cNvSpPr/>
          <p:nvPr/>
        </p:nvSpPr>
        <p:spPr>
          <a:xfrm>
            <a:off x="9093662" y="8631302"/>
            <a:ext cx="9687595" cy="1655698"/>
          </a:xfrm>
          <a:custGeom>
            <a:avLst/>
            <a:gdLst/>
            <a:ahLst/>
            <a:cxnLst/>
            <a:rect l="l" t="t" r="r" b="b"/>
            <a:pathLst>
              <a:path w="9687595" h="1655698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DDC69828-049B-4C1E-0104-4E5496E99D9F}"/>
              </a:ext>
            </a:extLst>
          </p:cNvPr>
          <p:cNvSpPr txBox="1"/>
          <p:nvPr/>
        </p:nvSpPr>
        <p:spPr>
          <a:xfrm>
            <a:off x="1783870" y="1066800"/>
            <a:ext cx="14675312" cy="6796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13"/>
              </a:lnSpc>
            </a:pPr>
            <a:r>
              <a:rPr lang="en-US" sz="5159" dirty="0" err="1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TestIng</a:t>
            </a:r>
            <a:endParaRPr lang="en-US" sz="5159" dirty="0">
              <a:solidFill>
                <a:srgbClr val="FFFFFF"/>
              </a:solidFill>
              <a:latin typeface="Arcade Gamer"/>
              <a:ea typeface="Arcade Gamer"/>
              <a:cs typeface="Arcade Gamer"/>
              <a:sym typeface="Arcade Gamer"/>
            </a:endParaRPr>
          </a:p>
        </p:txBody>
      </p:sp>
      <p:sp>
        <p:nvSpPr>
          <p:cNvPr id="5" name="Freeform 15">
            <a:extLst>
              <a:ext uri="{FF2B5EF4-FFF2-40B4-BE49-F238E27FC236}">
                <a16:creationId xmlns:a16="http://schemas.microsoft.com/office/drawing/2014/main" id="{2233C43A-1317-74A0-9816-A0C3BE2F635D}"/>
              </a:ext>
            </a:extLst>
          </p:cNvPr>
          <p:cNvSpPr/>
          <p:nvPr/>
        </p:nvSpPr>
        <p:spPr>
          <a:xfrm>
            <a:off x="1154970" y="311068"/>
            <a:ext cx="1257799" cy="1257799"/>
          </a:xfrm>
          <a:custGeom>
            <a:avLst/>
            <a:gdLst/>
            <a:ahLst/>
            <a:cxnLst/>
            <a:rect l="l" t="t" r="r" b="b"/>
            <a:pathLst>
              <a:path w="1257799" h="1257799">
                <a:moveTo>
                  <a:pt x="0" y="0"/>
                </a:moveTo>
                <a:lnTo>
                  <a:pt x="1257799" y="0"/>
                </a:lnTo>
                <a:lnTo>
                  <a:pt x="1257799" y="1257799"/>
                </a:lnTo>
                <a:lnTo>
                  <a:pt x="0" y="12577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6" name="Freeform 15">
            <a:extLst>
              <a:ext uri="{FF2B5EF4-FFF2-40B4-BE49-F238E27FC236}">
                <a16:creationId xmlns:a16="http://schemas.microsoft.com/office/drawing/2014/main" id="{277424B6-6702-D668-AA6E-EEE5305D41CA}"/>
              </a:ext>
            </a:extLst>
          </p:cNvPr>
          <p:cNvSpPr/>
          <p:nvPr/>
        </p:nvSpPr>
        <p:spPr>
          <a:xfrm>
            <a:off x="13937459" y="488674"/>
            <a:ext cx="1257799" cy="1257799"/>
          </a:xfrm>
          <a:custGeom>
            <a:avLst/>
            <a:gdLst/>
            <a:ahLst/>
            <a:cxnLst/>
            <a:rect l="l" t="t" r="r" b="b"/>
            <a:pathLst>
              <a:path w="1257799" h="1257799">
                <a:moveTo>
                  <a:pt x="0" y="0"/>
                </a:moveTo>
                <a:lnTo>
                  <a:pt x="1257799" y="0"/>
                </a:lnTo>
                <a:lnTo>
                  <a:pt x="1257799" y="1257799"/>
                </a:lnTo>
                <a:lnTo>
                  <a:pt x="0" y="12577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1F8BE412-71C7-23C1-51EC-0F7ECBBA43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180181"/>
              </p:ext>
            </p:extLst>
          </p:nvPr>
        </p:nvGraphicFramePr>
        <p:xfrm>
          <a:off x="864058" y="2146993"/>
          <a:ext cx="16585740" cy="58921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73878">
                  <a:extLst>
                    <a:ext uri="{9D8B030D-6E8A-4147-A177-3AD203B41FA5}">
                      <a16:colId xmlns:a16="http://schemas.microsoft.com/office/drawing/2014/main" val="3552695877"/>
                    </a:ext>
                  </a:extLst>
                </a:gridCol>
                <a:gridCol w="1673878">
                  <a:extLst>
                    <a:ext uri="{9D8B030D-6E8A-4147-A177-3AD203B41FA5}">
                      <a16:colId xmlns:a16="http://schemas.microsoft.com/office/drawing/2014/main" val="298008781"/>
                    </a:ext>
                  </a:extLst>
                </a:gridCol>
                <a:gridCol w="1645183">
                  <a:extLst>
                    <a:ext uri="{9D8B030D-6E8A-4147-A177-3AD203B41FA5}">
                      <a16:colId xmlns:a16="http://schemas.microsoft.com/office/drawing/2014/main" val="3030476124"/>
                    </a:ext>
                  </a:extLst>
                </a:gridCol>
                <a:gridCol w="1635618">
                  <a:extLst>
                    <a:ext uri="{9D8B030D-6E8A-4147-A177-3AD203B41FA5}">
                      <a16:colId xmlns:a16="http://schemas.microsoft.com/office/drawing/2014/main" val="3248736743"/>
                    </a:ext>
                  </a:extLst>
                </a:gridCol>
                <a:gridCol w="1645183">
                  <a:extLst>
                    <a:ext uri="{9D8B030D-6E8A-4147-A177-3AD203B41FA5}">
                      <a16:colId xmlns:a16="http://schemas.microsoft.com/office/drawing/2014/main" val="1117975067"/>
                    </a:ext>
                  </a:extLst>
                </a:gridCol>
                <a:gridCol w="1673878">
                  <a:extLst>
                    <a:ext uri="{9D8B030D-6E8A-4147-A177-3AD203B41FA5}">
                      <a16:colId xmlns:a16="http://schemas.microsoft.com/office/drawing/2014/main" val="504652552"/>
                    </a:ext>
                  </a:extLst>
                </a:gridCol>
                <a:gridCol w="1673878">
                  <a:extLst>
                    <a:ext uri="{9D8B030D-6E8A-4147-A177-3AD203B41FA5}">
                      <a16:colId xmlns:a16="http://schemas.microsoft.com/office/drawing/2014/main" val="1958954550"/>
                    </a:ext>
                  </a:extLst>
                </a:gridCol>
                <a:gridCol w="1645183">
                  <a:extLst>
                    <a:ext uri="{9D8B030D-6E8A-4147-A177-3AD203B41FA5}">
                      <a16:colId xmlns:a16="http://schemas.microsoft.com/office/drawing/2014/main" val="1256832671"/>
                    </a:ext>
                  </a:extLst>
                </a:gridCol>
                <a:gridCol w="1673878">
                  <a:extLst>
                    <a:ext uri="{9D8B030D-6E8A-4147-A177-3AD203B41FA5}">
                      <a16:colId xmlns:a16="http://schemas.microsoft.com/office/drawing/2014/main" val="1510537543"/>
                    </a:ext>
                  </a:extLst>
                </a:gridCol>
                <a:gridCol w="1645183">
                  <a:extLst>
                    <a:ext uri="{9D8B030D-6E8A-4147-A177-3AD203B41FA5}">
                      <a16:colId xmlns:a16="http://schemas.microsoft.com/office/drawing/2014/main" val="2360783466"/>
                    </a:ext>
                  </a:extLst>
                </a:gridCol>
              </a:tblGrid>
              <a:tr h="377093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it-IT" sz="2000" u="none" strike="noStrike">
                          <a:effectLst/>
                        </a:rPr>
                        <a:t>Nome account: account50.txt 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52" marR="4752" marT="4752" marB="0" anchor="b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t-IT" sz="2000" u="none" strike="noStrike">
                          <a:effectLst/>
                        </a:rPr>
                        <a:t>Massima fitness: 65,85714286</a:t>
                      </a:r>
                      <a:endParaRPr lang="it-IT" sz="2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52" marR="4752" marT="4752" marB="0" anchor="b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 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 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 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 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52" marR="4752" marT="4752" marB="0" anchor="b"/>
                </a:tc>
                <a:extLst>
                  <a:ext uri="{0D108BD9-81ED-4DB2-BD59-A6C34878D82A}">
                    <a16:rowId xmlns:a16="http://schemas.microsoft.com/office/drawing/2014/main" val="2084792827"/>
                  </a:ext>
                </a:extLst>
              </a:tr>
              <a:tr h="377093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it-IT" sz="2000" u="none" strike="noStrike">
                          <a:effectLst/>
                        </a:rPr>
                        <a:t>Percentuale mutazione: 20%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52" marR="4752" marT="4752" marB="0" anchor="b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 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 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 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 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 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 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52" marR="4752" marT="4752" marB="0" anchor="b"/>
                </a:tc>
                <a:extLst>
                  <a:ext uri="{0D108BD9-81ED-4DB2-BD59-A6C34878D82A}">
                    <a16:rowId xmlns:a16="http://schemas.microsoft.com/office/drawing/2014/main" val="510267607"/>
                  </a:ext>
                </a:extLst>
              </a:tr>
              <a:tr h="377093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it-IT" sz="2000" u="none" strike="noStrike" dirty="0">
                          <a:effectLst/>
                        </a:rPr>
                        <a:t>Preferenza prima macro </a:t>
                      </a:r>
                      <a:r>
                        <a:rPr lang="it-IT" sz="2000" u="none" strike="noStrike" dirty="0" err="1">
                          <a:effectLst/>
                        </a:rPr>
                        <a:t>catogoria</a:t>
                      </a:r>
                      <a:r>
                        <a:rPr lang="it-IT" sz="2000" u="none" strike="noStrike" dirty="0">
                          <a:effectLst/>
                        </a:rPr>
                        <a:t>: Nessuna 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52" marR="4752" marT="4752" marB="0" anchor="b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 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 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 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 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 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 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52" marR="4752" marT="4752" marB="0" anchor="b"/>
                </a:tc>
                <a:extLst>
                  <a:ext uri="{0D108BD9-81ED-4DB2-BD59-A6C34878D82A}">
                    <a16:rowId xmlns:a16="http://schemas.microsoft.com/office/drawing/2014/main" val="944724970"/>
                  </a:ext>
                </a:extLst>
              </a:tr>
              <a:tr h="377093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it-IT" sz="2000" u="none" strike="noStrike">
                          <a:effectLst/>
                        </a:rPr>
                        <a:t>Preferenza prima macro catogoria: Disciplina - Grado 2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52" marR="4752" marT="4752" marB="0" anchor="b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 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 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 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 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 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 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52" marR="4752" marT="4752" marB="0" anchor="b"/>
                </a:tc>
                <a:extLst>
                  <a:ext uri="{0D108BD9-81ED-4DB2-BD59-A6C34878D82A}">
                    <a16:rowId xmlns:a16="http://schemas.microsoft.com/office/drawing/2014/main" val="821447645"/>
                  </a:ext>
                </a:extLst>
              </a:tr>
              <a:tr h="377093"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Test 1</a:t>
                      </a:r>
                      <a:endParaRPr lang="it-IT" sz="2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Test 2</a:t>
                      </a:r>
                      <a:endParaRPr lang="it-IT" sz="2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Test 3</a:t>
                      </a:r>
                      <a:endParaRPr lang="it-IT" sz="2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Test 4</a:t>
                      </a:r>
                      <a:endParaRPr lang="it-IT" sz="2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Test 5</a:t>
                      </a:r>
                      <a:endParaRPr lang="it-IT" sz="2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Test 6</a:t>
                      </a:r>
                      <a:endParaRPr lang="it-IT" sz="2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Test 7</a:t>
                      </a:r>
                      <a:endParaRPr lang="it-IT" sz="2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Test 8</a:t>
                      </a:r>
                      <a:endParaRPr lang="it-IT" sz="2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Test 9</a:t>
                      </a:r>
                      <a:endParaRPr lang="it-IT" sz="2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Test 10</a:t>
                      </a:r>
                      <a:endParaRPr lang="it-IT" sz="2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52" marR="4752" marT="4752" marB="0" anchor="b"/>
                </a:tc>
                <a:extLst>
                  <a:ext uri="{0D108BD9-81ED-4DB2-BD59-A6C34878D82A}">
                    <a16:rowId xmlns:a16="http://schemas.microsoft.com/office/drawing/2014/main" val="595622986"/>
                  </a:ext>
                </a:extLst>
              </a:tr>
              <a:tr h="400664"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extLst>
                  <a:ext uri="{0D108BD9-81ED-4DB2-BD59-A6C34878D82A}">
                    <a16:rowId xmlns:a16="http://schemas.microsoft.com/office/drawing/2014/main" val="1425784720"/>
                  </a:ext>
                </a:extLst>
              </a:tr>
              <a:tr h="400664"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extLst>
                  <a:ext uri="{0D108BD9-81ED-4DB2-BD59-A6C34878D82A}">
                    <a16:rowId xmlns:a16="http://schemas.microsoft.com/office/drawing/2014/main" val="1557449142"/>
                  </a:ext>
                </a:extLst>
              </a:tr>
              <a:tr h="400664"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 dirty="0">
                          <a:effectLst/>
                        </a:rPr>
                        <a:t>65,85714286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extLst>
                  <a:ext uri="{0D108BD9-81ED-4DB2-BD59-A6C34878D82A}">
                    <a16:rowId xmlns:a16="http://schemas.microsoft.com/office/drawing/2014/main" val="3200519873"/>
                  </a:ext>
                </a:extLst>
              </a:tr>
              <a:tr h="400664"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extLst>
                  <a:ext uri="{0D108BD9-81ED-4DB2-BD59-A6C34878D82A}">
                    <a16:rowId xmlns:a16="http://schemas.microsoft.com/office/drawing/2014/main" val="2078923797"/>
                  </a:ext>
                </a:extLst>
              </a:tr>
              <a:tr h="400664"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extLst>
                  <a:ext uri="{0D108BD9-81ED-4DB2-BD59-A6C34878D82A}">
                    <a16:rowId xmlns:a16="http://schemas.microsoft.com/office/drawing/2014/main" val="569629734"/>
                  </a:ext>
                </a:extLst>
              </a:tr>
              <a:tr h="400664"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extLst>
                  <a:ext uri="{0D108BD9-81ED-4DB2-BD59-A6C34878D82A}">
                    <a16:rowId xmlns:a16="http://schemas.microsoft.com/office/drawing/2014/main" val="22013505"/>
                  </a:ext>
                </a:extLst>
              </a:tr>
              <a:tr h="400664"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extLst>
                  <a:ext uri="{0D108BD9-81ED-4DB2-BD59-A6C34878D82A}">
                    <a16:rowId xmlns:a16="http://schemas.microsoft.com/office/drawing/2014/main" val="1931227252"/>
                  </a:ext>
                </a:extLst>
              </a:tr>
              <a:tr h="400664"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extLst>
                  <a:ext uri="{0D108BD9-81ED-4DB2-BD59-A6C34878D82A}">
                    <a16:rowId xmlns:a16="http://schemas.microsoft.com/office/drawing/2014/main" val="947833271"/>
                  </a:ext>
                </a:extLst>
              </a:tr>
              <a:tr h="400664"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extLst>
                  <a:ext uri="{0D108BD9-81ED-4DB2-BD59-A6C34878D82A}">
                    <a16:rowId xmlns:a16="http://schemas.microsoft.com/office/drawing/2014/main" val="1788799733"/>
                  </a:ext>
                </a:extLst>
              </a:tr>
              <a:tr h="400664"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//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//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//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//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//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//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//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//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//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 dirty="0">
                          <a:effectLst/>
                        </a:rPr>
                        <a:t>//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extLst>
                  <a:ext uri="{0D108BD9-81ED-4DB2-BD59-A6C34878D82A}">
                    <a16:rowId xmlns:a16="http://schemas.microsoft.com/office/drawing/2014/main" val="2201513217"/>
                  </a:ext>
                </a:extLst>
              </a:tr>
            </a:tbl>
          </a:graphicData>
        </a:graphic>
      </p:graphicFrame>
      <p:graphicFrame>
        <p:nvGraphicFramePr>
          <p:cNvPr id="13" name="Tabella 12">
            <a:extLst>
              <a:ext uri="{FF2B5EF4-FFF2-40B4-BE49-F238E27FC236}">
                <a16:creationId xmlns:a16="http://schemas.microsoft.com/office/drawing/2014/main" id="{33A2581F-9AD3-EDE4-C1BA-47A9FC4953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677986"/>
              </p:ext>
            </p:extLst>
          </p:nvPr>
        </p:nvGraphicFramePr>
        <p:xfrm>
          <a:off x="864058" y="2146993"/>
          <a:ext cx="16559880" cy="58921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71268">
                  <a:extLst>
                    <a:ext uri="{9D8B030D-6E8A-4147-A177-3AD203B41FA5}">
                      <a16:colId xmlns:a16="http://schemas.microsoft.com/office/drawing/2014/main" val="467309099"/>
                    </a:ext>
                  </a:extLst>
                </a:gridCol>
                <a:gridCol w="1671268">
                  <a:extLst>
                    <a:ext uri="{9D8B030D-6E8A-4147-A177-3AD203B41FA5}">
                      <a16:colId xmlns:a16="http://schemas.microsoft.com/office/drawing/2014/main" val="3655424376"/>
                    </a:ext>
                  </a:extLst>
                </a:gridCol>
                <a:gridCol w="1642618">
                  <a:extLst>
                    <a:ext uri="{9D8B030D-6E8A-4147-A177-3AD203B41FA5}">
                      <a16:colId xmlns:a16="http://schemas.microsoft.com/office/drawing/2014/main" val="3302029117"/>
                    </a:ext>
                  </a:extLst>
                </a:gridCol>
                <a:gridCol w="1633068">
                  <a:extLst>
                    <a:ext uri="{9D8B030D-6E8A-4147-A177-3AD203B41FA5}">
                      <a16:colId xmlns:a16="http://schemas.microsoft.com/office/drawing/2014/main" val="2158000828"/>
                    </a:ext>
                  </a:extLst>
                </a:gridCol>
                <a:gridCol w="1642618">
                  <a:extLst>
                    <a:ext uri="{9D8B030D-6E8A-4147-A177-3AD203B41FA5}">
                      <a16:colId xmlns:a16="http://schemas.microsoft.com/office/drawing/2014/main" val="4201571512"/>
                    </a:ext>
                  </a:extLst>
                </a:gridCol>
                <a:gridCol w="1671268">
                  <a:extLst>
                    <a:ext uri="{9D8B030D-6E8A-4147-A177-3AD203B41FA5}">
                      <a16:colId xmlns:a16="http://schemas.microsoft.com/office/drawing/2014/main" val="198277618"/>
                    </a:ext>
                  </a:extLst>
                </a:gridCol>
                <a:gridCol w="1671268">
                  <a:extLst>
                    <a:ext uri="{9D8B030D-6E8A-4147-A177-3AD203B41FA5}">
                      <a16:colId xmlns:a16="http://schemas.microsoft.com/office/drawing/2014/main" val="2409906920"/>
                    </a:ext>
                  </a:extLst>
                </a:gridCol>
                <a:gridCol w="1642618">
                  <a:extLst>
                    <a:ext uri="{9D8B030D-6E8A-4147-A177-3AD203B41FA5}">
                      <a16:colId xmlns:a16="http://schemas.microsoft.com/office/drawing/2014/main" val="2386161175"/>
                    </a:ext>
                  </a:extLst>
                </a:gridCol>
                <a:gridCol w="1671268">
                  <a:extLst>
                    <a:ext uri="{9D8B030D-6E8A-4147-A177-3AD203B41FA5}">
                      <a16:colId xmlns:a16="http://schemas.microsoft.com/office/drawing/2014/main" val="322390811"/>
                    </a:ext>
                  </a:extLst>
                </a:gridCol>
                <a:gridCol w="1642618">
                  <a:extLst>
                    <a:ext uri="{9D8B030D-6E8A-4147-A177-3AD203B41FA5}">
                      <a16:colId xmlns:a16="http://schemas.microsoft.com/office/drawing/2014/main" val="2718521022"/>
                    </a:ext>
                  </a:extLst>
                </a:gridCol>
              </a:tblGrid>
              <a:tr h="377093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it-IT" sz="2000" u="none" strike="noStrike">
                          <a:effectLst/>
                        </a:rPr>
                        <a:t>Nome account: account100.txt 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52" marR="4752" marT="4752" marB="0" anchor="b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t-IT" sz="2000" u="none" strike="noStrike">
                          <a:effectLst/>
                        </a:rPr>
                        <a:t>Massima fitness: 82,46153846</a:t>
                      </a:r>
                      <a:endParaRPr lang="it-IT" sz="2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52" marR="4752" marT="4752" marB="0" anchor="b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 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 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 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 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52" marR="4752" marT="4752" marB="0" anchor="b"/>
                </a:tc>
                <a:extLst>
                  <a:ext uri="{0D108BD9-81ED-4DB2-BD59-A6C34878D82A}">
                    <a16:rowId xmlns:a16="http://schemas.microsoft.com/office/drawing/2014/main" val="1551699640"/>
                  </a:ext>
                </a:extLst>
              </a:tr>
              <a:tr h="377093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it-IT" sz="2000" u="none" strike="noStrike">
                          <a:effectLst/>
                        </a:rPr>
                        <a:t>Percentuale mutazione: 40%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52" marR="4752" marT="4752" marB="0" anchor="b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 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 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 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 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 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 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52" marR="4752" marT="4752" marB="0" anchor="b"/>
                </a:tc>
                <a:extLst>
                  <a:ext uri="{0D108BD9-81ED-4DB2-BD59-A6C34878D82A}">
                    <a16:rowId xmlns:a16="http://schemas.microsoft.com/office/drawing/2014/main" val="584722061"/>
                  </a:ext>
                </a:extLst>
              </a:tr>
              <a:tr h="377093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it-IT" sz="2000" u="none" strike="noStrike">
                          <a:effectLst/>
                        </a:rPr>
                        <a:t>Preferenza prima macro catogoria: Mobilità - Grado 4 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52" marR="4752" marT="4752" marB="0" anchor="b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 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 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 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 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 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 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52" marR="4752" marT="4752" marB="0" anchor="b"/>
                </a:tc>
                <a:extLst>
                  <a:ext uri="{0D108BD9-81ED-4DB2-BD59-A6C34878D82A}">
                    <a16:rowId xmlns:a16="http://schemas.microsoft.com/office/drawing/2014/main" val="1258172277"/>
                  </a:ext>
                </a:extLst>
              </a:tr>
              <a:tr h="377093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it-IT" sz="2000" u="none" strike="noStrike">
                          <a:effectLst/>
                        </a:rPr>
                        <a:t>Preferenza prima macro catogoria: Intelletto - Grado 5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52" marR="4752" marT="4752" marB="0" anchor="b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 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 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 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 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 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 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52" marR="4752" marT="4752" marB="0" anchor="b"/>
                </a:tc>
                <a:extLst>
                  <a:ext uri="{0D108BD9-81ED-4DB2-BD59-A6C34878D82A}">
                    <a16:rowId xmlns:a16="http://schemas.microsoft.com/office/drawing/2014/main" val="1084596638"/>
                  </a:ext>
                </a:extLst>
              </a:tr>
              <a:tr h="377093"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Test 1</a:t>
                      </a:r>
                      <a:endParaRPr lang="it-IT" sz="2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Test 2</a:t>
                      </a:r>
                      <a:endParaRPr lang="it-IT" sz="2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Test 3</a:t>
                      </a:r>
                      <a:endParaRPr lang="it-IT" sz="2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Test 4</a:t>
                      </a:r>
                      <a:endParaRPr lang="it-IT" sz="2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Test 5</a:t>
                      </a:r>
                      <a:endParaRPr lang="it-IT" sz="2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Test 6</a:t>
                      </a:r>
                      <a:endParaRPr lang="it-IT" sz="2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Test 7</a:t>
                      </a:r>
                      <a:endParaRPr lang="it-IT" sz="2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Test 8</a:t>
                      </a:r>
                      <a:endParaRPr lang="it-IT" sz="2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Test 9</a:t>
                      </a:r>
                      <a:endParaRPr lang="it-IT" sz="2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Test 10</a:t>
                      </a:r>
                      <a:endParaRPr lang="it-IT" sz="2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52" marR="4752" marT="4752" marB="0" anchor="b"/>
                </a:tc>
                <a:extLst>
                  <a:ext uri="{0D108BD9-81ED-4DB2-BD59-A6C34878D82A}">
                    <a16:rowId xmlns:a16="http://schemas.microsoft.com/office/drawing/2014/main" val="642156568"/>
                  </a:ext>
                </a:extLst>
              </a:tr>
              <a:tr h="400664"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62,23076923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75,15384615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82,46153846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82,46153846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61,23076923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82,46153846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82,46153846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82,46153846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82,46153846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82,46153846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extLst>
                  <a:ext uri="{0D108BD9-81ED-4DB2-BD59-A6C34878D82A}">
                    <a16:rowId xmlns:a16="http://schemas.microsoft.com/office/drawing/2014/main" val="3756522727"/>
                  </a:ext>
                </a:extLst>
              </a:tr>
              <a:tr h="400664"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82,46153846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82,46153846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82,46153846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82,46153846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82,46153846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82,46153846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82,46153846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82,46153846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82,46153846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82,46153846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extLst>
                  <a:ext uri="{0D108BD9-81ED-4DB2-BD59-A6C34878D82A}">
                    <a16:rowId xmlns:a16="http://schemas.microsoft.com/office/drawing/2014/main" val="1384296884"/>
                  </a:ext>
                </a:extLst>
              </a:tr>
              <a:tr h="400664"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82,46153846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82,46153846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82,46153846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82,46153846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82,46153846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82,46153846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82,46153846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82,46153846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82,46153846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82,46153846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extLst>
                  <a:ext uri="{0D108BD9-81ED-4DB2-BD59-A6C34878D82A}">
                    <a16:rowId xmlns:a16="http://schemas.microsoft.com/office/drawing/2014/main" val="1117829975"/>
                  </a:ext>
                </a:extLst>
              </a:tr>
              <a:tr h="400664"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82,46153846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82,46153846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82,46153846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82,46153846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82,46153846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82,46153846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82,46153846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82,46153846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82,46153846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82,46153846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extLst>
                  <a:ext uri="{0D108BD9-81ED-4DB2-BD59-A6C34878D82A}">
                    <a16:rowId xmlns:a16="http://schemas.microsoft.com/office/drawing/2014/main" val="1497147311"/>
                  </a:ext>
                </a:extLst>
              </a:tr>
              <a:tr h="400664"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82,46153846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82,46153846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82,46153846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82,46153846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82,46153846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82,46153846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82,46153846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82,46153846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82,46153846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82,46153846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extLst>
                  <a:ext uri="{0D108BD9-81ED-4DB2-BD59-A6C34878D82A}">
                    <a16:rowId xmlns:a16="http://schemas.microsoft.com/office/drawing/2014/main" val="2791518033"/>
                  </a:ext>
                </a:extLst>
              </a:tr>
              <a:tr h="400664"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82,46153846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82,46153846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82,46153846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82,46153846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82,46153846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82,46153846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82,46153846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82,46153846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82,46153846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82,46153846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extLst>
                  <a:ext uri="{0D108BD9-81ED-4DB2-BD59-A6C34878D82A}">
                    <a16:rowId xmlns:a16="http://schemas.microsoft.com/office/drawing/2014/main" val="4050111875"/>
                  </a:ext>
                </a:extLst>
              </a:tr>
              <a:tr h="400664"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82,46153846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82,46153846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82,46153846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82,46153846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82,46153846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82,46153846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82,46153846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82,46153846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82,46153846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82,46153846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extLst>
                  <a:ext uri="{0D108BD9-81ED-4DB2-BD59-A6C34878D82A}">
                    <a16:rowId xmlns:a16="http://schemas.microsoft.com/office/drawing/2014/main" val="1594565350"/>
                  </a:ext>
                </a:extLst>
              </a:tr>
              <a:tr h="400664"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82,46153846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82,46153846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82,46153846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82,46153846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82,46153846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82,46153846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82,46153846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82,46153846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82,46153846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82,46153846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extLst>
                  <a:ext uri="{0D108BD9-81ED-4DB2-BD59-A6C34878D82A}">
                    <a16:rowId xmlns:a16="http://schemas.microsoft.com/office/drawing/2014/main" val="2317023170"/>
                  </a:ext>
                </a:extLst>
              </a:tr>
              <a:tr h="400664"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82,46153846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82,46153846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//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82,46153846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82,46153846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82,46153846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82,46153846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82,46153846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82,46153846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82,46153846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extLst>
                  <a:ext uri="{0D108BD9-81ED-4DB2-BD59-A6C34878D82A}">
                    <a16:rowId xmlns:a16="http://schemas.microsoft.com/office/drawing/2014/main" val="1515381871"/>
                  </a:ext>
                </a:extLst>
              </a:tr>
              <a:tr h="400664"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82,46153846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82,46153846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//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//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82,46153846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82,46153846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82,46153846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//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//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 dirty="0">
                          <a:effectLst/>
                        </a:rPr>
                        <a:t>82,46153846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extLst>
                  <a:ext uri="{0D108BD9-81ED-4DB2-BD59-A6C34878D82A}">
                    <a16:rowId xmlns:a16="http://schemas.microsoft.com/office/drawing/2014/main" val="2539001189"/>
                  </a:ext>
                </a:extLst>
              </a:tr>
            </a:tbl>
          </a:graphicData>
        </a:graphic>
      </p:graphicFrame>
      <p:graphicFrame>
        <p:nvGraphicFramePr>
          <p:cNvPr id="14" name="Tabella 13">
            <a:extLst>
              <a:ext uri="{FF2B5EF4-FFF2-40B4-BE49-F238E27FC236}">
                <a16:creationId xmlns:a16="http://schemas.microsoft.com/office/drawing/2014/main" id="{B7F7F128-FD48-41DB-1A4E-454D5B503D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396285"/>
              </p:ext>
            </p:extLst>
          </p:nvPr>
        </p:nvGraphicFramePr>
        <p:xfrm>
          <a:off x="891922" y="2146993"/>
          <a:ext cx="16557876" cy="58921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71066">
                  <a:extLst>
                    <a:ext uri="{9D8B030D-6E8A-4147-A177-3AD203B41FA5}">
                      <a16:colId xmlns:a16="http://schemas.microsoft.com/office/drawing/2014/main" val="3535770151"/>
                    </a:ext>
                  </a:extLst>
                </a:gridCol>
                <a:gridCol w="1671066">
                  <a:extLst>
                    <a:ext uri="{9D8B030D-6E8A-4147-A177-3AD203B41FA5}">
                      <a16:colId xmlns:a16="http://schemas.microsoft.com/office/drawing/2014/main" val="3892527321"/>
                    </a:ext>
                  </a:extLst>
                </a:gridCol>
                <a:gridCol w="1642419">
                  <a:extLst>
                    <a:ext uri="{9D8B030D-6E8A-4147-A177-3AD203B41FA5}">
                      <a16:colId xmlns:a16="http://schemas.microsoft.com/office/drawing/2014/main" val="245544884"/>
                    </a:ext>
                  </a:extLst>
                </a:gridCol>
                <a:gridCol w="1632870">
                  <a:extLst>
                    <a:ext uri="{9D8B030D-6E8A-4147-A177-3AD203B41FA5}">
                      <a16:colId xmlns:a16="http://schemas.microsoft.com/office/drawing/2014/main" val="1494501063"/>
                    </a:ext>
                  </a:extLst>
                </a:gridCol>
                <a:gridCol w="1642419">
                  <a:extLst>
                    <a:ext uri="{9D8B030D-6E8A-4147-A177-3AD203B41FA5}">
                      <a16:colId xmlns:a16="http://schemas.microsoft.com/office/drawing/2014/main" val="902134646"/>
                    </a:ext>
                  </a:extLst>
                </a:gridCol>
                <a:gridCol w="1671066">
                  <a:extLst>
                    <a:ext uri="{9D8B030D-6E8A-4147-A177-3AD203B41FA5}">
                      <a16:colId xmlns:a16="http://schemas.microsoft.com/office/drawing/2014/main" val="2607098751"/>
                    </a:ext>
                  </a:extLst>
                </a:gridCol>
                <a:gridCol w="1671066">
                  <a:extLst>
                    <a:ext uri="{9D8B030D-6E8A-4147-A177-3AD203B41FA5}">
                      <a16:colId xmlns:a16="http://schemas.microsoft.com/office/drawing/2014/main" val="3573117680"/>
                    </a:ext>
                  </a:extLst>
                </a:gridCol>
                <a:gridCol w="1642419">
                  <a:extLst>
                    <a:ext uri="{9D8B030D-6E8A-4147-A177-3AD203B41FA5}">
                      <a16:colId xmlns:a16="http://schemas.microsoft.com/office/drawing/2014/main" val="1078172434"/>
                    </a:ext>
                  </a:extLst>
                </a:gridCol>
                <a:gridCol w="1671066">
                  <a:extLst>
                    <a:ext uri="{9D8B030D-6E8A-4147-A177-3AD203B41FA5}">
                      <a16:colId xmlns:a16="http://schemas.microsoft.com/office/drawing/2014/main" val="3733614593"/>
                    </a:ext>
                  </a:extLst>
                </a:gridCol>
                <a:gridCol w="1642419">
                  <a:extLst>
                    <a:ext uri="{9D8B030D-6E8A-4147-A177-3AD203B41FA5}">
                      <a16:colId xmlns:a16="http://schemas.microsoft.com/office/drawing/2014/main" val="3788145403"/>
                    </a:ext>
                  </a:extLst>
                </a:gridCol>
              </a:tblGrid>
              <a:tr h="377093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it-IT" sz="2000" u="none" strike="noStrike">
                          <a:effectLst/>
                        </a:rPr>
                        <a:t>Nome account: account150.txt 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52" marR="4752" marT="4752" marB="0" anchor="b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t-IT" sz="2000" u="none" strike="noStrike">
                          <a:effectLst/>
                        </a:rPr>
                        <a:t>Massima fitness: 71,875</a:t>
                      </a:r>
                      <a:endParaRPr lang="it-IT" sz="2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52" marR="4752" marT="4752" marB="0" anchor="b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 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 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 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 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52" marR="4752" marT="4752" marB="0" anchor="b"/>
                </a:tc>
                <a:extLst>
                  <a:ext uri="{0D108BD9-81ED-4DB2-BD59-A6C34878D82A}">
                    <a16:rowId xmlns:a16="http://schemas.microsoft.com/office/drawing/2014/main" val="4249535474"/>
                  </a:ext>
                </a:extLst>
              </a:tr>
              <a:tr h="377093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it-IT" sz="2000" u="none" strike="noStrike">
                          <a:effectLst/>
                        </a:rPr>
                        <a:t>Percentuale mutazione: 100%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52" marR="4752" marT="4752" marB="0" anchor="b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 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 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 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 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 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 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52" marR="4752" marT="4752" marB="0" anchor="b"/>
                </a:tc>
                <a:extLst>
                  <a:ext uri="{0D108BD9-81ED-4DB2-BD59-A6C34878D82A}">
                    <a16:rowId xmlns:a16="http://schemas.microsoft.com/office/drawing/2014/main" val="483721593"/>
                  </a:ext>
                </a:extLst>
              </a:tr>
              <a:tr h="377093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it-IT" sz="2000" u="none" strike="noStrike">
                          <a:effectLst/>
                        </a:rPr>
                        <a:t>Preferenza prima macro catogoria: Resilienza - Grado 3 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52" marR="4752" marT="4752" marB="0" anchor="b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 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 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 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 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 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 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52" marR="4752" marT="4752" marB="0" anchor="b"/>
                </a:tc>
                <a:extLst>
                  <a:ext uri="{0D108BD9-81ED-4DB2-BD59-A6C34878D82A}">
                    <a16:rowId xmlns:a16="http://schemas.microsoft.com/office/drawing/2014/main" val="3985401751"/>
                  </a:ext>
                </a:extLst>
              </a:tr>
              <a:tr h="377093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it-IT" sz="2000" u="none" strike="noStrike">
                          <a:effectLst/>
                        </a:rPr>
                        <a:t>Preferenza prima macro catogoria: Nessuna </a:t>
                      </a:r>
                      <a:endParaRPr lang="it-IT" sz="2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52" marR="4752" marT="4752" marB="0" anchor="b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 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 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 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 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 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 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52" marR="4752" marT="4752" marB="0" anchor="b"/>
                </a:tc>
                <a:extLst>
                  <a:ext uri="{0D108BD9-81ED-4DB2-BD59-A6C34878D82A}">
                    <a16:rowId xmlns:a16="http://schemas.microsoft.com/office/drawing/2014/main" val="1246734525"/>
                  </a:ext>
                </a:extLst>
              </a:tr>
              <a:tr h="377093"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Test 1</a:t>
                      </a:r>
                      <a:endParaRPr lang="it-IT" sz="2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Test 2</a:t>
                      </a:r>
                      <a:endParaRPr lang="it-IT" sz="2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Test 3</a:t>
                      </a:r>
                      <a:endParaRPr lang="it-IT" sz="2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Test 4</a:t>
                      </a:r>
                      <a:endParaRPr lang="it-IT" sz="2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Test 5</a:t>
                      </a:r>
                      <a:endParaRPr lang="it-IT" sz="2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Test 6</a:t>
                      </a:r>
                      <a:endParaRPr lang="it-IT" sz="2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Test 7</a:t>
                      </a:r>
                      <a:endParaRPr lang="it-IT" sz="2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Test 8</a:t>
                      </a:r>
                      <a:endParaRPr lang="it-IT" sz="2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Test 9</a:t>
                      </a:r>
                      <a:endParaRPr lang="it-IT" sz="2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Test 10</a:t>
                      </a:r>
                      <a:endParaRPr lang="it-IT" sz="2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52" marR="4752" marT="4752" marB="0" anchor="b"/>
                </a:tc>
                <a:extLst>
                  <a:ext uri="{0D108BD9-81ED-4DB2-BD59-A6C34878D82A}">
                    <a16:rowId xmlns:a16="http://schemas.microsoft.com/office/drawing/2014/main" val="1615983133"/>
                  </a:ext>
                </a:extLst>
              </a:tr>
              <a:tr h="400664"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71,875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71,875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71,875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71,875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71,875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71,875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71,875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71,875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71,875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71,875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extLst>
                  <a:ext uri="{0D108BD9-81ED-4DB2-BD59-A6C34878D82A}">
                    <a16:rowId xmlns:a16="http://schemas.microsoft.com/office/drawing/2014/main" val="3271702907"/>
                  </a:ext>
                </a:extLst>
              </a:tr>
              <a:tr h="400664"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71,875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71,875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71,875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71,875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71,875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71,875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71,875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71,875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71,875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71,875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extLst>
                  <a:ext uri="{0D108BD9-81ED-4DB2-BD59-A6C34878D82A}">
                    <a16:rowId xmlns:a16="http://schemas.microsoft.com/office/drawing/2014/main" val="248842499"/>
                  </a:ext>
                </a:extLst>
              </a:tr>
              <a:tr h="400664"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71,875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71,875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71,875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71,875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71,875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71,875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71,875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71,875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71,875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71,875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extLst>
                  <a:ext uri="{0D108BD9-81ED-4DB2-BD59-A6C34878D82A}">
                    <a16:rowId xmlns:a16="http://schemas.microsoft.com/office/drawing/2014/main" val="4096693079"/>
                  </a:ext>
                </a:extLst>
              </a:tr>
              <a:tr h="400664"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71,875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71,875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71,875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71,875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71,875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71,875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71,875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71,875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71,875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71,875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extLst>
                  <a:ext uri="{0D108BD9-81ED-4DB2-BD59-A6C34878D82A}">
                    <a16:rowId xmlns:a16="http://schemas.microsoft.com/office/drawing/2014/main" val="2226782388"/>
                  </a:ext>
                </a:extLst>
              </a:tr>
              <a:tr h="400664"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71,875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 dirty="0">
                          <a:effectLst/>
                        </a:rPr>
                        <a:t>71,875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71,875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71,875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71,875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71,875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71,875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71,875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71,875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71,875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extLst>
                  <a:ext uri="{0D108BD9-81ED-4DB2-BD59-A6C34878D82A}">
                    <a16:rowId xmlns:a16="http://schemas.microsoft.com/office/drawing/2014/main" val="1320583962"/>
                  </a:ext>
                </a:extLst>
              </a:tr>
              <a:tr h="400664"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71,875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71,875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71,875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71,875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71,875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71,875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71,875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71,875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71,875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71,875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extLst>
                  <a:ext uri="{0D108BD9-81ED-4DB2-BD59-A6C34878D82A}">
                    <a16:rowId xmlns:a16="http://schemas.microsoft.com/office/drawing/2014/main" val="1883060232"/>
                  </a:ext>
                </a:extLst>
              </a:tr>
              <a:tr h="400664"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71,875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71,875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71,875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71,875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71,875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71,875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71,875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71,875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71,875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71,875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extLst>
                  <a:ext uri="{0D108BD9-81ED-4DB2-BD59-A6C34878D82A}">
                    <a16:rowId xmlns:a16="http://schemas.microsoft.com/office/drawing/2014/main" val="3588239488"/>
                  </a:ext>
                </a:extLst>
              </a:tr>
              <a:tr h="400664"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//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71,875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71,875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71,875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71,875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71,875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71,875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71,875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//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71,875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extLst>
                  <a:ext uri="{0D108BD9-81ED-4DB2-BD59-A6C34878D82A}">
                    <a16:rowId xmlns:a16="http://schemas.microsoft.com/office/drawing/2014/main" val="2133918095"/>
                  </a:ext>
                </a:extLst>
              </a:tr>
              <a:tr h="400664"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//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71,875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71,875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71,875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71,875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71,875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71,875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//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//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71,875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extLst>
                  <a:ext uri="{0D108BD9-81ED-4DB2-BD59-A6C34878D82A}">
                    <a16:rowId xmlns:a16="http://schemas.microsoft.com/office/drawing/2014/main" val="1172124219"/>
                  </a:ext>
                </a:extLst>
              </a:tr>
              <a:tr h="400664"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//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71,875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71,875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//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71,875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//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71,875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//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//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 dirty="0">
                          <a:effectLst/>
                        </a:rPr>
                        <a:t>71,875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extLst>
                  <a:ext uri="{0D108BD9-81ED-4DB2-BD59-A6C34878D82A}">
                    <a16:rowId xmlns:a16="http://schemas.microsoft.com/office/drawing/2014/main" val="1513192832"/>
                  </a:ext>
                </a:extLst>
              </a:tr>
            </a:tbl>
          </a:graphicData>
        </a:graphic>
      </p:graphicFrame>
      <p:graphicFrame>
        <p:nvGraphicFramePr>
          <p:cNvPr id="15" name="Tabella 14">
            <a:extLst>
              <a:ext uri="{FF2B5EF4-FFF2-40B4-BE49-F238E27FC236}">
                <a16:creationId xmlns:a16="http://schemas.microsoft.com/office/drawing/2014/main" id="{19999AFB-FF4E-DAD6-189F-05B7102C58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333308"/>
              </p:ext>
            </p:extLst>
          </p:nvPr>
        </p:nvGraphicFramePr>
        <p:xfrm>
          <a:off x="838198" y="2146992"/>
          <a:ext cx="16585740" cy="58921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73878">
                  <a:extLst>
                    <a:ext uri="{9D8B030D-6E8A-4147-A177-3AD203B41FA5}">
                      <a16:colId xmlns:a16="http://schemas.microsoft.com/office/drawing/2014/main" val="4167745258"/>
                    </a:ext>
                  </a:extLst>
                </a:gridCol>
                <a:gridCol w="1673878">
                  <a:extLst>
                    <a:ext uri="{9D8B030D-6E8A-4147-A177-3AD203B41FA5}">
                      <a16:colId xmlns:a16="http://schemas.microsoft.com/office/drawing/2014/main" val="1847836774"/>
                    </a:ext>
                  </a:extLst>
                </a:gridCol>
                <a:gridCol w="1645183">
                  <a:extLst>
                    <a:ext uri="{9D8B030D-6E8A-4147-A177-3AD203B41FA5}">
                      <a16:colId xmlns:a16="http://schemas.microsoft.com/office/drawing/2014/main" val="1634220394"/>
                    </a:ext>
                  </a:extLst>
                </a:gridCol>
                <a:gridCol w="1635618">
                  <a:extLst>
                    <a:ext uri="{9D8B030D-6E8A-4147-A177-3AD203B41FA5}">
                      <a16:colId xmlns:a16="http://schemas.microsoft.com/office/drawing/2014/main" val="3913330381"/>
                    </a:ext>
                  </a:extLst>
                </a:gridCol>
                <a:gridCol w="1645183">
                  <a:extLst>
                    <a:ext uri="{9D8B030D-6E8A-4147-A177-3AD203B41FA5}">
                      <a16:colId xmlns:a16="http://schemas.microsoft.com/office/drawing/2014/main" val="3295867935"/>
                    </a:ext>
                  </a:extLst>
                </a:gridCol>
                <a:gridCol w="1673878">
                  <a:extLst>
                    <a:ext uri="{9D8B030D-6E8A-4147-A177-3AD203B41FA5}">
                      <a16:colId xmlns:a16="http://schemas.microsoft.com/office/drawing/2014/main" val="3451378358"/>
                    </a:ext>
                  </a:extLst>
                </a:gridCol>
                <a:gridCol w="1673878">
                  <a:extLst>
                    <a:ext uri="{9D8B030D-6E8A-4147-A177-3AD203B41FA5}">
                      <a16:colId xmlns:a16="http://schemas.microsoft.com/office/drawing/2014/main" val="3939968513"/>
                    </a:ext>
                  </a:extLst>
                </a:gridCol>
                <a:gridCol w="1645183">
                  <a:extLst>
                    <a:ext uri="{9D8B030D-6E8A-4147-A177-3AD203B41FA5}">
                      <a16:colId xmlns:a16="http://schemas.microsoft.com/office/drawing/2014/main" val="3533190382"/>
                    </a:ext>
                  </a:extLst>
                </a:gridCol>
                <a:gridCol w="1673878">
                  <a:extLst>
                    <a:ext uri="{9D8B030D-6E8A-4147-A177-3AD203B41FA5}">
                      <a16:colId xmlns:a16="http://schemas.microsoft.com/office/drawing/2014/main" val="1317014801"/>
                    </a:ext>
                  </a:extLst>
                </a:gridCol>
                <a:gridCol w="1645183">
                  <a:extLst>
                    <a:ext uri="{9D8B030D-6E8A-4147-A177-3AD203B41FA5}">
                      <a16:colId xmlns:a16="http://schemas.microsoft.com/office/drawing/2014/main" val="4054666033"/>
                    </a:ext>
                  </a:extLst>
                </a:gridCol>
              </a:tblGrid>
              <a:tr h="377093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it-IT" sz="2000" u="none" strike="noStrike" dirty="0">
                          <a:effectLst/>
                        </a:rPr>
                        <a:t>Nome account: account200.txt 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52" marR="4752" marT="4752" marB="0" anchor="b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t-IT" sz="2000" u="none" strike="noStrike">
                          <a:effectLst/>
                        </a:rPr>
                        <a:t>Massima fitness: 65,85714286</a:t>
                      </a:r>
                      <a:endParaRPr lang="it-IT" sz="2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52" marR="4752" marT="4752" marB="0" anchor="b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 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 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 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 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52" marR="4752" marT="4752" marB="0" anchor="b"/>
                </a:tc>
                <a:extLst>
                  <a:ext uri="{0D108BD9-81ED-4DB2-BD59-A6C34878D82A}">
                    <a16:rowId xmlns:a16="http://schemas.microsoft.com/office/drawing/2014/main" val="870323909"/>
                  </a:ext>
                </a:extLst>
              </a:tr>
              <a:tr h="377093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it-IT" sz="2000" u="none" strike="noStrike">
                          <a:effectLst/>
                        </a:rPr>
                        <a:t>Percentuale mutazione: 30%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52" marR="4752" marT="4752" marB="0" anchor="b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 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 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 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 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 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 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52" marR="4752" marT="4752" marB="0" anchor="b"/>
                </a:tc>
                <a:extLst>
                  <a:ext uri="{0D108BD9-81ED-4DB2-BD59-A6C34878D82A}">
                    <a16:rowId xmlns:a16="http://schemas.microsoft.com/office/drawing/2014/main" val="1592138703"/>
                  </a:ext>
                </a:extLst>
              </a:tr>
              <a:tr h="377093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it-IT" sz="2000" u="none" strike="noStrike">
                          <a:effectLst/>
                        </a:rPr>
                        <a:t>Preferenza prima macro catogoria: Resistenza - Grado 2 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52" marR="4752" marT="4752" marB="0" anchor="b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 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 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 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 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 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 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52" marR="4752" marT="4752" marB="0" anchor="b"/>
                </a:tc>
                <a:extLst>
                  <a:ext uri="{0D108BD9-81ED-4DB2-BD59-A6C34878D82A}">
                    <a16:rowId xmlns:a16="http://schemas.microsoft.com/office/drawing/2014/main" val="402925737"/>
                  </a:ext>
                </a:extLst>
              </a:tr>
              <a:tr h="377093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it-IT" sz="2000" u="none" strike="noStrike">
                          <a:effectLst/>
                        </a:rPr>
                        <a:t>Preferenza prima macro catogoria: Disciplina - Grado 2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52" marR="4752" marT="4752" marB="0" anchor="b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 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 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 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 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 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 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52" marR="4752" marT="4752" marB="0" anchor="b"/>
                </a:tc>
                <a:extLst>
                  <a:ext uri="{0D108BD9-81ED-4DB2-BD59-A6C34878D82A}">
                    <a16:rowId xmlns:a16="http://schemas.microsoft.com/office/drawing/2014/main" val="1794441162"/>
                  </a:ext>
                </a:extLst>
              </a:tr>
              <a:tr h="377093"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Test 1</a:t>
                      </a:r>
                      <a:endParaRPr lang="it-IT" sz="2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Test 2</a:t>
                      </a:r>
                      <a:endParaRPr lang="it-IT" sz="2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Test 3</a:t>
                      </a:r>
                      <a:endParaRPr lang="it-IT" sz="2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Test 4</a:t>
                      </a:r>
                      <a:endParaRPr lang="it-IT" sz="2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Test 5</a:t>
                      </a:r>
                      <a:endParaRPr lang="it-IT" sz="2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Test 6</a:t>
                      </a:r>
                      <a:endParaRPr lang="it-IT" sz="2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Test 7</a:t>
                      </a:r>
                      <a:endParaRPr lang="it-IT" sz="2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Test 8</a:t>
                      </a:r>
                      <a:endParaRPr lang="it-IT" sz="2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Test 9</a:t>
                      </a:r>
                      <a:endParaRPr lang="it-IT" sz="2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Test 10</a:t>
                      </a:r>
                      <a:endParaRPr lang="it-IT" sz="2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52" marR="4752" marT="4752" marB="0" anchor="b"/>
                </a:tc>
                <a:extLst>
                  <a:ext uri="{0D108BD9-81ED-4DB2-BD59-A6C34878D82A}">
                    <a16:rowId xmlns:a16="http://schemas.microsoft.com/office/drawing/2014/main" val="1140259483"/>
                  </a:ext>
                </a:extLst>
              </a:tr>
              <a:tr h="400664"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extLst>
                  <a:ext uri="{0D108BD9-81ED-4DB2-BD59-A6C34878D82A}">
                    <a16:rowId xmlns:a16="http://schemas.microsoft.com/office/drawing/2014/main" val="3244275183"/>
                  </a:ext>
                </a:extLst>
              </a:tr>
              <a:tr h="400664"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 dirty="0">
                          <a:effectLst/>
                        </a:rPr>
                        <a:t>65,85714286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 dirty="0">
                          <a:effectLst/>
                        </a:rPr>
                        <a:t>65,85714286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extLst>
                  <a:ext uri="{0D108BD9-81ED-4DB2-BD59-A6C34878D82A}">
                    <a16:rowId xmlns:a16="http://schemas.microsoft.com/office/drawing/2014/main" val="3809095937"/>
                  </a:ext>
                </a:extLst>
              </a:tr>
              <a:tr h="400664"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 dirty="0">
                          <a:effectLst/>
                        </a:rPr>
                        <a:t>65,85714286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extLst>
                  <a:ext uri="{0D108BD9-81ED-4DB2-BD59-A6C34878D82A}">
                    <a16:rowId xmlns:a16="http://schemas.microsoft.com/office/drawing/2014/main" val="1567431423"/>
                  </a:ext>
                </a:extLst>
              </a:tr>
              <a:tr h="400664"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extLst>
                  <a:ext uri="{0D108BD9-81ED-4DB2-BD59-A6C34878D82A}">
                    <a16:rowId xmlns:a16="http://schemas.microsoft.com/office/drawing/2014/main" val="301270664"/>
                  </a:ext>
                </a:extLst>
              </a:tr>
              <a:tr h="400664"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extLst>
                  <a:ext uri="{0D108BD9-81ED-4DB2-BD59-A6C34878D82A}">
                    <a16:rowId xmlns:a16="http://schemas.microsoft.com/office/drawing/2014/main" val="166905309"/>
                  </a:ext>
                </a:extLst>
              </a:tr>
              <a:tr h="400664"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extLst>
                  <a:ext uri="{0D108BD9-81ED-4DB2-BD59-A6C34878D82A}">
                    <a16:rowId xmlns:a16="http://schemas.microsoft.com/office/drawing/2014/main" val="2353940592"/>
                  </a:ext>
                </a:extLst>
              </a:tr>
              <a:tr h="400664"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extLst>
                  <a:ext uri="{0D108BD9-81ED-4DB2-BD59-A6C34878D82A}">
                    <a16:rowId xmlns:a16="http://schemas.microsoft.com/office/drawing/2014/main" val="1928511424"/>
                  </a:ext>
                </a:extLst>
              </a:tr>
              <a:tr h="400664"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extLst>
                  <a:ext uri="{0D108BD9-81ED-4DB2-BD59-A6C34878D82A}">
                    <a16:rowId xmlns:a16="http://schemas.microsoft.com/office/drawing/2014/main" val="4135871176"/>
                  </a:ext>
                </a:extLst>
              </a:tr>
              <a:tr h="400664"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>
                          <a:effectLst/>
                        </a:rPr>
                        <a:t>65,85714286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extLst>
                  <a:ext uri="{0D108BD9-81ED-4DB2-BD59-A6C34878D82A}">
                    <a16:rowId xmlns:a16="http://schemas.microsoft.com/office/drawing/2014/main" val="3460885562"/>
                  </a:ext>
                </a:extLst>
              </a:tr>
              <a:tr h="400664"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//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//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//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 dirty="0">
                          <a:effectLst/>
                        </a:rPr>
                        <a:t>//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//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//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//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//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>
                          <a:effectLst/>
                        </a:rPr>
                        <a:t>//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u="none" strike="noStrike" dirty="0">
                          <a:effectLst/>
                        </a:rPr>
                        <a:t>//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52" marR="4752" marT="4752" marB="0" anchor="b"/>
                </a:tc>
                <a:extLst>
                  <a:ext uri="{0D108BD9-81ED-4DB2-BD59-A6C34878D82A}">
                    <a16:rowId xmlns:a16="http://schemas.microsoft.com/office/drawing/2014/main" val="1985966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92381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A2FF">
                <a:alpha val="100000"/>
              </a:srgbClr>
            </a:gs>
            <a:gs pos="100000">
              <a:srgbClr val="6BEFFE">
                <a:alpha val="100000"/>
              </a:srgbClr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55415" y="8631302"/>
            <a:ext cx="9687595" cy="1655698"/>
          </a:xfrm>
          <a:custGeom>
            <a:avLst/>
            <a:gdLst/>
            <a:ahLst/>
            <a:cxnLst/>
            <a:rect l="l" t="t" r="r" b="b"/>
            <a:pathLst>
              <a:path w="9687595" h="1655698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3" name="Freeform 3"/>
          <p:cNvSpPr/>
          <p:nvPr/>
        </p:nvSpPr>
        <p:spPr>
          <a:xfrm>
            <a:off x="9093662" y="8631302"/>
            <a:ext cx="9687595" cy="1655698"/>
          </a:xfrm>
          <a:custGeom>
            <a:avLst/>
            <a:gdLst/>
            <a:ahLst/>
            <a:cxnLst/>
            <a:rect l="l" t="t" r="r" b="b"/>
            <a:pathLst>
              <a:path w="9687595" h="1655698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4" name="Freeform 4"/>
          <p:cNvSpPr/>
          <p:nvPr/>
        </p:nvSpPr>
        <p:spPr>
          <a:xfrm>
            <a:off x="15588000" y="3601623"/>
            <a:ext cx="1275383" cy="1275383"/>
          </a:xfrm>
          <a:custGeom>
            <a:avLst/>
            <a:gdLst/>
            <a:ahLst/>
            <a:cxnLst/>
            <a:rect l="l" t="t" r="r" b="b"/>
            <a:pathLst>
              <a:path w="1275383" h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5" name="Freeform 5"/>
          <p:cNvSpPr/>
          <p:nvPr/>
        </p:nvSpPr>
        <p:spPr>
          <a:xfrm>
            <a:off x="1696241" y="5456014"/>
            <a:ext cx="1272717" cy="3170844"/>
          </a:xfrm>
          <a:custGeom>
            <a:avLst/>
            <a:gdLst/>
            <a:ahLst/>
            <a:cxnLst/>
            <a:rect l="l" t="t" r="r" b="b"/>
            <a:pathLst>
              <a:path w="1272717" h="3170844">
                <a:moveTo>
                  <a:pt x="0" y="0"/>
                </a:moveTo>
                <a:lnTo>
                  <a:pt x="1272717" y="0"/>
                </a:lnTo>
                <a:lnTo>
                  <a:pt x="1272717" y="3170844"/>
                </a:lnTo>
                <a:lnTo>
                  <a:pt x="0" y="317084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b="-100690"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6" name="Freeform 6"/>
          <p:cNvSpPr/>
          <p:nvPr/>
        </p:nvSpPr>
        <p:spPr>
          <a:xfrm>
            <a:off x="13937459" y="7579939"/>
            <a:ext cx="1163374" cy="1057612"/>
          </a:xfrm>
          <a:custGeom>
            <a:avLst/>
            <a:gdLst/>
            <a:ahLst/>
            <a:cxnLst/>
            <a:rect l="l" t="t" r="r" b="b"/>
            <a:pathLst>
              <a:path w="1163374" h="1057612">
                <a:moveTo>
                  <a:pt x="0" y="0"/>
                </a:moveTo>
                <a:lnTo>
                  <a:pt x="1163374" y="0"/>
                </a:lnTo>
                <a:lnTo>
                  <a:pt x="1163374" y="1057612"/>
                </a:lnTo>
                <a:lnTo>
                  <a:pt x="0" y="105761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7" name="Freeform 7"/>
          <p:cNvSpPr/>
          <p:nvPr/>
        </p:nvSpPr>
        <p:spPr>
          <a:xfrm>
            <a:off x="15588000" y="2343824"/>
            <a:ext cx="1257799" cy="1257799"/>
          </a:xfrm>
          <a:custGeom>
            <a:avLst/>
            <a:gdLst/>
            <a:ahLst/>
            <a:cxnLst/>
            <a:rect l="l" t="t" r="r" b="b"/>
            <a:pathLst>
              <a:path w="1257799" h="1257799">
                <a:moveTo>
                  <a:pt x="0" y="0"/>
                </a:moveTo>
                <a:lnTo>
                  <a:pt x="1257799" y="0"/>
                </a:lnTo>
                <a:lnTo>
                  <a:pt x="1257799" y="1257799"/>
                </a:lnTo>
                <a:lnTo>
                  <a:pt x="0" y="125779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8" name="Freeform 8"/>
          <p:cNvSpPr/>
          <p:nvPr/>
        </p:nvSpPr>
        <p:spPr>
          <a:xfrm>
            <a:off x="15377058" y="6288134"/>
            <a:ext cx="1505288" cy="2338724"/>
          </a:xfrm>
          <a:custGeom>
            <a:avLst/>
            <a:gdLst/>
            <a:ahLst/>
            <a:cxnLst/>
            <a:rect l="l" t="t" r="r" b="b"/>
            <a:pathLst>
              <a:path w="1505288" h="2338724">
                <a:moveTo>
                  <a:pt x="0" y="0"/>
                </a:moveTo>
                <a:lnTo>
                  <a:pt x="1505288" y="0"/>
                </a:lnTo>
                <a:lnTo>
                  <a:pt x="1505288" y="2338724"/>
                </a:lnTo>
                <a:lnTo>
                  <a:pt x="0" y="233872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9" name="Freeform 9"/>
          <p:cNvSpPr/>
          <p:nvPr/>
        </p:nvSpPr>
        <p:spPr>
          <a:xfrm>
            <a:off x="1829992" y="4307523"/>
            <a:ext cx="1138966" cy="1138966"/>
          </a:xfrm>
          <a:custGeom>
            <a:avLst/>
            <a:gdLst/>
            <a:ahLst/>
            <a:cxnLst/>
            <a:rect l="l" t="t" r="r" b="b"/>
            <a:pathLst>
              <a:path w="1138966" h="1138966">
                <a:moveTo>
                  <a:pt x="0" y="0"/>
                </a:moveTo>
                <a:lnTo>
                  <a:pt x="1138966" y="0"/>
                </a:lnTo>
                <a:lnTo>
                  <a:pt x="1138966" y="1138966"/>
                </a:lnTo>
                <a:lnTo>
                  <a:pt x="0" y="113896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0" name="TextBox 10"/>
          <p:cNvSpPr txBox="1"/>
          <p:nvPr/>
        </p:nvSpPr>
        <p:spPr>
          <a:xfrm>
            <a:off x="3697533" y="3188300"/>
            <a:ext cx="10892934" cy="24513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67"/>
              </a:lnSpc>
            </a:pPr>
            <a:r>
              <a:rPr lang="en-US" sz="7000" dirty="0" err="1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GrazIe</a:t>
            </a:r>
            <a:r>
              <a:rPr lang="en-US" sz="7000" dirty="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 per </a:t>
            </a:r>
            <a:r>
              <a:rPr lang="en-US" sz="7000" dirty="0" err="1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l’attenzIone</a:t>
            </a:r>
            <a:endParaRPr lang="en-US" sz="7000" dirty="0">
              <a:solidFill>
                <a:srgbClr val="FFFFFF"/>
              </a:solidFill>
              <a:latin typeface="Arcade Gamer"/>
              <a:ea typeface="Arcade Gamer"/>
              <a:cs typeface="Arcade Gamer"/>
              <a:sym typeface="Arcade Gamer"/>
            </a:endParaRPr>
          </a:p>
        </p:txBody>
      </p:sp>
      <p:sp>
        <p:nvSpPr>
          <p:cNvPr id="11" name="Freeform 11"/>
          <p:cNvSpPr/>
          <p:nvPr/>
        </p:nvSpPr>
        <p:spPr>
          <a:xfrm>
            <a:off x="7099608" y="6030205"/>
            <a:ext cx="4088783" cy="884664"/>
          </a:xfrm>
          <a:custGeom>
            <a:avLst/>
            <a:gdLst/>
            <a:ahLst/>
            <a:cxnLst/>
            <a:rect l="l" t="t" r="r" b="b"/>
            <a:pathLst>
              <a:path w="4088783" h="884664">
                <a:moveTo>
                  <a:pt x="0" y="0"/>
                </a:moveTo>
                <a:lnTo>
                  <a:pt x="4088784" y="0"/>
                </a:lnTo>
                <a:lnTo>
                  <a:pt x="4088784" y="884664"/>
                </a:lnTo>
                <a:lnTo>
                  <a:pt x="0" y="88466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2" name="TextBox 12"/>
          <p:cNvSpPr txBox="1"/>
          <p:nvPr/>
        </p:nvSpPr>
        <p:spPr>
          <a:xfrm>
            <a:off x="7791024" y="6297659"/>
            <a:ext cx="2705951" cy="320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98"/>
              </a:lnSpc>
            </a:pPr>
            <a:r>
              <a:rPr lang="en-US" sz="2425" dirty="0">
                <a:solidFill>
                  <a:srgbClr val="000000"/>
                </a:solidFill>
                <a:latin typeface="Arcade Gamer"/>
                <a:ea typeface="Arcade Gamer"/>
                <a:cs typeface="Arcade Gamer"/>
                <a:sym typeface="Arcade Gamer"/>
              </a:rPr>
              <a:t>FINE</a:t>
            </a:r>
          </a:p>
        </p:txBody>
      </p:sp>
      <p:sp>
        <p:nvSpPr>
          <p:cNvPr id="13" name="Freeform 13"/>
          <p:cNvSpPr/>
          <p:nvPr/>
        </p:nvSpPr>
        <p:spPr>
          <a:xfrm>
            <a:off x="3245844" y="6522327"/>
            <a:ext cx="1118559" cy="2115225"/>
          </a:xfrm>
          <a:custGeom>
            <a:avLst/>
            <a:gdLst/>
            <a:ahLst/>
            <a:cxnLst/>
            <a:rect l="l" t="t" r="r" b="b"/>
            <a:pathLst>
              <a:path w="1118559" h="2115225">
                <a:moveTo>
                  <a:pt x="0" y="0"/>
                </a:moveTo>
                <a:lnTo>
                  <a:pt x="1118560" y="0"/>
                </a:lnTo>
                <a:lnTo>
                  <a:pt x="1118560" y="2115224"/>
                </a:lnTo>
                <a:lnTo>
                  <a:pt x="0" y="21152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b="-164406"/>
            </a:stretch>
          </a:blipFill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A2FF">
                <a:alpha val="100000"/>
              </a:srgbClr>
            </a:gs>
            <a:gs pos="100000">
              <a:srgbClr val="6BEFFE">
                <a:alpha val="100000"/>
              </a:srgbClr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55415" y="8631302"/>
            <a:ext cx="9687595" cy="1655698"/>
          </a:xfrm>
          <a:custGeom>
            <a:avLst/>
            <a:gdLst/>
            <a:ahLst/>
            <a:cxnLst/>
            <a:rect l="l" t="t" r="r" b="b"/>
            <a:pathLst>
              <a:path w="9687595" h="1655698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3" name="TextBox 3"/>
          <p:cNvSpPr txBox="1"/>
          <p:nvPr/>
        </p:nvSpPr>
        <p:spPr>
          <a:xfrm>
            <a:off x="1783870" y="1066800"/>
            <a:ext cx="14675312" cy="740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13"/>
              </a:lnSpc>
            </a:pPr>
            <a:r>
              <a:rPr lang="en-US" sz="5159" dirty="0" err="1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IntroduzIone</a:t>
            </a:r>
            <a:endParaRPr lang="en-US" sz="5159" dirty="0">
              <a:solidFill>
                <a:srgbClr val="FFFFFF"/>
              </a:solidFill>
              <a:latin typeface="Arcade Gamer"/>
              <a:ea typeface="Arcade Gamer"/>
              <a:cs typeface="Arcade Gamer"/>
              <a:sym typeface="Arcade Gamer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834208" y="2490453"/>
            <a:ext cx="14619584" cy="2693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1"/>
              </a:lnSpc>
            </a:pP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Cos’è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ArmorPickerAI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? </a:t>
            </a:r>
          </a:p>
          <a:p>
            <a:pPr marL="457200" indent="-457200" algn="l">
              <a:lnSpc>
                <a:spcPts val="3501"/>
              </a:lnSpc>
              <a:buFont typeface="Arial" panose="020B0604020202020204" pitchFamily="34" charset="0"/>
              <a:buChar char="•"/>
            </a:pP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ArmorPickerAi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è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un software in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grado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di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recuperare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tutte le armature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nel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tuo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account di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gioco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di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DungeonMasterAI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(max 50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nell’inventatio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e 300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nel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deposito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) e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restituirti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i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migliori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armor set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che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è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possibile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comporre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.</a:t>
            </a:r>
          </a:p>
          <a:p>
            <a:pPr algn="l">
              <a:lnSpc>
                <a:spcPts val="3501"/>
              </a:lnSpc>
              <a:spcBef>
                <a:spcPct val="0"/>
              </a:spcBef>
            </a:pPr>
            <a:endParaRPr lang="en-US" sz="3399" dirty="0">
              <a:solidFill>
                <a:srgbClr val="000000"/>
              </a:solidFill>
              <a:latin typeface="Retropix"/>
              <a:ea typeface="Retropix"/>
              <a:cs typeface="Retropix"/>
              <a:sym typeface="Retropix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11798118" y="5377111"/>
            <a:ext cx="1138966" cy="1138966"/>
          </a:xfrm>
          <a:custGeom>
            <a:avLst/>
            <a:gdLst/>
            <a:ahLst/>
            <a:cxnLst/>
            <a:rect l="l" t="t" r="r" b="b"/>
            <a:pathLst>
              <a:path w="1138966" h="1138966">
                <a:moveTo>
                  <a:pt x="0" y="0"/>
                </a:moveTo>
                <a:lnTo>
                  <a:pt x="1138966" y="0"/>
                </a:lnTo>
                <a:lnTo>
                  <a:pt x="1138966" y="1138966"/>
                </a:lnTo>
                <a:lnTo>
                  <a:pt x="0" y="11389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6" name="Freeform 6"/>
          <p:cNvSpPr/>
          <p:nvPr/>
        </p:nvSpPr>
        <p:spPr>
          <a:xfrm>
            <a:off x="11798118" y="6516077"/>
            <a:ext cx="1118559" cy="2115225"/>
          </a:xfrm>
          <a:custGeom>
            <a:avLst/>
            <a:gdLst/>
            <a:ahLst/>
            <a:cxnLst/>
            <a:rect l="l" t="t" r="r" b="b"/>
            <a:pathLst>
              <a:path w="1118559" h="2115225">
                <a:moveTo>
                  <a:pt x="0" y="0"/>
                </a:moveTo>
                <a:lnTo>
                  <a:pt x="1118559" y="0"/>
                </a:lnTo>
                <a:lnTo>
                  <a:pt x="1118559" y="2115225"/>
                </a:lnTo>
                <a:lnTo>
                  <a:pt x="0" y="21152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b="-164406"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7" name="Freeform 7"/>
          <p:cNvSpPr/>
          <p:nvPr/>
        </p:nvSpPr>
        <p:spPr>
          <a:xfrm>
            <a:off x="13378180" y="7343926"/>
            <a:ext cx="1118559" cy="2115225"/>
          </a:xfrm>
          <a:custGeom>
            <a:avLst/>
            <a:gdLst/>
            <a:ahLst/>
            <a:cxnLst/>
            <a:rect l="l" t="t" r="r" b="b"/>
            <a:pathLst>
              <a:path w="1118559" h="2115225">
                <a:moveTo>
                  <a:pt x="0" y="0"/>
                </a:moveTo>
                <a:lnTo>
                  <a:pt x="1118559" y="0"/>
                </a:lnTo>
                <a:lnTo>
                  <a:pt x="1118559" y="2115225"/>
                </a:lnTo>
                <a:lnTo>
                  <a:pt x="0" y="21152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b="-164406"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8" name="Freeform 8"/>
          <p:cNvSpPr/>
          <p:nvPr/>
        </p:nvSpPr>
        <p:spPr>
          <a:xfrm>
            <a:off x="9093662" y="8631302"/>
            <a:ext cx="9687595" cy="1655698"/>
          </a:xfrm>
          <a:custGeom>
            <a:avLst/>
            <a:gdLst/>
            <a:ahLst/>
            <a:cxnLst/>
            <a:rect l="l" t="t" r="r" b="b"/>
            <a:pathLst>
              <a:path w="9687595" h="1655698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9" name="Freeform 9"/>
          <p:cNvSpPr/>
          <p:nvPr/>
        </p:nvSpPr>
        <p:spPr>
          <a:xfrm>
            <a:off x="1028700" y="5852278"/>
            <a:ext cx="2198902" cy="2779024"/>
          </a:xfrm>
          <a:custGeom>
            <a:avLst/>
            <a:gdLst/>
            <a:ahLst/>
            <a:cxnLst/>
            <a:rect l="l" t="t" r="r" b="b"/>
            <a:pathLst>
              <a:path w="2198902" h="2779024">
                <a:moveTo>
                  <a:pt x="0" y="0"/>
                </a:moveTo>
                <a:lnTo>
                  <a:pt x="2198902" y="0"/>
                </a:lnTo>
                <a:lnTo>
                  <a:pt x="2198902" y="2779024"/>
                </a:lnTo>
                <a:lnTo>
                  <a:pt x="0" y="277902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A2FF">
                <a:alpha val="100000"/>
              </a:srgbClr>
            </a:gs>
            <a:gs pos="100000">
              <a:srgbClr val="6BEFFE">
                <a:alpha val="100000"/>
              </a:srgbClr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55415" y="8631302"/>
            <a:ext cx="9687595" cy="1655698"/>
          </a:xfrm>
          <a:custGeom>
            <a:avLst/>
            <a:gdLst/>
            <a:ahLst/>
            <a:cxnLst/>
            <a:rect l="l" t="t" r="r" b="b"/>
            <a:pathLst>
              <a:path w="9687595" h="1655698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3" name="Freeform 3"/>
          <p:cNvSpPr/>
          <p:nvPr/>
        </p:nvSpPr>
        <p:spPr>
          <a:xfrm>
            <a:off x="9093662" y="8631302"/>
            <a:ext cx="9687595" cy="1655698"/>
          </a:xfrm>
          <a:custGeom>
            <a:avLst/>
            <a:gdLst/>
            <a:ahLst/>
            <a:cxnLst/>
            <a:rect l="l" t="t" r="r" b="b"/>
            <a:pathLst>
              <a:path w="9687595" h="1655698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4" name="Freeform 4"/>
          <p:cNvSpPr/>
          <p:nvPr/>
        </p:nvSpPr>
        <p:spPr>
          <a:xfrm>
            <a:off x="16621609" y="6061012"/>
            <a:ext cx="1275383" cy="1275383"/>
          </a:xfrm>
          <a:custGeom>
            <a:avLst/>
            <a:gdLst/>
            <a:ahLst/>
            <a:cxnLst/>
            <a:rect l="l" t="t" r="r" b="b"/>
            <a:pathLst>
              <a:path w="1275383" h="1275383">
                <a:moveTo>
                  <a:pt x="0" y="0"/>
                </a:moveTo>
                <a:lnTo>
                  <a:pt x="1275382" y="0"/>
                </a:lnTo>
                <a:lnTo>
                  <a:pt x="1275382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5" name="TextBox 5"/>
          <p:cNvSpPr txBox="1"/>
          <p:nvPr/>
        </p:nvSpPr>
        <p:spPr>
          <a:xfrm>
            <a:off x="1783870" y="1066800"/>
            <a:ext cx="14675312" cy="740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13"/>
              </a:lnSpc>
            </a:pPr>
            <a:r>
              <a:rPr lang="en-US" sz="5159" dirty="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Come </a:t>
            </a:r>
            <a:r>
              <a:rPr lang="en-US" sz="5159" dirty="0" err="1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funzIonano</a:t>
            </a:r>
            <a:r>
              <a:rPr lang="en-US" sz="5159" dirty="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 le Armature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834208" y="2490453"/>
            <a:ext cx="14619584" cy="44884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4229" lvl="1" indent="-457200">
              <a:lnSpc>
                <a:spcPts val="3501"/>
              </a:lnSpc>
              <a:buFont typeface="Arial" panose="020B0604020202020204" pitchFamily="34" charset="0"/>
              <a:buChar char="•"/>
            </a:pP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I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pezzi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di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armatura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sono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Elmo,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Guanti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,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Corpetto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, Gambe e Mantello</a:t>
            </a:r>
          </a:p>
          <a:p>
            <a:pPr marL="824229" lvl="1" indent="-457200">
              <a:lnSpc>
                <a:spcPts val="3501"/>
              </a:lnSpc>
              <a:buFont typeface="Arial" panose="020B0604020202020204" pitchFamily="34" charset="0"/>
              <a:buChar char="•"/>
            </a:pP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Le armature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dispongono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di 6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caratteristiche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Mobilità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,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Resilienza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,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Resistenza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,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Disciplina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,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Intelletto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e Forza</a:t>
            </a:r>
          </a:p>
          <a:p>
            <a:pPr marL="824229" lvl="1" indent="-457200">
              <a:lnSpc>
                <a:spcPts val="3501"/>
              </a:lnSpc>
              <a:buFont typeface="Arial" panose="020B0604020202020204" pitchFamily="34" charset="0"/>
              <a:buChar char="•"/>
            </a:pP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Le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statistiche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di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ogni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pezzo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indossato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per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ogni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caratteristica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si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sommano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tra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loro per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formare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le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statistiche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del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personaggio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</a:t>
            </a:r>
          </a:p>
          <a:p>
            <a:pPr marL="824229" lvl="1" indent="-457200">
              <a:lnSpc>
                <a:spcPts val="3501"/>
              </a:lnSpc>
              <a:buFont typeface="Arial" panose="020B0604020202020204" pitchFamily="34" charset="0"/>
              <a:buChar char="•"/>
            </a:pP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Ci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sono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due macro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categorie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una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formata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da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Mobilità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,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Resistenza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e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Resilienza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e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l’altra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da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Disciplina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,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Intelletto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e Forza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ogni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macro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categoria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non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può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superare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i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34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punti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caratteristica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distribuiti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tra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le sue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caratteristiche</a:t>
            </a:r>
            <a:endParaRPr lang="en-US" sz="3399" dirty="0">
              <a:solidFill>
                <a:srgbClr val="000000"/>
              </a:solidFill>
              <a:latin typeface="Retropix"/>
              <a:ea typeface="Retropix"/>
              <a:cs typeface="Retropix"/>
              <a:sym typeface="Retropix"/>
            </a:endParaRPr>
          </a:p>
          <a:p>
            <a:pPr marL="824229" lvl="1" indent="-457200">
              <a:lnSpc>
                <a:spcPts val="3501"/>
              </a:lnSpc>
              <a:buFont typeface="Arial" panose="020B0604020202020204" pitchFamily="34" charset="0"/>
              <a:buChar char="•"/>
            </a:pPr>
            <a:endParaRPr lang="en-US" sz="3399" dirty="0">
              <a:solidFill>
                <a:srgbClr val="000000"/>
              </a:solidFill>
              <a:latin typeface="Retropix"/>
              <a:ea typeface="Retropix"/>
              <a:cs typeface="Retropix"/>
              <a:sym typeface="Retropix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1028700" y="6914869"/>
            <a:ext cx="1104758" cy="1716433"/>
          </a:xfrm>
          <a:custGeom>
            <a:avLst/>
            <a:gdLst/>
            <a:ahLst/>
            <a:cxnLst/>
            <a:rect l="l" t="t" r="r" b="b"/>
            <a:pathLst>
              <a:path w="1104758" h="1716433">
                <a:moveTo>
                  <a:pt x="0" y="0"/>
                </a:moveTo>
                <a:lnTo>
                  <a:pt x="1104758" y="0"/>
                </a:lnTo>
                <a:lnTo>
                  <a:pt x="1104758" y="1716433"/>
                </a:lnTo>
                <a:lnTo>
                  <a:pt x="0" y="171643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A2FF">
                <a:alpha val="100000"/>
              </a:srgbClr>
            </a:gs>
            <a:gs pos="100000">
              <a:srgbClr val="6BEFFE">
                <a:alpha val="100000"/>
              </a:srgbClr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55415" y="8631302"/>
            <a:ext cx="9687595" cy="1655698"/>
          </a:xfrm>
          <a:custGeom>
            <a:avLst/>
            <a:gdLst/>
            <a:ahLst/>
            <a:cxnLst/>
            <a:rect l="l" t="t" r="r" b="b"/>
            <a:pathLst>
              <a:path w="9687595" h="1655698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it-IT"/>
          </a:p>
        </p:txBody>
      </p:sp>
      <p:sp>
        <p:nvSpPr>
          <p:cNvPr id="3" name="Freeform 3"/>
          <p:cNvSpPr/>
          <p:nvPr/>
        </p:nvSpPr>
        <p:spPr>
          <a:xfrm>
            <a:off x="9093662" y="8631302"/>
            <a:ext cx="9687595" cy="1655698"/>
          </a:xfrm>
          <a:custGeom>
            <a:avLst/>
            <a:gdLst/>
            <a:ahLst/>
            <a:cxnLst/>
            <a:rect l="l" t="t" r="r" b="b"/>
            <a:pathLst>
              <a:path w="9687595" h="1655698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4" name="Freeform 4"/>
          <p:cNvSpPr/>
          <p:nvPr/>
        </p:nvSpPr>
        <p:spPr>
          <a:xfrm>
            <a:off x="14359327" y="5019227"/>
            <a:ext cx="1275383" cy="1275383"/>
          </a:xfrm>
          <a:custGeom>
            <a:avLst/>
            <a:gdLst/>
            <a:ahLst/>
            <a:cxnLst/>
            <a:rect l="l" t="t" r="r" b="b"/>
            <a:pathLst>
              <a:path w="1275383" h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5" name="Freeform 5"/>
          <p:cNvSpPr/>
          <p:nvPr/>
        </p:nvSpPr>
        <p:spPr>
          <a:xfrm>
            <a:off x="16100005" y="6354612"/>
            <a:ext cx="1275383" cy="1275383"/>
          </a:xfrm>
          <a:custGeom>
            <a:avLst/>
            <a:gdLst/>
            <a:ahLst/>
            <a:cxnLst/>
            <a:rect l="l" t="t" r="r" b="b"/>
            <a:pathLst>
              <a:path w="1275383" h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6" name="Freeform 6"/>
          <p:cNvSpPr/>
          <p:nvPr/>
        </p:nvSpPr>
        <p:spPr>
          <a:xfrm>
            <a:off x="4588382" y="2382227"/>
            <a:ext cx="3468274" cy="750408"/>
          </a:xfrm>
          <a:custGeom>
            <a:avLst/>
            <a:gdLst/>
            <a:ahLst/>
            <a:cxnLst/>
            <a:rect l="l" t="t" r="r" b="b"/>
            <a:pathLst>
              <a:path w="3468274" h="750408">
                <a:moveTo>
                  <a:pt x="0" y="0"/>
                </a:moveTo>
                <a:lnTo>
                  <a:pt x="3468274" y="0"/>
                </a:lnTo>
                <a:lnTo>
                  <a:pt x="3468274" y="750408"/>
                </a:lnTo>
                <a:lnTo>
                  <a:pt x="0" y="7504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7" name="TextBox 7"/>
          <p:cNvSpPr txBox="1"/>
          <p:nvPr/>
        </p:nvSpPr>
        <p:spPr>
          <a:xfrm>
            <a:off x="1783870" y="1066800"/>
            <a:ext cx="14675312" cy="6796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13"/>
              </a:lnSpc>
            </a:pPr>
            <a:r>
              <a:rPr lang="en-US" sz="5159" dirty="0" err="1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SpecIFICA</a:t>
            </a:r>
            <a:r>
              <a:rPr lang="en-US" sz="5159" dirty="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 P.E.A.S.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868261" y="2533364"/>
            <a:ext cx="2892963" cy="530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1"/>
              </a:lnSpc>
              <a:spcBef>
                <a:spcPct val="0"/>
              </a:spcBef>
            </a:pP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Performace</a:t>
            </a:r>
            <a:endParaRPr lang="en-US" sz="3399" dirty="0">
              <a:solidFill>
                <a:srgbClr val="000000"/>
              </a:solidFill>
              <a:latin typeface="Retropix"/>
              <a:ea typeface="Retropix"/>
              <a:cs typeface="Retropix"/>
              <a:sym typeface="Retropix"/>
            </a:endParaRPr>
          </a:p>
        </p:txBody>
      </p:sp>
      <p:sp>
        <p:nvSpPr>
          <p:cNvPr id="9" name="Freeform 9"/>
          <p:cNvSpPr/>
          <p:nvPr/>
        </p:nvSpPr>
        <p:spPr>
          <a:xfrm>
            <a:off x="16156009" y="5296999"/>
            <a:ext cx="1163374" cy="1057612"/>
          </a:xfrm>
          <a:custGeom>
            <a:avLst/>
            <a:gdLst/>
            <a:ahLst/>
            <a:cxnLst/>
            <a:rect l="l" t="t" r="r" b="b"/>
            <a:pathLst>
              <a:path w="1163374" h="1057612">
                <a:moveTo>
                  <a:pt x="0" y="0"/>
                </a:moveTo>
                <a:lnTo>
                  <a:pt x="1163374" y="0"/>
                </a:lnTo>
                <a:lnTo>
                  <a:pt x="1163374" y="1057613"/>
                </a:lnTo>
                <a:lnTo>
                  <a:pt x="0" y="105761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0" name="Freeform 10"/>
          <p:cNvSpPr/>
          <p:nvPr/>
        </p:nvSpPr>
        <p:spPr>
          <a:xfrm>
            <a:off x="2543945" y="4250047"/>
            <a:ext cx="1272717" cy="4381255"/>
          </a:xfrm>
          <a:custGeom>
            <a:avLst/>
            <a:gdLst/>
            <a:ahLst/>
            <a:cxnLst/>
            <a:rect l="l" t="t" r="r" b="b"/>
            <a:pathLst>
              <a:path w="1272717" h="4381255">
                <a:moveTo>
                  <a:pt x="0" y="0"/>
                </a:moveTo>
                <a:lnTo>
                  <a:pt x="1272717" y="0"/>
                </a:lnTo>
                <a:lnTo>
                  <a:pt x="1272717" y="4381255"/>
                </a:lnTo>
                <a:lnTo>
                  <a:pt x="0" y="43812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b="-45245"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it-IT"/>
          </a:p>
        </p:txBody>
      </p:sp>
      <p:sp>
        <p:nvSpPr>
          <p:cNvPr id="11" name="Freeform 11"/>
          <p:cNvSpPr/>
          <p:nvPr/>
        </p:nvSpPr>
        <p:spPr>
          <a:xfrm>
            <a:off x="2677696" y="3111081"/>
            <a:ext cx="1138966" cy="1138966"/>
          </a:xfrm>
          <a:custGeom>
            <a:avLst/>
            <a:gdLst/>
            <a:ahLst/>
            <a:cxnLst/>
            <a:rect l="l" t="t" r="r" b="b"/>
            <a:pathLst>
              <a:path w="1138966" h="1138966">
                <a:moveTo>
                  <a:pt x="0" y="0"/>
                </a:moveTo>
                <a:lnTo>
                  <a:pt x="1138966" y="0"/>
                </a:lnTo>
                <a:lnTo>
                  <a:pt x="1138966" y="1138966"/>
                </a:lnTo>
                <a:lnTo>
                  <a:pt x="0" y="113896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it-IT"/>
          </a:p>
        </p:txBody>
      </p:sp>
      <p:sp>
        <p:nvSpPr>
          <p:cNvPr id="12" name="Freeform 12"/>
          <p:cNvSpPr/>
          <p:nvPr/>
        </p:nvSpPr>
        <p:spPr>
          <a:xfrm>
            <a:off x="740516" y="6354612"/>
            <a:ext cx="1458478" cy="2265997"/>
          </a:xfrm>
          <a:custGeom>
            <a:avLst/>
            <a:gdLst/>
            <a:ahLst/>
            <a:cxnLst/>
            <a:rect l="l" t="t" r="r" b="b"/>
            <a:pathLst>
              <a:path w="1458478" h="2265997">
                <a:moveTo>
                  <a:pt x="0" y="0"/>
                </a:moveTo>
                <a:lnTo>
                  <a:pt x="1458478" y="0"/>
                </a:lnTo>
                <a:lnTo>
                  <a:pt x="1458478" y="2265997"/>
                </a:lnTo>
                <a:lnTo>
                  <a:pt x="0" y="226599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it-IT"/>
          </a:p>
        </p:txBody>
      </p:sp>
      <p:sp>
        <p:nvSpPr>
          <p:cNvPr id="13" name="Freeform 13"/>
          <p:cNvSpPr/>
          <p:nvPr/>
        </p:nvSpPr>
        <p:spPr>
          <a:xfrm>
            <a:off x="4588382" y="3973992"/>
            <a:ext cx="3468274" cy="750408"/>
          </a:xfrm>
          <a:custGeom>
            <a:avLst/>
            <a:gdLst/>
            <a:ahLst/>
            <a:cxnLst/>
            <a:rect l="l" t="t" r="r" b="b"/>
            <a:pathLst>
              <a:path w="3468274" h="750408">
                <a:moveTo>
                  <a:pt x="0" y="0"/>
                </a:moveTo>
                <a:lnTo>
                  <a:pt x="3468274" y="0"/>
                </a:lnTo>
                <a:lnTo>
                  <a:pt x="3468274" y="750408"/>
                </a:lnTo>
                <a:lnTo>
                  <a:pt x="0" y="7504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4" name="TextBox 14"/>
          <p:cNvSpPr txBox="1"/>
          <p:nvPr/>
        </p:nvSpPr>
        <p:spPr>
          <a:xfrm>
            <a:off x="4876037" y="4121973"/>
            <a:ext cx="2892963" cy="530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1"/>
              </a:lnSpc>
              <a:spcBef>
                <a:spcPct val="0"/>
              </a:spcBef>
            </a:pP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Environment</a:t>
            </a:r>
          </a:p>
        </p:txBody>
      </p:sp>
      <p:sp>
        <p:nvSpPr>
          <p:cNvPr id="15" name="Freeform 15"/>
          <p:cNvSpPr/>
          <p:nvPr/>
        </p:nvSpPr>
        <p:spPr>
          <a:xfrm>
            <a:off x="4588382" y="5565756"/>
            <a:ext cx="3468274" cy="750408"/>
          </a:xfrm>
          <a:custGeom>
            <a:avLst/>
            <a:gdLst/>
            <a:ahLst/>
            <a:cxnLst/>
            <a:rect l="l" t="t" r="r" b="b"/>
            <a:pathLst>
              <a:path w="3468274" h="750408">
                <a:moveTo>
                  <a:pt x="0" y="0"/>
                </a:moveTo>
                <a:lnTo>
                  <a:pt x="3468274" y="0"/>
                </a:lnTo>
                <a:lnTo>
                  <a:pt x="3468274" y="750409"/>
                </a:lnTo>
                <a:lnTo>
                  <a:pt x="0" y="7504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6" name="TextBox 16"/>
          <p:cNvSpPr txBox="1"/>
          <p:nvPr/>
        </p:nvSpPr>
        <p:spPr>
          <a:xfrm>
            <a:off x="4876038" y="5731493"/>
            <a:ext cx="2892963" cy="530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1"/>
              </a:lnSpc>
              <a:spcBef>
                <a:spcPct val="0"/>
              </a:spcBef>
            </a:pP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Actuators</a:t>
            </a:r>
          </a:p>
        </p:txBody>
      </p:sp>
      <p:sp>
        <p:nvSpPr>
          <p:cNvPr id="17" name="Freeform 17"/>
          <p:cNvSpPr/>
          <p:nvPr/>
        </p:nvSpPr>
        <p:spPr>
          <a:xfrm>
            <a:off x="4588382" y="7154365"/>
            <a:ext cx="3468274" cy="750408"/>
          </a:xfrm>
          <a:custGeom>
            <a:avLst/>
            <a:gdLst/>
            <a:ahLst/>
            <a:cxnLst/>
            <a:rect l="l" t="t" r="r" b="b"/>
            <a:pathLst>
              <a:path w="3468274" h="750408">
                <a:moveTo>
                  <a:pt x="0" y="0"/>
                </a:moveTo>
                <a:lnTo>
                  <a:pt x="3468274" y="0"/>
                </a:lnTo>
                <a:lnTo>
                  <a:pt x="3468274" y="750408"/>
                </a:lnTo>
                <a:lnTo>
                  <a:pt x="0" y="7504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8" name="TextBox 18"/>
          <p:cNvSpPr txBox="1"/>
          <p:nvPr/>
        </p:nvSpPr>
        <p:spPr>
          <a:xfrm>
            <a:off x="4877593" y="7305502"/>
            <a:ext cx="2892963" cy="530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1"/>
              </a:lnSpc>
              <a:spcBef>
                <a:spcPct val="0"/>
              </a:spcBef>
            </a:pP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Sensors</a:t>
            </a:r>
          </a:p>
        </p:txBody>
      </p:sp>
      <p:sp>
        <p:nvSpPr>
          <p:cNvPr id="20" name="TextBox 4">
            <a:extLst>
              <a:ext uri="{FF2B5EF4-FFF2-40B4-BE49-F238E27FC236}">
                <a16:creationId xmlns:a16="http://schemas.microsoft.com/office/drawing/2014/main" id="{D86D3B27-D024-20BF-4330-7A3415A08D5F}"/>
              </a:ext>
            </a:extLst>
          </p:cNvPr>
          <p:cNvSpPr txBox="1"/>
          <p:nvPr/>
        </p:nvSpPr>
        <p:spPr>
          <a:xfrm>
            <a:off x="8620539" y="2561594"/>
            <a:ext cx="6700192" cy="13465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3501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Scalabilità</a:t>
            </a:r>
            <a:endParaRPr lang="en-US" sz="3399" dirty="0">
              <a:solidFill>
                <a:srgbClr val="000000"/>
              </a:solidFill>
              <a:latin typeface="Retropix"/>
              <a:ea typeface="Retropix"/>
              <a:cs typeface="Retropix"/>
              <a:sym typeface="Retropix"/>
            </a:endParaRPr>
          </a:p>
          <a:p>
            <a:pPr marL="457200" indent="-457200" algn="l">
              <a:lnSpc>
                <a:spcPts val="3501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Tempo di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esecuzione</a:t>
            </a:r>
            <a:endParaRPr lang="en-US" sz="3399" dirty="0">
              <a:solidFill>
                <a:srgbClr val="000000"/>
              </a:solidFill>
              <a:latin typeface="Retropix"/>
              <a:ea typeface="Retropix"/>
              <a:cs typeface="Retropix"/>
              <a:sym typeface="Retropix"/>
            </a:endParaRPr>
          </a:p>
          <a:p>
            <a:pPr marL="457200" indent="-457200" algn="l">
              <a:lnSpc>
                <a:spcPts val="3501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Convergenza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finale</a:t>
            </a:r>
          </a:p>
        </p:txBody>
      </p:sp>
      <p:sp>
        <p:nvSpPr>
          <p:cNvPr id="21" name="TextBox 4">
            <a:extLst>
              <a:ext uri="{FF2B5EF4-FFF2-40B4-BE49-F238E27FC236}">
                <a16:creationId xmlns:a16="http://schemas.microsoft.com/office/drawing/2014/main" id="{81E8469B-C762-A75F-8AB2-876F6A5BE68B}"/>
              </a:ext>
            </a:extLst>
          </p:cNvPr>
          <p:cNvSpPr txBox="1"/>
          <p:nvPr/>
        </p:nvSpPr>
        <p:spPr>
          <a:xfrm>
            <a:off x="8610600" y="4143527"/>
            <a:ext cx="6700192" cy="26930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3501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Completamente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osservabile</a:t>
            </a:r>
            <a:endParaRPr lang="en-US" sz="3399" dirty="0">
              <a:solidFill>
                <a:srgbClr val="000000"/>
              </a:solidFill>
              <a:latin typeface="Retropix"/>
              <a:ea typeface="Retropix"/>
              <a:cs typeface="Retropix"/>
              <a:sym typeface="Retropix"/>
            </a:endParaRPr>
          </a:p>
          <a:p>
            <a:pPr marL="457200" indent="-457200" algn="l">
              <a:lnSpc>
                <a:spcPts val="3501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Agente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singolo</a:t>
            </a:r>
            <a:endParaRPr lang="en-US" sz="3399" dirty="0">
              <a:solidFill>
                <a:srgbClr val="000000"/>
              </a:solidFill>
              <a:latin typeface="Retropix"/>
              <a:ea typeface="Retropix"/>
              <a:cs typeface="Retropix"/>
              <a:sym typeface="Retropix"/>
            </a:endParaRPr>
          </a:p>
          <a:p>
            <a:pPr marL="457200" indent="-457200" algn="l">
              <a:lnSpc>
                <a:spcPts val="3501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Stocastico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</a:t>
            </a:r>
          </a:p>
          <a:p>
            <a:pPr marL="457200" indent="-457200" algn="l">
              <a:lnSpc>
                <a:spcPts val="3501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Discreto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</a:t>
            </a:r>
          </a:p>
          <a:p>
            <a:pPr marL="457200" indent="-457200" algn="l">
              <a:lnSpc>
                <a:spcPts val="3501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Statico</a:t>
            </a:r>
            <a:endParaRPr lang="en-US" sz="3399" dirty="0">
              <a:solidFill>
                <a:srgbClr val="000000"/>
              </a:solidFill>
              <a:latin typeface="Retropix"/>
              <a:ea typeface="Retropix"/>
              <a:cs typeface="Retropix"/>
              <a:sym typeface="Retropix"/>
            </a:endParaRPr>
          </a:p>
          <a:p>
            <a:pPr marL="457200" indent="-457200" algn="l">
              <a:lnSpc>
                <a:spcPts val="3501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Sequenziale</a:t>
            </a:r>
            <a:endParaRPr lang="en-US" sz="3399" dirty="0">
              <a:solidFill>
                <a:srgbClr val="000000"/>
              </a:solidFill>
              <a:latin typeface="Retropix"/>
              <a:ea typeface="Retropix"/>
              <a:cs typeface="Retropix"/>
              <a:sym typeface="Retropix"/>
            </a:endParaRPr>
          </a:p>
        </p:txBody>
      </p:sp>
      <p:sp>
        <p:nvSpPr>
          <p:cNvPr id="22" name="TextBox 4">
            <a:extLst>
              <a:ext uri="{FF2B5EF4-FFF2-40B4-BE49-F238E27FC236}">
                <a16:creationId xmlns:a16="http://schemas.microsoft.com/office/drawing/2014/main" id="{D4363909-ECD8-5AFB-9132-BDB45B51CFC3}"/>
              </a:ext>
            </a:extLst>
          </p:cNvPr>
          <p:cNvSpPr txBox="1"/>
          <p:nvPr/>
        </p:nvSpPr>
        <p:spPr>
          <a:xfrm>
            <a:off x="8586493" y="5720291"/>
            <a:ext cx="6700192" cy="4488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3501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Output a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schermo</a:t>
            </a:r>
            <a:endParaRPr lang="en-US" sz="3399" dirty="0">
              <a:solidFill>
                <a:srgbClr val="000000"/>
              </a:solidFill>
              <a:latin typeface="Retropix"/>
              <a:ea typeface="Retropix"/>
              <a:cs typeface="Retropix"/>
              <a:sym typeface="Retropix"/>
            </a:endParaRPr>
          </a:p>
        </p:txBody>
      </p:sp>
      <p:sp>
        <p:nvSpPr>
          <p:cNvPr id="23" name="TextBox 4">
            <a:extLst>
              <a:ext uri="{FF2B5EF4-FFF2-40B4-BE49-F238E27FC236}">
                <a16:creationId xmlns:a16="http://schemas.microsoft.com/office/drawing/2014/main" id="{5E26C7A0-AA21-D261-D40A-423F034F45BF}"/>
              </a:ext>
            </a:extLst>
          </p:cNvPr>
          <p:cNvSpPr txBox="1"/>
          <p:nvPr/>
        </p:nvSpPr>
        <p:spPr>
          <a:xfrm>
            <a:off x="8586493" y="7305502"/>
            <a:ext cx="6700192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3501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File log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contenente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le armature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/>
      <p:bldP spid="8" grpId="1"/>
      <p:bldP spid="13" grpId="0" animBg="1"/>
      <p:bldP spid="13" grpId="1" animBg="1"/>
      <p:bldP spid="14" grpId="0"/>
      <p:bldP spid="14" grpId="1"/>
      <p:bldP spid="15" grpId="0" animBg="1"/>
      <p:bldP spid="15" grpId="1" animBg="1"/>
      <p:bldP spid="16" grpId="0"/>
      <p:bldP spid="16" grpId="1"/>
      <p:bldP spid="17" grpId="0" animBg="1"/>
      <p:bldP spid="17" grpId="1" animBg="1"/>
      <p:bldP spid="18" grpId="0"/>
      <p:bldP spid="18" grpId="1"/>
      <p:bldP spid="20" grpId="0"/>
      <p:bldP spid="20" grpId="1"/>
      <p:bldP spid="21" grpId="0"/>
      <p:bldP spid="21" grpId="1"/>
      <p:bldP spid="22" grpId="0"/>
      <p:bldP spid="22" grpId="1"/>
      <p:bldP spid="23" grpId="0"/>
      <p:bldP spid="2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A2FF">
                <a:alpha val="100000"/>
              </a:srgbClr>
            </a:gs>
            <a:gs pos="100000">
              <a:srgbClr val="6BEFFE">
                <a:alpha val="100000"/>
              </a:srgbClr>
            </a:gs>
          </a:gsLst>
          <a:lin ang="54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A61873-2225-E092-901E-2FD6490415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8">
            <a:extLst>
              <a:ext uri="{FF2B5EF4-FFF2-40B4-BE49-F238E27FC236}">
                <a16:creationId xmlns:a16="http://schemas.microsoft.com/office/drawing/2014/main" id="{5C08CB3B-8B03-C126-90CA-098FB5017DEA}"/>
              </a:ext>
            </a:extLst>
          </p:cNvPr>
          <p:cNvSpPr/>
          <p:nvPr/>
        </p:nvSpPr>
        <p:spPr>
          <a:xfrm>
            <a:off x="7387389" y="2858133"/>
            <a:ext cx="3468274" cy="750408"/>
          </a:xfrm>
          <a:custGeom>
            <a:avLst/>
            <a:gdLst/>
            <a:ahLst/>
            <a:cxnLst/>
            <a:rect l="l" t="t" r="r" b="b"/>
            <a:pathLst>
              <a:path w="3468274" h="750408">
                <a:moveTo>
                  <a:pt x="0" y="0"/>
                </a:moveTo>
                <a:lnTo>
                  <a:pt x="3468274" y="0"/>
                </a:lnTo>
                <a:lnTo>
                  <a:pt x="3468274" y="750408"/>
                </a:lnTo>
                <a:lnTo>
                  <a:pt x="0" y="7504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2" name="Freeform 2">
            <a:extLst>
              <a:ext uri="{FF2B5EF4-FFF2-40B4-BE49-F238E27FC236}">
                <a16:creationId xmlns:a16="http://schemas.microsoft.com/office/drawing/2014/main" id="{2DC79EC6-E94F-FD1F-F390-2A209E8FB618}"/>
              </a:ext>
            </a:extLst>
          </p:cNvPr>
          <p:cNvSpPr/>
          <p:nvPr/>
        </p:nvSpPr>
        <p:spPr>
          <a:xfrm>
            <a:off x="-255415" y="8631302"/>
            <a:ext cx="9687595" cy="1655698"/>
          </a:xfrm>
          <a:custGeom>
            <a:avLst/>
            <a:gdLst/>
            <a:ahLst/>
            <a:cxnLst/>
            <a:rect l="l" t="t" r="r" b="b"/>
            <a:pathLst>
              <a:path w="9687595" h="1655698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A4091567-E958-BBA8-0524-9CE745BE6A50}"/>
              </a:ext>
            </a:extLst>
          </p:cNvPr>
          <p:cNvSpPr/>
          <p:nvPr/>
        </p:nvSpPr>
        <p:spPr>
          <a:xfrm>
            <a:off x="9093662" y="8631302"/>
            <a:ext cx="9687595" cy="1655698"/>
          </a:xfrm>
          <a:custGeom>
            <a:avLst/>
            <a:gdLst/>
            <a:ahLst/>
            <a:cxnLst/>
            <a:rect l="l" t="t" r="r" b="b"/>
            <a:pathLst>
              <a:path w="9687595" h="1655698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E6A9F928-5DA9-6D1A-4A4A-1A0145FF3067}"/>
              </a:ext>
            </a:extLst>
          </p:cNvPr>
          <p:cNvSpPr/>
          <p:nvPr/>
        </p:nvSpPr>
        <p:spPr>
          <a:xfrm>
            <a:off x="16621609" y="6061012"/>
            <a:ext cx="1275383" cy="1275383"/>
          </a:xfrm>
          <a:custGeom>
            <a:avLst/>
            <a:gdLst/>
            <a:ahLst/>
            <a:cxnLst/>
            <a:rect l="l" t="t" r="r" b="b"/>
            <a:pathLst>
              <a:path w="1275383" h="1275383">
                <a:moveTo>
                  <a:pt x="0" y="0"/>
                </a:moveTo>
                <a:lnTo>
                  <a:pt x="1275382" y="0"/>
                </a:lnTo>
                <a:lnTo>
                  <a:pt x="1275382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6C7F2ABF-F4D1-6695-5884-83592287C6D2}"/>
              </a:ext>
            </a:extLst>
          </p:cNvPr>
          <p:cNvSpPr txBox="1"/>
          <p:nvPr/>
        </p:nvSpPr>
        <p:spPr>
          <a:xfrm>
            <a:off x="1783870" y="1066800"/>
            <a:ext cx="14675312" cy="740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13"/>
              </a:lnSpc>
            </a:pPr>
            <a:r>
              <a:rPr lang="en-US" sz="5159" dirty="0" err="1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AlgorItmo</a:t>
            </a:r>
            <a:r>
              <a:rPr lang="en-US" sz="5159" dirty="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 </a:t>
            </a:r>
            <a:r>
              <a:rPr lang="en-US" sz="5159" dirty="0" err="1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GenetICO</a:t>
            </a:r>
            <a:endParaRPr lang="en-US" sz="5159" dirty="0">
              <a:solidFill>
                <a:srgbClr val="FFFFFF"/>
              </a:solidFill>
              <a:latin typeface="Arcade Gamer"/>
              <a:ea typeface="Arcade Gamer"/>
              <a:cs typeface="Arcade Gamer"/>
              <a:sym typeface="Arcade Gamer"/>
            </a:endParaRPr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B60E6C7B-FA82-FFDA-2485-A73AD0EF45AE}"/>
              </a:ext>
            </a:extLst>
          </p:cNvPr>
          <p:cNvSpPr/>
          <p:nvPr/>
        </p:nvSpPr>
        <p:spPr>
          <a:xfrm>
            <a:off x="1147511" y="4250047"/>
            <a:ext cx="1272717" cy="4381255"/>
          </a:xfrm>
          <a:custGeom>
            <a:avLst/>
            <a:gdLst/>
            <a:ahLst/>
            <a:cxnLst/>
            <a:rect l="l" t="t" r="r" b="b"/>
            <a:pathLst>
              <a:path w="1272717" h="4381255">
                <a:moveTo>
                  <a:pt x="0" y="0"/>
                </a:moveTo>
                <a:lnTo>
                  <a:pt x="1272717" y="0"/>
                </a:lnTo>
                <a:lnTo>
                  <a:pt x="1272717" y="4381255"/>
                </a:lnTo>
                <a:lnTo>
                  <a:pt x="0" y="438125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b="-45245"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04AA4CE7-9474-7C21-E307-4B2ABAFB5142}"/>
              </a:ext>
            </a:extLst>
          </p:cNvPr>
          <p:cNvSpPr/>
          <p:nvPr/>
        </p:nvSpPr>
        <p:spPr>
          <a:xfrm>
            <a:off x="1281262" y="3111081"/>
            <a:ext cx="1138966" cy="1138966"/>
          </a:xfrm>
          <a:custGeom>
            <a:avLst/>
            <a:gdLst/>
            <a:ahLst/>
            <a:cxnLst/>
            <a:rect l="l" t="t" r="r" b="b"/>
            <a:pathLst>
              <a:path w="1138966" h="1138966">
                <a:moveTo>
                  <a:pt x="0" y="0"/>
                </a:moveTo>
                <a:lnTo>
                  <a:pt x="1138966" y="0"/>
                </a:lnTo>
                <a:lnTo>
                  <a:pt x="1138966" y="1138966"/>
                </a:lnTo>
                <a:lnTo>
                  <a:pt x="0" y="113896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1" name="TextBox 13">
            <a:extLst>
              <a:ext uri="{FF2B5EF4-FFF2-40B4-BE49-F238E27FC236}">
                <a16:creationId xmlns:a16="http://schemas.microsoft.com/office/drawing/2014/main" id="{C93CC323-B6FC-1962-266F-7AC54B2CA9A4}"/>
              </a:ext>
            </a:extLst>
          </p:cNvPr>
          <p:cNvSpPr txBox="1"/>
          <p:nvPr/>
        </p:nvSpPr>
        <p:spPr>
          <a:xfrm>
            <a:off x="7696859" y="3140621"/>
            <a:ext cx="2894282" cy="3066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078"/>
              </a:lnSpc>
              <a:spcBef>
                <a:spcPct val="0"/>
              </a:spcBef>
            </a:pPr>
            <a:r>
              <a:rPr lang="en-US" sz="3400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Perché</a:t>
            </a:r>
            <a:endParaRPr lang="en-US" sz="3400" dirty="0">
              <a:solidFill>
                <a:srgbClr val="000000"/>
              </a:solidFill>
              <a:latin typeface="Retropix"/>
              <a:ea typeface="Retropix"/>
              <a:cs typeface="Retropix"/>
              <a:sym typeface="Retropix"/>
            </a:endParaRPr>
          </a:p>
        </p:txBody>
      </p:sp>
      <p:sp>
        <p:nvSpPr>
          <p:cNvPr id="16" name="TextBox 6">
            <a:extLst>
              <a:ext uri="{FF2B5EF4-FFF2-40B4-BE49-F238E27FC236}">
                <a16:creationId xmlns:a16="http://schemas.microsoft.com/office/drawing/2014/main" id="{3088D225-314B-8225-BFEB-222B63D7C008}"/>
              </a:ext>
            </a:extLst>
          </p:cNvPr>
          <p:cNvSpPr txBox="1"/>
          <p:nvPr/>
        </p:nvSpPr>
        <p:spPr>
          <a:xfrm>
            <a:off x="1811734" y="4180215"/>
            <a:ext cx="14619584" cy="17953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81379" lvl="1" indent="-514350" algn="ctr">
              <a:lnSpc>
                <a:spcPts val="3501"/>
              </a:lnSpc>
              <a:buFont typeface="+mj-lt"/>
              <a:buAutoNum type="arabicPeriod"/>
            </a:pP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Dobbiamo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OTTIMIZZARE</a:t>
            </a:r>
          </a:p>
          <a:p>
            <a:pPr marL="881379" lvl="1" indent="-514350" algn="ctr">
              <a:lnSpc>
                <a:spcPts val="3501"/>
              </a:lnSpc>
              <a:buFont typeface="+mj-lt"/>
              <a:buAutoNum type="arabicPeriod"/>
            </a:pP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Un armor set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costituisce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perfettamente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un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individuo</a:t>
            </a:r>
            <a:endParaRPr lang="en-US" sz="3399" dirty="0">
              <a:solidFill>
                <a:srgbClr val="000000"/>
              </a:solidFill>
              <a:latin typeface="Retropix"/>
              <a:ea typeface="Retropix"/>
              <a:cs typeface="Retropix"/>
              <a:sym typeface="Retropix"/>
            </a:endParaRPr>
          </a:p>
          <a:p>
            <a:pPr marL="881379" lvl="1" indent="-514350" algn="ctr">
              <a:lnSpc>
                <a:spcPts val="3501"/>
              </a:lnSpc>
              <a:buFont typeface="+mj-lt"/>
              <a:buAutoNum type="arabicPeriod"/>
            </a:pP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Per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associazione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naturale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possiamo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paragonare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la Teoria dell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evoluzione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naturale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a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questo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caso</a:t>
            </a:r>
            <a:endParaRPr lang="en-US" sz="3399" dirty="0">
              <a:solidFill>
                <a:srgbClr val="000000"/>
              </a:solidFill>
              <a:latin typeface="Retropix"/>
              <a:ea typeface="Retropix"/>
              <a:cs typeface="Retropix"/>
              <a:sym typeface="Retropix"/>
            </a:endParaRPr>
          </a:p>
        </p:txBody>
      </p:sp>
    </p:spTree>
    <p:extLst>
      <p:ext uri="{BB962C8B-B14F-4D97-AF65-F5344CB8AC3E}">
        <p14:creationId xmlns:p14="http://schemas.microsoft.com/office/powerpoint/2010/main" val="18977254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7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A2FF">
                <a:alpha val="100000"/>
              </a:srgbClr>
            </a:gs>
            <a:gs pos="100000">
              <a:srgbClr val="6BEFFE">
                <a:alpha val="100000"/>
              </a:srgbClr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55415" y="8631302"/>
            <a:ext cx="9687595" cy="1655698"/>
          </a:xfrm>
          <a:custGeom>
            <a:avLst/>
            <a:gdLst/>
            <a:ahLst/>
            <a:cxnLst/>
            <a:rect l="l" t="t" r="r" b="b"/>
            <a:pathLst>
              <a:path w="9687595" h="1655698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3" name="Freeform 3"/>
          <p:cNvSpPr/>
          <p:nvPr/>
        </p:nvSpPr>
        <p:spPr>
          <a:xfrm>
            <a:off x="9093662" y="8631302"/>
            <a:ext cx="9687595" cy="1655698"/>
          </a:xfrm>
          <a:custGeom>
            <a:avLst/>
            <a:gdLst/>
            <a:ahLst/>
            <a:cxnLst/>
            <a:rect l="l" t="t" r="r" b="b"/>
            <a:pathLst>
              <a:path w="9687595" h="1655698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4" name="Freeform 4"/>
          <p:cNvSpPr/>
          <p:nvPr/>
        </p:nvSpPr>
        <p:spPr>
          <a:xfrm>
            <a:off x="16621609" y="6061012"/>
            <a:ext cx="1275383" cy="1275383"/>
          </a:xfrm>
          <a:custGeom>
            <a:avLst/>
            <a:gdLst/>
            <a:ahLst/>
            <a:cxnLst/>
            <a:rect l="l" t="t" r="r" b="b"/>
            <a:pathLst>
              <a:path w="1275383" h="1275383">
                <a:moveTo>
                  <a:pt x="0" y="0"/>
                </a:moveTo>
                <a:lnTo>
                  <a:pt x="1275382" y="0"/>
                </a:lnTo>
                <a:lnTo>
                  <a:pt x="1275382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5" name="Freeform 5"/>
          <p:cNvSpPr/>
          <p:nvPr/>
        </p:nvSpPr>
        <p:spPr>
          <a:xfrm>
            <a:off x="3391109" y="1891462"/>
            <a:ext cx="11695154" cy="6400439"/>
          </a:xfrm>
          <a:custGeom>
            <a:avLst/>
            <a:gdLst/>
            <a:ahLst/>
            <a:cxnLst/>
            <a:rect l="l" t="t" r="r" b="b"/>
            <a:pathLst>
              <a:path w="11695154" h="6400439">
                <a:moveTo>
                  <a:pt x="0" y="0"/>
                </a:moveTo>
                <a:lnTo>
                  <a:pt x="11695153" y="0"/>
                </a:lnTo>
                <a:lnTo>
                  <a:pt x="11695153" y="6400439"/>
                </a:lnTo>
                <a:lnTo>
                  <a:pt x="0" y="640043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6" name="Freeform 6"/>
          <p:cNvSpPr/>
          <p:nvPr/>
        </p:nvSpPr>
        <p:spPr>
          <a:xfrm>
            <a:off x="3618298" y="2016126"/>
            <a:ext cx="11266051" cy="6151111"/>
          </a:xfrm>
          <a:custGeom>
            <a:avLst/>
            <a:gdLst/>
            <a:ahLst/>
            <a:cxnLst/>
            <a:rect l="l" t="t" r="r" b="b"/>
            <a:pathLst>
              <a:path w="11266051" h="6151111">
                <a:moveTo>
                  <a:pt x="0" y="0"/>
                </a:moveTo>
                <a:lnTo>
                  <a:pt x="11266050" y="0"/>
                </a:lnTo>
                <a:lnTo>
                  <a:pt x="11266050" y="6151111"/>
                </a:lnTo>
                <a:lnTo>
                  <a:pt x="0" y="615111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t="-1741" b="-1741"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7" name="TextBox 7"/>
          <p:cNvSpPr txBox="1"/>
          <p:nvPr/>
        </p:nvSpPr>
        <p:spPr>
          <a:xfrm>
            <a:off x="1783870" y="1066800"/>
            <a:ext cx="14675312" cy="740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13"/>
              </a:lnSpc>
            </a:pPr>
            <a:r>
              <a:rPr lang="en-US" sz="5159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AlgorItmo GenetICO</a:t>
            </a:r>
          </a:p>
        </p:txBody>
      </p:sp>
      <p:sp>
        <p:nvSpPr>
          <p:cNvPr id="8" name="Freeform 8"/>
          <p:cNvSpPr/>
          <p:nvPr/>
        </p:nvSpPr>
        <p:spPr>
          <a:xfrm>
            <a:off x="1147511" y="4250047"/>
            <a:ext cx="1272717" cy="4381255"/>
          </a:xfrm>
          <a:custGeom>
            <a:avLst/>
            <a:gdLst/>
            <a:ahLst/>
            <a:cxnLst/>
            <a:rect l="l" t="t" r="r" b="b"/>
            <a:pathLst>
              <a:path w="1272717" h="4381255">
                <a:moveTo>
                  <a:pt x="0" y="0"/>
                </a:moveTo>
                <a:lnTo>
                  <a:pt x="1272717" y="0"/>
                </a:lnTo>
                <a:lnTo>
                  <a:pt x="1272717" y="4381255"/>
                </a:lnTo>
                <a:lnTo>
                  <a:pt x="0" y="438125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b="-45245"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9" name="Freeform 9"/>
          <p:cNvSpPr/>
          <p:nvPr/>
        </p:nvSpPr>
        <p:spPr>
          <a:xfrm>
            <a:off x="1281262" y="3111081"/>
            <a:ext cx="1138966" cy="1138966"/>
          </a:xfrm>
          <a:custGeom>
            <a:avLst/>
            <a:gdLst/>
            <a:ahLst/>
            <a:cxnLst/>
            <a:rect l="l" t="t" r="r" b="b"/>
            <a:pathLst>
              <a:path w="1138966" h="1138966">
                <a:moveTo>
                  <a:pt x="0" y="0"/>
                </a:moveTo>
                <a:lnTo>
                  <a:pt x="1138966" y="0"/>
                </a:lnTo>
                <a:lnTo>
                  <a:pt x="1138966" y="1138966"/>
                </a:lnTo>
                <a:lnTo>
                  <a:pt x="0" y="113896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A2FF">
                <a:alpha val="100000"/>
              </a:srgbClr>
            </a:gs>
            <a:gs pos="100000">
              <a:srgbClr val="6BEFFE">
                <a:alpha val="100000"/>
              </a:srgbClr>
            </a:gs>
          </a:gsLst>
          <a:lin ang="54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C2B150-7D7C-5FDC-A785-AA00F18F84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B53980DC-0622-F1FF-0BEF-C0392A8401E5}"/>
              </a:ext>
            </a:extLst>
          </p:cNvPr>
          <p:cNvSpPr/>
          <p:nvPr/>
        </p:nvSpPr>
        <p:spPr>
          <a:xfrm>
            <a:off x="-255415" y="8631302"/>
            <a:ext cx="9687595" cy="1655698"/>
          </a:xfrm>
          <a:custGeom>
            <a:avLst/>
            <a:gdLst/>
            <a:ahLst/>
            <a:cxnLst/>
            <a:rect l="l" t="t" r="r" b="b"/>
            <a:pathLst>
              <a:path w="9687595" h="1655698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DF382CA2-1AC9-074C-9D81-203C8C3B9C5D}"/>
              </a:ext>
            </a:extLst>
          </p:cNvPr>
          <p:cNvSpPr/>
          <p:nvPr/>
        </p:nvSpPr>
        <p:spPr>
          <a:xfrm>
            <a:off x="9093662" y="8631302"/>
            <a:ext cx="9687595" cy="1655698"/>
          </a:xfrm>
          <a:custGeom>
            <a:avLst/>
            <a:gdLst/>
            <a:ahLst/>
            <a:cxnLst/>
            <a:rect l="l" t="t" r="r" b="b"/>
            <a:pathLst>
              <a:path w="9687595" h="1655698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CACF7F9F-917C-811F-2EFF-AF8329D40B8E}"/>
              </a:ext>
            </a:extLst>
          </p:cNvPr>
          <p:cNvSpPr txBox="1"/>
          <p:nvPr/>
        </p:nvSpPr>
        <p:spPr>
          <a:xfrm>
            <a:off x="1783870" y="1066800"/>
            <a:ext cx="14675312" cy="6796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13"/>
              </a:lnSpc>
            </a:pPr>
            <a:r>
              <a:rPr lang="en-US" sz="5159" dirty="0" err="1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ComposIzIone</a:t>
            </a:r>
            <a:endParaRPr lang="en-US" sz="5159" dirty="0">
              <a:solidFill>
                <a:srgbClr val="FFFFFF"/>
              </a:solidFill>
              <a:latin typeface="Arcade Gamer"/>
              <a:ea typeface="Arcade Gamer"/>
              <a:cs typeface="Arcade Gamer"/>
              <a:sym typeface="Arcade Gamer"/>
            </a:endParaRPr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18C8097C-1031-5A8D-B483-0CC678DAEEC3}"/>
              </a:ext>
            </a:extLst>
          </p:cNvPr>
          <p:cNvSpPr/>
          <p:nvPr/>
        </p:nvSpPr>
        <p:spPr>
          <a:xfrm>
            <a:off x="16100005" y="6354612"/>
            <a:ext cx="1275383" cy="1275383"/>
          </a:xfrm>
          <a:custGeom>
            <a:avLst/>
            <a:gdLst/>
            <a:ahLst/>
            <a:cxnLst/>
            <a:rect l="l" t="t" r="r" b="b"/>
            <a:pathLst>
              <a:path w="1275383" h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3D178C15-9D86-72A4-E114-7602777DF7D4}"/>
              </a:ext>
            </a:extLst>
          </p:cNvPr>
          <p:cNvSpPr/>
          <p:nvPr/>
        </p:nvSpPr>
        <p:spPr>
          <a:xfrm>
            <a:off x="16156009" y="5296999"/>
            <a:ext cx="1163374" cy="1057612"/>
          </a:xfrm>
          <a:custGeom>
            <a:avLst/>
            <a:gdLst/>
            <a:ahLst/>
            <a:cxnLst/>
            <a:rect l="l" t="t" r="r" b="b"/>
            <a:pathLst>
              <a:path w="1163374" h="1057612">
                <a:moveTo>
                  <a:pt x="0" y="0"/>
                </a:moveTo>
                <a:lnTo>
                  <a:pt x="1163374" y="0"/>
                </a:lnTo>
                <a:lnTo>
                  <a:pt x="1163374" y="1057613"/>
                </a:lnTo>
                <a:lnTo>
                  <a:pt x="0" y="105761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2" name="Freeform 4">
            <a:extLst>
              <a:ext uri="{FF2B5EF4-FFF2-40B4-BE49-F238E27FC236}">
                <a16:creationId xmlns:a16="http://schemas.microsoft.com/office/drawing/2014/main" id="{72537659-D6AA-9FC9-53E6-F6EFEC320F6D}"/>
              </a:ext>
            </a:extLst>
          </p:cNvPr>
          <p:cNvSpPr/>
          <p:nvPr/>
        </p:nvSpPr>
        <p:spPr>
          <a:xfrm>
            <a:off x="914400" y="2677094"/>
            <a:ext cx="1275383" cy="1275383"/>
          </a:xfrm>
          <a:custGeom>
            <a:avLst/>
            <a:gdLst/>
            <a:ahLst/>
            <a:cxnLst/>
            <a:rect l="l" t="t" r="r" b="b"/>
            <a:pathLst>
              <a:path w="1275383" h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4" name="Freeform 9">
            <a:extLst>
              <a:ext uri="{FF2B5EF4-FFF2-40B4-BE49-F238E27FC236}">
                <a16:creationId xmlns:a16="http://schemas.microsoft.com/office/drawing/2014/main" id="{A31F8F56-6355-9821-9D07-C186F304C1DB}"/>
              </a:ext>
            </a:extLst>
          </p:cNvPr>
          <p:cNvSpPr/>
          <p:nvPr/>
        </p:nvSpPr>
        <p:spPr>
          <a:xfrm>
            <a:off x="982608" y="1529845"/>
            <a:ext cx="1138966" cy="1138966"/>
          </a:xfrm>
          <a:custGeom>
            <a:avLst/>
            <a:gdLst/>
            <a:ahLst/>
            <a:cxnLst/>
            <a:rect l="l" t="t" r="r" b="b"/>
            <a:pathLst>
              <a:path w="1138966" h="1138966">
                <a:moveTo>
                  <a:pt x="0" y="0"/>
                </a:moveTo>
                <a:lnTo>
                  <a:pt x="1138966" y="0"/>
                </a:lnTo>
                <a:lnTo>
                  <a:pt x="1138966" y="1138966"/>
                </a:lnTo>
                <a:lnTo>
                  <a:pt x="0" y="113896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5" name="Freeform 4">
            <a:extLst>
              <a:ext uri="{FF2B5EF4-FFF2-40B4-BE49-F238E27FC236}">
                <a16:creationId xmlns:a16="http://schemas.microsoft.com/office/drawing/2014/main" id="{395ABE74-0228-5854-D558-DE6BBD811372}"/>
              </a:ext>
            </a:extLst>
          </p:cNvPr>
          <p:cNvSpPr/>
          <p:nvPr/>
        </p:nvSpPr>
        <p:spPr>
          <a:xfrm>
            <a:off x="684419" y="5877126"/>
            <a:ext cx="2198902" cy="2779024"/>
          </a:xfrm>
          <a:custGeom>
            <a:avLst/>
            <a:gdLst/>
            <a:ahLst/>
            <a:cxnLst/>
            <a:rect l="l" t="t" r="r" b="b"/>
            <a:pathLst>
              <a:path w="2198902" h="2779024">
                <a:moveTo>
                  <a:pt x="0" y="0"/>
                </a:moveTo>
                <a:lnTo>
                  <a:pt x="2198902" y="0"/>
                </a:lnTo>
                <a:lnTo>
                  <a:pt x="2198902" y="2779024"/>
                </a:lnTo>
                <a:lnTo>
                  <a:pt x="0" y="277902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8" name="Freeform 8">
            <a:extLst>
              <a:ext uri="{FF2B5EF4-FFF2-40B4-BE49-F238E27FC236}">
                <a16:creationId xmlns:a16="http://schemas.microsoft.com/office/drawing/2014/main" id="{EB5FC122-A6EB-3FB7-596B-9F8170DF1547}"/>
              </a:ext>
            </a:extLst>
          </p:cNvPr>
          <p:cNvSpPr/>
          <p:nvPr/>
        </p:nvSpPr>
        <p:spPr>
          <a:xfrm>
            <a:off x="3124200" y="2442644"/>
            <a:ext cx="6629400" cy="750408"/>
          </a:xfrm>
          <a:custGeom>
            <a:avLst/>
            <a:gdLst/>
            <a:ahLst/>
            <a:cxnLst/>
            <a:rect l="l" t="t" r="r" b="b"/>
            <a:pathLst>
              <a:path w="3468274" h="750408">
                <a:moveTo>
                  <a:pt x="0" y="0"/>
                </a:moveTo>
                <a:lnTo>
                  <a:pt x="3468274" y="0"/>
                </a:lnTo>
                <a:lnTo>
                  <a:pt x="3468274" y="750408"/>
                </a:lnTo>
                <a:lnTo>
                  <a:pt x="0" y="75040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9" name="TextBox 13">
            <a:extLst>
              <a:ext uri="{FF2B5EF4-FFF2-40B4-BE49-F238E27FC236}">
                <a16:creationId xmlns:a16="http://schemas.microsoft.com/office/drawing/2014/main" id="{0CE3384C-B7AC-C490-42C5-A0AEC27D30BC}"/>
              </a:ext>
            </a:extLst>
          </p:cNvPr>
          <p:cNvSpPr txBox="1"/>
          <p:nvPr/>
        </p:nvSpPr>
        <p:spPr>
          <a:xfrm>
            <a:off x="3433670" y="2725132"/>
            <a:ext cx="5998510" cy="3066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078"/>
              </a:lnSpc>
              <a:spcBef>
                <a:spcPct val="0"/>
              </a:spcBef>
            </a:pPr>
            <a:r>
              <a:rPr lang="en-US" sz="3400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Inizializzazione</a:t>
            </a:r>
            <a:r>
              <a:rPr lang="en-US" sz="3400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popolazione</a:t>
            </a:r>
            <a:endParaRPr lang="en-US" sz="3400" dirty="0">
              <a:solidFill>
                <a:srgbClr val="000000"/>
              </a:solidFill>
              <a:latin typeface="Retropix"/>
              <a:ea typeface="Retropix"/>
              <a:cs typeface="Retropix"/>
              <a:sym typeface="Retropix"/>
            </a:endParaRPr>
          </a:p>
        </p:txBody>
      </p:sp>
      <p:sp>
        <p:nvSpPr>
          <p:cNvPr id="23" name="TextBox 6">
            <a:extLst>
              <a:ext uri="{FF2B5EF4-FFF2-40B4-BE49-F238E27FC236}">
                <a16:creationId xmlns:a16="http://schemas.microsoft.com/office/drawing/2014/main" id="{8F599C4E-3F7B-BAF6-1492-AA9625AC7E5F}"/>
              </a:ext>
            </a:extLst>
          </p:cNvPr>
          <p:cNvSpPr txBox="1"/>
          <p:nvPr/>
        </p:nvSpPr>
        <p:spPr>
          <a:xfrm>
            <a:off x="2730262" y="3612218"/>
            <a:ext cx="12666266" cy="40395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24229" lvl="1" indent="-457200">
              <a:lnSpc>
                <a:spcPts val="3501"/>
              </a:lnSpc>
              <a:buFont typeface="Arial" panose="020B0604020202020204" pitchFamily="34" charset="0"/>
              <a:buChar char="•"/>
            </a:pP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Creazione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popolazione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iniziale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con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soglia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fissa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a 20000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individui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,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successivamente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viene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recuperato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MIN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ovvero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il minor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numero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di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tipologia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di armature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ripetuto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nell’account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e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si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costruisce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ogni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armor set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che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rientrerà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nella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popolazione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scegliendo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ogni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pezzo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con un 50% di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possibilità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dai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primi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MIN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elementi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di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quella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tipologia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,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ordinati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per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totale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delle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statistiche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, e con un 50% di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possibilità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tra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l’interezza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dei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pezzi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di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quella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tipologia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nell’account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31999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8" grpId="0" animBg="1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A2FF">
                <a:alpha val="100000"/>
              </a:srgbClr>
            </a:gs>
            <a:gs pos="100000">
              <a:srgbClr val="6BEFFE">
                <a:alpha val="100000"/>
              </a:srgbClr>
            </a:gs>
          </a:gsLst>
          <a:lin ang="54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6ED3C9-299A-B867-2A55-6A53278930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175422A4-BB5A-6CFF-CA82-60F3D48D58C7}"/>
              </a:ext>
            </a:extLst>
          </p:cNvPr>
          <p:cNvSpPr/>
          <p:nvPr/>
        </p:nvSpPr>
        <p:spPr>
          <a:xfrm>
            <a:off x="-255415" y="8631302"/>
            <a:ext cx="9687595" cy="1655698"/>
          </a:xfrm>
          <a:custGeom>
            <a:avLst/>
            <a:gdLst/>
            <a:ahLst/>
            <a:cxnLst/>
            <a:rect l="l" t="t" r="r" b="b"/>
            <a:pathLst>
              <a:path w="9687595" h="1655698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58313677-74E7-CCFC-414D-231444B80298}"/>
              </a:ext>
            </a:extLst>
          </p:cNvPr>
          <p:cNvSpPr/>
          <p:nvPr/>
        </p:nvSpPr>
        <p:spPr>
          <a:xfrm>
            <a:off x="9093662" y="8631302"/>
            <a:ext cx="9687595" cy="1655698"/>
          </a:xfrm>
          <a:custGeom>
            <a:avLst/>
            <a:gdLst/>
            <a:ahLst/>
            <a:cxnLst/>
            <a:rect l="l" t="t" r="r" b="b"/>
            <a:pathLst>
              <a:path w="9687595" h="1655698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B8345EA7-3E66-4611-8AD7-D76FA45E9A87}"/>
              </a:ext>
            </a:extLst>
          </p:cNvPr>
          <p:cNvSpPr txBox="1"/>
          <p:nvPr/>
        </p:nvSpPr>
        <p:spPr>
          <a:xfrm>
            <a:off x="1783870" y="1066800"/>
            <a:ext cx="14675312" cy="6796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13"/>
              </a:lnSpc>
            </a:pPr>
            <a:r>
              <a:rPr lang="en-US" sz="5159" dirty="0" err="1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ComposIzIone</a:t>
            </a:r>
            <a:endParaRPr lang="en-US" sz="5159" dirty="0">
              <a:solidFill>
                <a:srgbClr val="FFFFFF"/>
              </a:solidFill>
              <a:latin typeface="Arcade Gamer"/>
              <a:ea typeface="Arcade Gamer"/>
              <a:cs typeface="Arcade Gamer"/>
              <a:sym typeface="Arcade Gamer"/>
            </a:endParaRPr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A2C54C9F-D337-9A10-B33B-E9B1D9EB4A97}"/>
              </a:ext>
            </a:extLst>
          </p:cNvPr>
          <p:cNvSpPr/>
          <p:nvPr/>
        </p:nvSpPr>
        <p:spPr>
          <a:xfrm>
            <a:off x="16100005" y="6354612"/>
            <a:ext cx="1275383" cy="1275383"/>
          </a:xfrm>
          <a:custGeom>
            <a:avLst/>
            <a:gdLst/>
            <a:ahLst/>
            <a:cxnLst/>
            <a:rect l="l" t="t" r="r" b="b"/>
            <a:pathLst>
              <a:path w="1275383" h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E06CD45D-0DB9-C24D-F5A6-4F30547DF359}"/>
              </a:ext>
            </a:extLst>
          </p:cNvPr>
          <p:cNvSpPr/>
          <p:nvPr/>
        </p:nvSpPr>
        <p:spPr>
          <a:xfrm>
            <a:off x="16156009" y="5296999"/>
            <a:ext cx="1163374" cy="1057612"/>
          </a:xfrm>
          <a:custGeom>
            <a:avLst/>
            <a:gdLst/>
            <a:ahLst/>
            <a:cxnLst/>
            <a:rect l="l" t="t" r="r" b="b"/>
            <a:pathLst>
              <a:path w="1163374" h="1057612">
                <a:moveTo>
                  <a:pt x="0" y="0"/>
                </a:moveTo>
                <a:lnTo>
                  <a:pt x="1163374" y="0"/>
                </a:lnTo>
                <a:lnTo>
                  <a:pt x="1163374" y="1057613"/>
                </a:lnTo>
                <a:lnTo>
                  <a:pt x="0" y="105761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2" name="Freeform 4">
            <a:extLst>
              <a:ext uri="{FF2B5EF4-FFF2-40B4-BE49-F238E27FC236}">
                <a16:creationId xmlns:a16="http://schemas.microsoft.com/office/drawing/2014/main" id="{5F633FE2-6ADF-3A0E-F365-5DD2A1993C6E}"/>
              </a:ext>
            </a:extLst>
          </p:cNvPr>
          <p:cNvSpPr/>
          <p:nvPr/>
        </p:nvSpPr>
        <p:spPr>
          <a:xfrm>
            <a:off x="914400" y="2677094"/>
            <a:ext cx="1275383" cy="1275383"/>
          </a:xfrm>
          <a:custGeom>
            <a:avLst/>
            <a:gdLst/>
            <a:ahLst/>
            <a:cxnLst/>
            <a:rect l="l" t="t" r="r" b="b"/>
            <a:pathLst>
              <a:path w="1275383" h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4" name="Freeform 9">
            <a:extLst>
              <a:ext uri="{FF2B5EF4-FFF2-40B4-BE49-F238E27FC236}">
                <a16:creationId xmlns:a16="http://schemas.microsoft.com/office/drawing/2014/main" id="{66610E66-82B0-22CF-DBC6-108EC62CEA1A}"/>
              </a:ext>
            </a:extLst>
          </p:cNvPr>
          <p:cNvSpPr/>
          <p:nvPr/>
        </p:nvSpPr>
        <p:spPr>
          <a:xfrm>
            <a:off x="982608" y="1529845"/>
            <a:ext cx="1138966" cy="1138966"/>
          </a:xfrm>
          <a:custGeom>
            <a:avLst/>
            <a:gdLst/>
            <a:ahLst/>
            <a:cxnLst/>
            <a:rect l="l" t="t" r="r" b="b"/>
            <a:pathLst>
              <a:path w="1138966" h="1138966">
                <a:moveTo>
                  <a:pt x="0" y="0"/>
                </a:moveTo>
                <a:lnTo>
                  <a:pt x="1138966" y="0"/>
                </a:lnTo>
                <a:lnTo>
                  <a:pt x="1138966" y="1138966"/>
                </a:lnTo>
                <a:lnTo>
                  <a:pt x="0" y="113896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5" name="Freeform 4">
            <a:extLst>
              <a:ext uri="{FF2B5EF4-FFF2-40B4-BE49-F238E27FC236}">
                <a16:creationId xmlns:a16="http://schemas.microsoft.com/office/drawing/2014/main" id="{0439990F-DC9E-D6A9-67A2-38B040507BA7}"/>
              </a:ext>
            </a:extLst>
          </p:cNvPr>
          <p:cNvSpPr/>
          <p:nvPr/>
        </p:nvSpPr>
        <p:spPr>
          <a:xfrm>
            <a:off x="684419" y="5877126"/>
            <a:ext cx="2198902" cy="2779024"/>
          </a:xfrm>
          <a:custGeom>
            <a:avLst/>
            <a:gdLst/>
            <a:ahLst/>
            <a:cxnLst/>
            <a:rect l="l" t="t" r="r" b="b"/>
            <a:pathLst>
              <a:path w="2198902" h="2779024">
                <a:moveTo>
                  <a:pt x="0" y="0"/>
                </a:moveTo>
                <a:lnTo>
                  <a:pt x="2198902" y="0"/>
                </a:lnTo>
                <a:lnTo>
                  <a:pt x="2198902" y="2779024"/>
                </a:lnTo>
                <a:lnTo>
                  <a:pt x="0" y="277902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8" name="Freeform 8">
            <a:extLst>
              <a:ext uri="{FF2B5EF4-FFF2-40B4-BE49-F238E27FC236}">
                <a16:creationId xmlns:a16="http://schemas.microsoft.com/office/drawing/2014/main" id="{F304A987-C784-A4E6-63D6-C83503DB4BF5}"/>
              </a:ext>
            </a:extLst>
          </p:cNvPr>
          <p:cNvSpPr/>
          <p:nvPr/>
        </p:nvSpPr>
        <p:spPr>
          <a:xfrm>
            <a:off x="3124200" y="2442644"/>
            <a:ext cx="6629400" cy="750408"/>
          </a:xfrm>
          <a:custGeom>
            <a:avLst/>
            <a:gdLst/>
            <a:ahLst/>
            <a:cxnLst/>
            <a:rect l="l" t="t" r="r" b="b"/>
            <a:pathLst>
              <a:path w="3468274" h="750408">
                <a:moveTo>
                  <a:pt x="0" y="0"/>
                </a:moveTo>
                <a:lnTo>
                  <a:pt x="3468274" y="0"/>
                </a:lnTo>
                <a:lnTo>
                  <a:pt x="3468274" y="750408"/>
                </a:lnTo>
                <a:lnTo>
                  <a:pt x="0" y="75040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9" name="TextBox 13">
            <a:extLst>
              <a:ext uri="{FF2B5EF4-FFF2-40B4-BE49-F238E27FC236}">
                <a16:creationId xmlns:a16="http://schemas.microsoft.com/office/drawing/2014/main" id="{E247AB58-BF83-240A-28AB-A4F6A7EB6727}"/>
              </a:ext>
            </a:extLst>
          </p:cNvPr>
          <p:cNvSpPr txBox="1"/>
          <p:nvPr/>
        </p:nvSpPr>
        <p:spPr>
          <a:xfrm>
            <a:off x="3433670" y="2725132"/>
            <a:ext cx="5998510" cy="3066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078"/>
              </a:lnSpc>
              <a:spcBef>
                <a:spcPct val="0"/>
              </a:spcBef>
            </a:pPr>
            <a:r>
              <a:rPr lang="en-US" sz="3400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Funzione</a:t>
            </a:r>
            <a:r>
              <a:rPr lang="en-US" sz="3400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di fitness</a:t>
            </a:r>
          </a:p>
        </p:txBody>
      </p:sp>
      <p:sp>
        <p:nvSpPr>
          <p:cNvPr id="23" name="TextBox 6">
            <a:extLst>
              <a:ext uri="{FF2B5EF4-FFF2-40B4-BE49-F238E27FC236}">
                <a16:creationId xmlns:a16="http://schemas.microsoft.com/office/drawing/2014/main" id="{B558D544-B0FD-6F9A-B2F4-1FE9CEA0F874}"/>
              </a:ext>
            </a:extLst>
          </p:cNvPr>
          <p:cNvSpPr txBox="1"/>
          <p:nvPr/>
        </p:nvSpPr>
        <p:spPr>
          <a:xfrm>
            <a:off x="2730262" y="3612218"/>
            <a:ext cx="12666266" cy="26930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24229" lvl="1" indent="-457200">
              <a:lnSpc>
                <a:spcPts val="3501"/>
              </a:lnSpc>
              <a:buFont typeface="Arial" panose="020B0604020202020204" pitchFamily="34" charset="0"/>
              <a:buChar char="•"/>
            </a:pP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La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funzione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di fitness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sarà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una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media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pesata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con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penalizzazione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tra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tutte le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statistiche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dell’armor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set. La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penalizzazione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verrà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attribuita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alle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statistiche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che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superano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i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100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punti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. I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pesi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sono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di default 1 per le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statistiche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in generale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variando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da 2 a 5 per le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statistiche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predilette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per macro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categoria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in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caso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fossero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scelte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91086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A2FF">
                <a:alpha val="100000"/>
              </a:srgbClr>
            </a:gs>
            <a:gs pos="100000">
              <a:srgbClr val="6BEFFE">
                <a:alpha val="100000"/>
              </a:srgbClr>
            </a:gs>
          </a:gsLst>
          <a:lin ang="54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2407CE-8611-8DA8-0E02-429F4212ED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045B8A67-91EC-E9AE-2B5C-912AA58AE457}"/>
              </a:ext>
            </a:extLst>
          </p:cNvPr>
          <p:cNvSpPr/>
          <p:nvPr/>
        </p:nvSpPr>
        <p:spPr>
          <a:xfrm>
            <a:off x="-255415" y="8631302"/>
            <a:ext cx="9687595" cy="1655698"/>
          </a:xfrm>
          <a:custGeom>
            <a:avLst/>
            <a:gdLst/>
            <a:ahLst/>
            <a:cxnLst/>
            <a:rect l="l" t="t" r="r" b="b"/>
            <a:pathLst>
              <a:path w="9687595" h="1655698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FCC0AD4F-E173-2EDF-3F14-463B71576922}"/>
              </a:ext>
            </a:extLst>
          </p:cNvPr>
          <p:cNvSpPr/>
          <p:nvPr/>
        </p:nvSpPr>
        <p:spPr>
          <a:xfrm>
            <a:off x="9093662" y="8631302"/>
            <a:ext cx="9687595" cy="1655698"/>
          </a:xfrm>
          <a:custGeom>
            <a:avLst/>
            <a:gdLst/>
            <a:ahLst/>
            <a:cxnLst/>
            <a:rect l="l" t="t" r="r" b="b"/>
            <a:pathLst>
              <a:path w="9687595" h="1655698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67272F5B-E0F0-0B72-EADD-3CAF2C47ED6D}"/>
              </a:ext>
            </a:extLst>
          </p:cNvPr>
          <p:cNvSpPr txBox="1"/>
          <p:nvPr/>
        </p:nvSpPr>
        <p:spPr>
          <a:xfrm>
            <a:off x="1783870" y="1066800"/>
            <a:ext cx="14675312" cy="6796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13"/>
              </a:lnSpc>
            </a:pPr>
            <a:r>
              <a:rPr lang="en-US" sz="5159" dirty="0" err="1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ComposIzIone</a:t>
            </a:r>
            <a:endParaRPr lang="en-US" sz="5159" dirty="0">
              <a:solidFill>
                <a:srgbClr val="FFFFFF"/>
              </a:solidFill>
              <a:latin typeface="Arcade Gamer"/>
              <a:ea typeface="Arcade Gamer"/>
              <a:cs typeface="Arcade Gamer"/>
              <a:sym typeface="Arcade Gamer"/>
            </a:endParaRPr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7675F9FD-2963-3A29-EF6C-98341B09CC32}"/>
              </a:ext>
            </a:extLst>
          </p:cNvPr>
          <p:cNvSpPr/>
          <p:nvPr/>
        </p:nvSpPr>
        <p:spPr>
          <a:xfrm>
            <a:off x="16100005" y="6354612"/>
            <a:ext cx="1275383" cy="1275383"/>
          </a:xfrm>
          <a:custGeom>
            <a:avLst/>
            <a:gdLst/>
            <a:ahLst/>
            <a:cxnLst/>
            <a:rect l="l" t="t" r="r" b="b"/>
            <a:pathLst>
              <a:path w="1275383" h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E4DCA486-EA82-87BB-77AE-4C057E7C0910}"/>
              </a:ext>
            </a:extLst>
          </p:cNvPr>
          <p:cNvSpPr/>
          <p:nvPr/>
        </p:nvSpPr>
        <p:spPr>
          <a:xfrm>
            <a:off x="16156009" y="5296999"/>
            <a:ext cx="1163374" cy="1057612"/>
          </a:xfrm>
          <a:custGeom>
            <a:avLst/>
            <a:gdLst/>
            <a:ahLst/>
            <a:cxnLst/>
            <a:rect l="l" t="t" r="r" b="b"/>
            <a:pathLst>
              <a:path w="1163374" h="1057612">
                <a:moveTo>
                  <a:pt x="0" y="0"/>
                </a:moveTo>
                <a:lnTo>
                  <a:pt x="1163374" y="0"/>
                </a:lnTo>
                <a:lnTo>
                  <a:pt x="1163374" y="1057613"/>
                </a:lnTo>
                <a:lnTo>
                  <a:pt x="0" y="105761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2" name="Freeform 4">
            <a:extLst>
              <a:ext uri="{FF2B5EF4-FFF2-40B4-BE49-F238E27FC236}">
                <a16:creationId xmlns:a16="http://schemas.microsoft.com/office/drawing/2014/main" id="{268AE759-7A4F-D0C6-26EE-C28E70442CA3}"/>
              </a:ext>
            </a:extLst>
          </p:cNvPr>
          <p:cNvSpPr/>
          <p:nvPr/>
        </p:nvSpPr>
        <p:spPr>
          <a:xfrm>
            <a:off x="914400" y="2677094"/>
            <a:ext cx="1275383" cy="1275383"/>
          </a:xfrm>
          <a:custGeom>
            <a:avLst/>
            <a:gdLst/>
            <a:ahLst/>
            <a:cxnLst/>
            <a:rect l="l" t="t" r="r" b="b"/>
            <a:pathLst>
              <a:path w="1275383" h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4" name="Freeform 9">
            <a:extLst>
              <a:ext uri="{FF2B5EF4-FFF2-40B4-BE49-F238E27FC236}">
                <a16:creationId xmlns:a16="http://schemas.microsoft.com/office/drawing/2014/main" id="{51C48ECC-9590-93F6-891C-3EE8DA382573}"/>
              </a:ext>
            </a:extLst>
          </p:cNvPr>
          <p:cNvSpPr/>
          <p:nvPr/>
        </p:nvSpPr>
        <p:spPr>
          <a:xfrm>
            <a:off x="982608" y="1529845"/>
            <a:ext cx="1138966" cy="1138966"/>
          </a:xfrm>
          <a:custGeom>
            <a:avLst/>
            <a:gdLst/>
            <a:ahLst/>
            <a:cxnLst/>
            <a:rect l="l" t="t" r="r" b="b"/>
            <a:pathLst>
              <a:path w="1138966" h="1138966">
                <a:moveTo>
                  <a:pt x="0" y="0"/>
                </a:moveTo>
                <a:lnTo>
                  <a:pt x="1138966" y="0"/>
                </a:lnTo>
                <a:lnTo>
                  <a:pt x="1138966" y="1138966"/>
                </a:lnTo>
                <a:lnTo>
                  <a:pt x="0" y="113896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5" name="Freeform 4">
            <a:extLst>
              <a:ext uri="{FF2B5EF4-FFF2-40B4-BE49-F238E27FC236}">
                <a16:creationId xmlns:a16="http://schemas.microsoft.com/office/drawing/2014/main" id="{FCDAA8B7-08CF-4964-5C06-BC337AF1AEA5}"/>
              </a:ext>
            </a:extLst>
          </p:cNvPr>
          <p:cNvSpPr/>
          <p:nvPr/>
        </p:nvSpPr>
        <p:spPr>
          <a:xfrm>
            <a:off x="684419" y="5877126"/>
            <a:ext cx="2198902" cy="2779024"/>
          </a:xfrm>
          <a:custGeom>
            <a:avLst/>
            <a:gdLst/>
            <a:ahLst/>
            <a:cxnLst/>
            <a:rect l="l" t="t" r="r" b="b"/>
            <a:pathLst>
              <a:path w="2198902" h="2779024">
                <a:moveTo>
                  <a:pt x="0" y="0"/>
                </a:moveTo>
                <a:lnTo>
                  <a:pt x="2198902" y="0"/>
                </a:lnTo>
                <a:lnTo>
                  <a:pt x="2198902" y="2779024"/>
                </a:lnTo>
                <a:lnTo>
                  <a:pt x="0" y="277902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8" name="Freeform 8">
            <a:extLst>
              <a:ext uri="{FF2B5EF4-FFF2-40B4-BE49-F238E27FC236}">
                <a16:creationId xmlns:a16="http://schemas.microsoft.com/office/drawing/2014/main" id="{6FE50F5C-2897-6083-9E86-2FCC4DE1E3B0}"/>
              </a:ext>
            </a:extLst>
          </p:cNvPr>
          <p:cNvSpPr/>
          <p:nvPr/>
        </p:nvSpPr>
        <p:spPr>
          <a:xfrm>
            <a:off x="3124200" y="2442644"/>
            <a:ext cx="6629400" cy="750408"/>
          </a:xfrm>
          <a:custGeom>
            <a:avLst/>
            <a:gdLst/>
            <a:ahLst/>
            <a:cxnLst/>
            <a:rect l="l" t="t" r="r" b="b"/>
            <a:pathLst>
              <a:path w="3468274" h="750408">
                <a:moveTo>
                  <a:pt x="0" y="0"/>
                </a:moveTo>
                <a:lnTo>
                  <a:pt x="3468274" y="0"/>
                </a:lnTo>
                <a:lnTo>
                  <a:pt x="3468274" y="750408"/>
                </a:lnTo>
                <a:lnTo>
                  <a:pt x="0" y="75040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9" name="TextBox 13">
            <a:extLst>
              <a:ext uri="{FF2B5EF4-FFF2-40B4-BE49-F238E27FC236}">
                <a16:creationId xmlns:a16="http://schemas.microsoft.com/office/drawing/2014/main" id="{553AA9F2-34FC-A77A-4C71-CF285733B80E}"/>
              </a:ext>
            </a:extLst>
          </p:cNvPr>
          <p:cNvSpPr txBox="1"/>
          <p:nvPr/>
        </p:nvSpPr>
        <p:spPr>
          <a:xfrm>
            <a:off x="3433670" y="2725132"/>
            <a:ext cx="5998510" cy="3066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078"/>
              </a:lnSpc>
              <a:spcBef>
                <a:spcPct val="0"/>
              </a:spcBef>
            </a:pPr>
            <a:r>
              <a:rPr lang="en-US" sz="3400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Selezione</a:t>
            </a:r>
            <a:endParaRPr lang="en-US" sz="3400" dirty="0">
              <a:solidFill>
                <a:srgbClr val="000000"/>
              </a:solidFill>
              <a:latin typeface="Retropix"/>
              <a:ea typeface="Retropix"/>
              <a:cs typeface="Retropix"/>
              <a:sym typeface="Retropix"/>
            </a:endParaRPr>
          </a:p>
        </p:txBody>
      </p:sp>
      <p:sp>
        <p:nvSpPr>
          <p:cNvPr id="23" name="TextBox 6">
            <a:extLst>
              <a:ext uri="{FF2B5EF4-FFF2-40B4-BE49-F238E27FC236}">
                <a16:creationId xmlns:a16="http://schemas.microsoft.com/office/drawing/2014/main" id="{291094A0-6C89-BBC9-9332-C593F9B6050D}"/>
              </a:ext>
            </a:extLst>
          </p:cNvPr>
          <p:cNvSpPr txBox="1"/>
          <p:nvPr/>
        </p:nvSpPr>
        <p:spPr>
          <a:xfrm>
            <a:off x="2730262" y="3612218"/>
            <a:ext cx="12666266" cy="13465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24229" lvl="1" indent="-457200">
              <a:lnSpc>
                <a:spcPts val="3501"/>
              </a:lnSpc>
              <a:buFont typeface="Arial" panose="020B0604020202020204" pitchFamily="34" charset="0"/>
              <a:buChar char="•"/>
            </a:pP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Selezione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effettuata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attraverso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Tournament Truncation,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quindi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i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migliori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2/3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della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popolazione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secondo la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funzione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di fitness </a:t>
            </a:r>
            <a:r>
              <a:rPr lang="en-US" sz="3399" dirty="0" err="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avranno</a:t>
            </a:r>
            <a:r>
              <a:rPr lang="en-US" sz="3399" dirty="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accesso al Mating Pool.</a:t>
            </a:r>
          </a:p>
        </p:txBody>
      </p:sp>
    </p:spTree>
    <p:extLst>
      <p:ext uri="{BB962C8B-B14F-4D97-AF65-F5344CB8AC3E}">
        <p14:creationId xmlns:p14="http://schemas.microsoft.com/office/powerpoint/2010/main" val="29906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1248</Words>
  <Application>Microsoft Macintosh PowerPoint</Application>
  <PresentationFormat>Personalizzato</PresentationFormat>
  <Paragraphs>606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3" baseType="lpstr">
      <vt:lpstr>Aptos Narrow</vt:lpstr>
      <vt:lpstr>Arial</vt:lpstr>
      <vt:lpstr>Retropix</vt:lpstr>
      <vt:lpstr>Calibri</vt:lpstr>
      <vt:lpstr>Arcade Gamer</vt:lpstr>
      <vt:lpstr>Helvetica Neue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ArmorPickerAI</dc:title>
  <cp:lastModifiedBy>ANDREA RUGGIERO</cp:lastModifiedBy>
  <cp:revision>3</cp:revision>
  <dcterms:created xsi:type="dcterms:W3CDTF">2006-08-16T00:00:00Z</dcterms:created>
  <dcterms:modified xsi:type="dcterms:W3CDTF">2024-11-06T19:12:23Z</dcterms:modified>
  <dc:identifier>DAGVoEi9ISk</dc:identifier>
</cp:coreProperties>
</file>