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64" r:id="rId6"/>
    <p:sldId id="261" r:id="rId7"/>
    <p:sldId id="267" r:id="rId8"/>
    <p:sldId id="268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584" autoAdjust="0"/>
  </p:normalViewPr>
  <p:slideViewPr>
    <p:cSldViewPr>
      <p:cViewPr>
        <p:scale>
          <a:sx n="75" d="100"/>
          <a:sy n="75" d="100"/>
        </p:scale>
        <p:origin x="-2364" y="-1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Citation Analysis &amp; </a:t>
            </a:r>
            <a:r>
              <a:rPr lang="en-US" noProof="0" dirty="0" err="1" smtClean="0"/>
              <a:t>Gradoop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Andreas + Eric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Citation Analysis</a:t>
            </a:r>
            <a:endParaRPr lang="en-US" noProof="0" dirty="0"/>
          </a:p>
        </p:txBody>
      </p:sp>
      <p:pic>
        <p:nvPicPr>
          <p:cNvPr id="1026" name="Picture 2" descr="G:\Talks\2018_CRE\gs_three_graph_pap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03194"/>
            <a:ext cx="529590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6258448" y="1375606"/>
            <a:ext cx="1080120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CR_A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417332" y="1700808"/>
            <a:ext cx="106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 Narrow" panose="020B0606020202030204" pitchFamily="34" charset="0"/>
              </a:rPr>
              <a:t>year</a:t>
            </a:r>
            <a:r>
              <a:rPr lang="de-DE" sz="1400" dirty="0">
                <a:latin typeface="Arial Narrow" panose="020B0606020202030204" pitchFamily="34" charset="0"/>
              </a:rPr>
              <a:t>: 2000</a:t>
            </a:r>
            <a:br>
              <a:rPr lang="de-DE" sz="1400" dirty="0">
                <a:latin typeface="Arial Narrow" panose="020B0606020202030204" pitchFamily="34" charset="0"/>
              </a:rPr>
            </a:br>
            <a:r>
              <a:rPr lang="de-DE" sz="1400" dirty="0">
                <a:latin typeface="Arial Narrow" panose="020B0606020202030204" pitchFamily="34" charset="0"/>
              </a:rPr>
              <a:t>#</a:t>
            </a:r>
            <a:r>
              <a:rPr lang="de-DE" sz="1400" dirty="0" err="1">
                <a:latin typeface="Arial Narrow" panose="020B0606020202030204" pitchFamily="34" charset="0"/>
              </a:rPr>
              <a:t>cit</a:t>
            </a:r>
            <a:r>
              <a:rPr lang="de-DE" sz="1400" dirty="0">
                <a:latin typeface="Arial Narrow" panose="020B0606020202030204" pitchFamily="34" charset="0"/>
              </a:rPr>
              <a:t>: </a:t>
            </a:r>
            <a:r>
              <a:rPr lang="de-DE" sz="1400" dirty="0" smtClean="0">
                <a:latin typeface="Arial Narrow" panose="020B0606020202030204" pitchFamily="34" charset="0"/>
              </a:rPr>
              <a:t> 22</a:t>
            </a:r>
            <a:endParaRPr lang="de-DE" sz="1400" dirty="0"/>
          </a:p>
        </p:txBody>
      </p:sp>
      <p:sp>
        <p:nvSpPr>
          <p:cNvPr id="7" name="Ellipse 6"/>
          <p:cNvSpPr/>
          <p:nvPr/>
        </p:nvSpPr>
        <p:spPr>
          <a:xfrm>
            <a:off x="6258016" y="2554156"/>
            <a:ext cx="1080120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CR_B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416900" y="2879358"/>
            <a:ext cx="106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 Narrow" panose="020B0606020202030204" pitchFamily="34" charset="0"/>
              </a:rPr>
              <a:t>year</a:t>
            </a:r>
            <a:r>
              <a:rPr lang="de-DE" sz="1400" dirty="0">
                <a:latin typeface="Arial Narrow" panose="020B0606020202030204" pitchFamily="34" charset="0"/>
              </a:rPr>
              <a:t>: 2000</a:t>
            </a:r>
            <a:br>
              <a:rPr lang="de-DE" sz="1400" dirty="0">
                <a:latin typeface="Arial Narrow" panose="020B0606020202030204" pitchFamily="34" charset="0"/>
              </a:rPr>
            </a:br>
            <a:r>
              <a:rPr lang="de-DE" sz="1400" dirty="0">
                <a:latin typeface="Arial Narrow" panose="020B0606020202030204" pitchFamily="34" charset="0"/>
              </a:rPr>
              <a:t>#</a:t>
            </a:r>
            <a:r>
              <a:rPr lang="de-DE" sz="1400" dirty="0" err="1">
                <a:latin typeface="Arial Narrow" panose="020B0606020202030204" pitchFamily="34" charset="0"/>
              </a:rPr>
              <a:t>cit</a:t>
            </a:r>
            <a:r>
              <a:rPr lang="de-DE" sz="1400" dirty="0">
                <a:latin typeface="Arial Narrow" panose="020B0606020202030204" pitchFamily="34" charset="0"/>
              </a:rPr>
              <a:t>: </a:t>
            </a:r>
            <a:r>
              <a:rPr lang="de-DE" sz="1400" dirty="0" smtClean="0">
                <a:latin typeface="Arial Narrow" panose="020B0606020202030204" pitchFamily="34" charset="0"/>
              </a:rPr>
              <a:t> 21</a:t>
            </a:r>
            <a:endParaRPr lang="de-DE" sz="1400" dirty="0"/>
          </a:p>
        </p:txBody>
      </p:sp>
      <p:sp>
        <p:nvSpPr>
          <p:cNvPr id="9" name="Ellipse 8"/>
          <p:cNvSpPr/>
          <p:nvPr/>
        </p:nvSpPr>
        <p:spPr>
          <a:xfrm>
            <a:off x="6258448" y="3789040"/>
            <a:ext cx="1080120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CR_C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417332" y="4114242"/>
            <a:ext cx="106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 Narrow" panose="020B0606020202030204" pitchFamily="34" charset="0"/>
              </a:rPr>
              <a:t>year</a:t>
            </a:r>
            <a:r>
              <a:rPr lang="de-DE" sz="1400" dirty="0">
                <a:latin typeface="Arial Narrow" panose="020B0606020202030204" pitchFamily="34" charset="0"/>
              </a:rPr>
              <a:t>: 2000</a:t>
            </a:r>
            <a:br>
              <a:rPr lang="de-DE" sz="1400" dirty="0">
                <a:latin typeface="Arial Narrow" panose="020B0606020202030204" pitchFamily="34" charset="0"/>
              </a:rPr>
            </a:br>
            <a:r>
              <a:rPr lang="de-DE" sz="1400" dirty="0">
                <a:latin typeface="Arial Narrow" panose="020B0606020202030204" pitchFamily="34" charset="0"/>
              </a:rPr>
              <a:t>#</a:t>
            </a:r>
            <a:r>
              <a:rPr lang="de-DE" sz="1400" dirty="0" err="1">
                <a:latin typeface="Arial Narrow" panose="020B0606020202030204" pitchFamily="34" charset="0"/>
              </a:rPr>
              <a:t>cit</a:t>
            </a:r>
            <a:r>
              <a:rPr lang="de-DE" sz="1400" dirty="0">
                <a:latin typeface="Arial Narrow" panose="020B0606020202030204" pitchFamily="34" charset="0"/>
              </a:rPr>
              <a:t>: </a:t>
            </a:r>
            <a:r>
              <a:rPr lang="de-DE" sz="1400" dirty="0" smtClean="0">
                <a:latin typeface="Arial Narrow" panose="020B0606020202030204" pitchFamily="34" charset="0"/>
              </a:rPr>
              <a:t> 20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79512" y="6410553"/>
            <a:ext cx="7660943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* As </a:t>
            </a:r>
            <a:r>
              <a:rPr lang="de-DE" sz="1400" dirty="0" err="1" smtClean="0"/>
              <a:t>of</a:t>
            </a:r>
            <a:r>
              <a:rPr lang="de-DE" sz="1400" dirty="0" smtClean="0"/>
              <a:t> May 2018,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three</a:t>
            </a:r>
            <a:r>
              <a:rPr lang="de-DE" sz="1400" dirty="0" smtClean="0"/>
              <a:t> </a:t>
            </a:r>
            <a:r>
              <a:rPr lang="de-DE" sz="1400" dirty="0" err="1" smtClean="0"/>
              <a:t>papers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cited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3816, 1734, and 1893 </a:t>
            </a:r>
            <a:r>
              <a:rPr lang="de-DE" sz="1400" dirty="0" err="1" smtClean="0"/>
              <a:t>publications</a:t>
            </a:r>
            <a:r>
              <a:rPr lang="de-DE" sz="1400" dirty="0" smtClean="0"/>
              <a:t>, </a:t>
            </a:r>
            <a:r>
              <a:rPr lang="de-DE" sz="1400" dirty="0" err="1" smtClean="0"/>
              <a:t>respectively</a:t>
            </a:r>
            <a:r>
              <a:rPr lang="de-DE" sz="1400" dirty="0" smtClean="0"/>
              <a:t>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707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Temporal Graph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publications</a:t>
            </a:r>
            <a:r>
              <a:rPr lang="de-DE" dirty="0" smtClean="0"/>
              <a:t> </a:t>
            </a:r>
            <a:r>
              <a:rPr lang="de-DE" dirty="0" err="1" smtClean="0"/>
              <a:t>cite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publications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Graph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566506" y="3484160"/>
            <a:ext cx="201156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95666" y="3245482"/>
            <a:ext cx="201156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74287" y="3722134"/>
            <a:ext cx="201156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>
            <a:stCxn id="6" idx="6"/>
            <a:endCxn id="121" idx="2"/>
          </p:cNvCxnSpPr>
          <p:nvPr/>
        </p:nvCxnSpPr>
        <p:spPr>
          <a:xfrm>
            <a:off x="675443" y="3830146"/>
            <a:ext cx="991006" cy="1122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6"/>
            <a:endCxn id="121" idx="2"/>
          </p:cNvCxnSpPr>
          <p:nvPr/>
        </p:nvCxnSpPr>
        <p:spPr>
          <a:xfrm>
            <a:off x="767662" y="3592172"/>
            <a:ext cx="898787" cy="3501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5" idx="6"/>
            <a:endCxn id="122" idx="1"/>
          </p:cNvCxnSpPr>
          <p:nvPr/>
        </p:nvCxnSpPr>
        <p:spPr>
          <a:xfrm>
            <a:off x="896822" y="3353494"/>
            <a:ext cx="2857155" cy="299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6"/>
            <a:endCxn id="122" idx="1"/>
          </p:cNvCxnSpPr>
          <p:nvPr/>
        </p:nvCxnSpPr>
        <p:spPr>
          <a:xfrm>
            <a:off x="767662" y="3592172"/>
            <a:ext cx="2986315" cy="603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1068779" y="2196305"/>
            <a:ext cx="3067078" cy="1456219"/>
            <a:chOff x="1068779" y="2196305"/>
            <a:chExt cx="3067078" cy="1456219"/>
          </a:xfrm>
        </p:grpSpPr>
        <p:sp>
          <p:nvSpPr>
            <p:cNvPr id="12" name="Ellipse 11"/>
            <p:cNvSpPr/>
            <p:nvPr/>
          </p:nvSpPr>
          <p:spPr>
            <a:xfrm>
              <a:off x="1068779" y="2890106"/>
              <a:ext cx="201156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306568" y="2728930"/>
              <a:ext cx="201156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1542562" y="2597490"/>
              <a:ext cx="201156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1791686" y="2489478"/>
              <a:ext cx="201156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2284944" y="2318058"/>
              <a:ext cx="201156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2540908" y="2242809"/>
              <a:ext cx="201156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>
              <a:off x="2789000" y="2196305"/>
              <a:ext cx="201156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mit Pfeil 18"/>
            <p:cNvCxnSpPr>
              <a:stCxn id="18" idx="5"/>
              <a:endCxn id="122" idx="0"/>
            </p:cNvCxnSpPr>
            <p:nvPr/>
          </p:nvCxnSpPr>
          <p:spPr>
            <a:xfrm>
              <a:off x="2960697" y="2380693"/>
              <a:ext cx="1175160" cy="1145287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17" idx="5"/>
              <a:endCxn id="122" idx="0"/>
            </p:cNvCxnSpPr>
            <p:nvPr/>
          </p:nvCxnSpPr>
          <p:spPr>
            <a:xfrm>
              <a:off x="2712605" y="2427197"/>
              <a:ext cx="1423252" cy="109878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16" idx="5"/>
              <a:endCxn id="122" idx="1"/>
            </p:cNvCxnSpPr>
            <p:nvPr/>
          </p:nvCxnSpPr>
          <p:spPr>
            <a:xfrm>
              <a:off x="2456641" y="2502446"/>
              <a:ext cx="1297336" cy="115007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15" idx="5"/>
              <a:endCxn id="122" idx="1"/>
            </p:cNvCxnSpPr>
            <p:nvPr/>
          </p:nvCxnSpPr>
          <p:spPr>
            <a:xfrm>
              <a:off x="1963383" y="2673866"/>
              <a:ext cx="1790594" cy="97865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14" idx="5"/>
              <a:endCxn id="122" idx="1"/>
            </p:cNvCxnSpPr>
            <p:nvPr/>
          </p:nvCxnSpPr>
          <p:spPr>
            <a:xfrm>
              <a:off x="1714259" y="2781878"/>
              <a:ext cx="2039718" cy="870646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3" idx="5"/>
              <a:endCxn id="122" idx="1"/>
            </p:cNvCxnSpPr>
            <p:nvPr/>
          </p:nvCxnSpPr>
          <p:spPr>
            <a:xfrm>
              <a:off x="1478265" y="2913318"/>
              <a:ext cx="2275712" cy="739206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12" idx="5"/>
              <a:endCxn id="121" idx="1"/>
            </p:cNvCxnSpPr>
            <p:nvPr/>
          </p:nvCxnSpPr>
          <p:spPr>
            <a:xfrm>
              <a:off x="1240476" y="3074494"/>
              <a:ext cx="584153" cy="562356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13" idx="5"/>
              <a:endCxn id="121" idx="1"/>
            </p:cNvCxnSpPr>
            <p:nvPr/>
          </p:nvCxnSpPr>
          <p:spPr>
            <a:xfrm>
              <a:off x="1478265" y="2913318"/>
              <a:ext cx="346364" cy="72353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14" idx="5"/>
              <a:endCxn id="121" idx="0"/>
            </p:cNvCxnSpPr>
            <p:nvPr/>
          </p:nvCxnSpPr>
          <p:spPr>
            <a:xfrm>
              <a:off x="1714259" y="2781878"/>
              <a:ext cx="492250" cy="72842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2206509" y="2100134"/>
            <a:ext cx="3816424" cy="1552390"/>
            <a:chOff x="2206509" y="2100134"/>
            <a:chExt cx="3816424" cy="1552390"/>
          </a:xfrm>
        </p:grpSpPr>
        <p:sp>
          <p:nvSpPr>
            <p:cNvPr id="29" name="Ellipse 28"/>
            <p:cNvSpPr/>
            <p:nvPr/>
          </p:nvSpPr>
          <p:spPr>
            <a:xfrm>
              <a:off x="3298158" y="2132897"/>
              <a:ext cx="201156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563888" y="2119154"/>
              <a:ext cx="201156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Ellipse 30"/>
            <p:cNvSpPr/>
            <p:nvPr/>
          </p:nvSpPr>
          <p:spPr>
            <a:xfrm>
              <a:off x="3837052" y="2105236"/>
              <a:ext cx="201156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 flipH="1">
              <a:off x="5410771" y="2237707"/>
              <a:ext cx="201156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 flipH="1">
              <a:off x="5162679" y="2191203"/>
              <a:ext cx="201156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4904383" y="2161466"/>
              <a:ext cx="201156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4653521" y="2127795"/>
              <a:ext cx="201156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 flipH="1">
              <a:off x="4114627" y="2100134"/>
              <a:ext cx="201156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mit Pfeil 36"/>
            <p:cNvCxnSpPr>
              <a:stCxn id="29" idx="3"/>
              <a:endCxn id="121" idx="0"/>
            </p:cNvCxnSpPr>
            <p:nvPr/>
          </p:nvCxnSpPr>
          <p:spPr>
            <a:xfrm flipH="1">
              <a:off x="2206509" y="2317285"/>
              <a:ext cx="1121108" cy="119302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0" idx="4"/>
              <a:endCxn id="121" idx="0"/>
            </p:cNvCxnSpPr>
            <p:nvPr/>
          </p:nvCxnSpPr>
          <p:spPr>
            <a:xfrm flipH="1">
              <a:off x="2206509" y="2335178"/>
              <a:ext cx="1457957" cy="1175128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31" idx="4"/>
              <a:endCxn id="121" idx="0"/>
            </p:cNvCxnSpPr>
            <p:nvPr/>
          </p:nvCxnSpPr>
          <p:spPr>
            <a:xfrm flipH="1">
              <a:off x="2206509" y="2321260"/>
              <a:ext cx="1731121" cy="118904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36" idx="5"/>
              <a:endCxn id="121" idx="7"/>
            </p:cNvCxnSpPr>
            <p:nvPr/>
          </p:nvCxnSpPr>
          <p:spPr>
            <a:xfrm flipH="1">
              <a:off x="2588389" y="2284522"/>
              <a:ext cx="1555697" cy="1352328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stCxn id="35" idx="5"/>
              <a:endCxn id="121" idx="7"/>
            </p:cNvCxnSpPr>
            <p:nvPr/>
          </p:nvCxnSpPr>
          <p:spPr>
            <a:xfrm flipH="1">
              <a:off x="2588389" y="2312183"/>
              <a:ext cx="2094591" cy="132466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34" idx="5"/>
              <a:endCxn id="121" idx="7"/>
            </p:cNvCxnSpPr>
            <p:nvPr/>
          </p:nvCxnSpPr>
          <p:spPr>
            <a:xfrm flipH="1">
              <a:off x="2588389" y="2345854"/>
              <a:ext cx="2345453" cy="129099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32" idx="3"/>
              <a:endCxn id="123" idx="0"/>
            </p:cNvCxnSpPr>
            <p:nvPr/>
          </p:nvCxnSpPr>
          <p:spPr>
            <a:xfrm>
              <a:off x="5582468" y="2422095"/>
              <a:ext cx="440465" cy="107253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32" idx="5"/>
              <a:endCxn id="122" idx="7"/>
            </p:cNvCxnSpPr>
            <p:nvPr/>
          </p:nvCxnSpPr>
          <p:spPr>
            <a:xfrm flipH="1">
              <a:off x="4517737" y="2422095"/>
              <a:ext cx="922493" cy="1230429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33" idx="5"/>
              <a:endCxn id="122" idx="0"/>
            </p:cNvCxnSpPr>
            <p:nvPr/>
          </p:nvCxnSpPr>
          <p:spPr>
            <a:xfrm flipH="1">
              <a:off x="4135857" y="2375591"/>
              <a:ext cx="1056281" cy="1150389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5" idx="4"/>
              <a:endCxn id="122" idx="0"/>
            </p:cNvCxnSpPr>
            <p:nvPr/>
          </p:nvCxnSpPr>
          <p:spPr>
            <a:xfrm flipH="1">
              <a:off x="4135857" y="2343819"/>
              <a:ext cx="618242" cy="118216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746569" y="2383798"/>
            <a:ext cx="4901809" cy="2308556"/>
            <a:chOff x="2746569" y="2383798"/>
            <a:chExt cx="4901809" cy="2308556"/>
          </a:xfrm>
        </p:grpSpPr>
        <p:sp>
          <p:nvSpPr>
            <p:cNvPr id="48" name="Ellipse 47"/>
            <p:cNvSpPr/>
            <p:nvPr/>
          </p:nvSpPr>
          <p:spPr>
            <a:xfrm flipH="1">
              <a:off x="7385173" y="3479058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9" name="Ellipse 48"/>
            <p:cNvSpPr/>
            <p:nvPr/>
          </p:nvSpPr>
          <p:spPr>
            <a:xfrm flipH="1">
              <a:off x="7256013" y="3240380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 flipH="1">
              <a:off x="7092027" y="3046658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H="1">
              <a:off x="6645111" y="2723828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H="1">
              <a:off x="6409117" y="2592388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H="1">
              <a:off x="6159993" y="2484376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H="1">
              <a:off x="5923405" y="2383798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 flipH="1" flipV="1">
              <a:off x="7355003" y="4237652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 flipH="1" flipV="1">
              <a:off x="7225843" y="4476330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 flipH="1" flipV="1">
              <a:off x="7447222" y="3999678"/>
              <a:ext cx="201156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/>
            <p:cNvCxnSpPr>
              <a:stCxn id="54" idx="5"/>
              <a:endCxn id="121" idx="6"/>
            </p:cNvCxnSpPr>
            <p:nvPr/>
          </p:nvCxnSpPr>
          <p:spPr>
            <a:xfrm flipH="1">
              <a:off x="2746569" y="2568186"/>
              <a:ext cx="3206295" cy="1374168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53" idx="5"/>
              <a:endCxn id="121" idx="6"/>
            </p:cNvCxnSpPr>
            <p:nvPr/>
          </p:nvCxnSpPr>
          <p:spPr>
            <a:xfrm flipH="1">
              <a:off x="2746569" y="2668764"/>
              <a:ext cx="3442883" cy="127359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52" idx="5"/>
              <a:endCxn id="121" idx="6"/>
            </p:cNvCxnSpPr>
            <p:nvPr/>
          </p:nvCxnSpPr>
          <p:spPr>
            <a:xfrm flipH="1">
              <a:off x="2746569" y="2776776"/>
              <a:ext cx="3692007" cy="1165578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51" idx="6"/>
              <a:endCxn id="121" idx="6"/>
            </p:cNvCxnSpPr>
            <p:nvPr/>
          </p:nvCxnSpPr>
          <p:spPr>
            <a:xfrm flipH="1">
              <a:off x="2746569" y="2831840"/>
              <a:ext cx="3898542" cy="1110514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stCxn id="56" idx="6"/>
              <a:endCxn id="122" idx="5"/>
            </p:cNvCxnSpPr>
            <p:nvPr/>
          </p:nvCxnSpPr>
          <p:spPr>
            <a:xfrm flipH="1" flipV="1">
              <a:off x="4517737" y="4263532"/>
              <a:ext cx="2708106" cy="32081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55" idx="6"/>
              <a:endCxn id="122" idx="6"/>
            </p:cNvCxnSpPr>
            <p:nvPr/>
          </p:nvCxnSpPr>
          <p:spPr>
            <a:xfrm flipH="1" flipV="1">
              <a:off x="4675917" y="3958028"/>
              <a:ext cx="2679086" cy="387636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50" idx="6"/>
              <a:endCxn id="122" idx="6"/>
            </p:cNvCxnSpPr>
            <p:nvPr/>
          </p:nvCxnSpPr>
          <p:spPr>
            <a:xfrm flipH="1">
              <a:off x="4675917" y="3154670"/>
              <a:ext cx="2416110" cy="803358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52" idx="5"/>
              <a:endCxn id="122" idx="6"/>
            </p:cNvCxnSpPr>
            <p:nvPr/>
          </p:nvCxnSpPr>
          <p:spPr>
            <a:xfrm flipH="1">
              <a:off x="4675917" y="2776776"/>
              <a:ext cx="1762659" cy="118125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7" idx="6"/>
              <a:endCxn id="123" idx="6"/>
            </p:cNvCxnSpPr>
            <p:nvPr/>
          </p:nvCxnSpPr>
          <p:spPr>
            <a:xfrm flipH="1" flipV="1">
              <a:off x="6562993" y="3926680"/>
              <a:ext cx="884229" cy="18101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stCxn id="48" idx="6"/>
              <a:endCxn id="123" idx="6"/>
            </p:cNvCxnSpPr>
            <p:nvPr/>
          </p:nvCxnSpPr>
          <p:spPr>
            <a:xfrm flipH="1">
              <a:off x="6562993" y="3587070"/>
              <a:ext cx="822180" cy="33961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stCxn id="49" idx="6"/>
              <a:endCxn id="123" idx="7"/>
            </p:cNvCxnSpPr>
            <p:nvPr/>
          </p:nvCxnSpPr>
          <p:spPr>
            <a:xfrm flipH="1">
              <a:off x="6404813" y="3348392"/>
              <a:ext cx="851200" cy="272784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>
              <a:stCxn id="52" idx="4"/>
              <a:endCxn id="123" idx="0"/>
            </p:cNvCxnSpPr>
            <p:nvPr/>
          </p:nvCxnSpPr>
          <p:spPr>
            <a:xfrm flipH="1">
              <a:off x="6022933" y="2808412"/>
              <a:ext cx="486762" cy="68622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2588389" y="4232184"/>
            <a:ext cx="4465497" cy="1600416"/>
            <a:chOff x="2588389" y="4232184"/>
            <a:chExt cx="4465497" cy="1600416"/>
          </a:xfrm>
        </p:grpSpPr>
        <p:sp>
          <p:nvSpPr>
            <p:cNvPr id="71" name="Ellipse 70"/>
            <p:cNvSpPr/>
            <p:nvPr/>
          </p:nvSpPr>
          <p:spPr>
            <a:xfrm flipH="1" flipV="1">
              <a:off x="6852730" y="4831706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6614941" y="4992882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6378947" y="5124322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5893235" y="5332912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5636565" y="5403754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 flipH="1" flipV="1">
              <a:off x="5380601" y="5479003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 flipH="1" flipV="1">
              <a:off x="4874213" y="5555244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8" name="Ellipse 77"/>
            <p:cNvSpPr/>
            <p:nvPr/>
          </p:nvSpPr>
          <p:spPr>
            <a:xfrm flipH="1" flipV="1">
              <a:off x="4623351" y="5588915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4357621" y="5602658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4084457" y="5616576"/>
              <a:ext cx="201156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81" name="Gerade Verbindung mit Pfeil 80"/>
            <p:cNvCxnSpPr>
              <a:stCxn id="80" idx="5"/>
              <a:endCxn id="121" idx="5"/>
            </p:cNvCxnSpPr>
            <p:nvPr/>
          </p:nvCxnSpPr>
          <p:spPr>
            <a:xfrm flipH="1" flipV="1">
              <a:off x="2588389" y="4247858"/>
              <a:ext cx="1525527" cy="1400354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>
              <a:stCxn id="79" idx="4"/>
              <a:endCxn id="121" idx="5"/>
            </p:cNvCxnSpPr>
            <p:nvPr/>
          </p:nvCxnSpPr>
          <p:spPr>
            <a:xfrm flipH="1" flipV="1">
              <a:off x="2588389" y="4247858"/>
              <a:ext cx="1869810" cy="13548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/>
            <p:cNvCxnSpPr>
              <a:stCxn id="71" idx="4"/>
              <a:endCxn id="123" idx="5"/>
            </p:cNvCxnSpPr>
            <p:nvPr/>
          </p:nvCxnSpPr>
          <p:spPr>
            <a:xfrm flipH="1" flipV="1">
              <a:off x="6404813" y="4232184"/>
              <a:ext cx="548495" cy="599522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72" idx="5"/>
              <a:endCxn id="123" idx="5"/>
            </p:cNvCxnSpPr>
            <p:nvPr/>
          </p:nvCxnSpPr>
          <p:spPr>
            <a:xfrm flipH="1" flipV="1">
              <a:off x="6404813" y="4232184"/>
              <a:ext cx="239587" cy="792334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stCxn id="73" idx="4"/>
              <a:endCxn id="123" idx="5"/>
            </p:cNvCxnSpPr>
            <p:nvPr/>
          </p:nvCxnSpPr>
          <p:spPr>
            <a:xfrm flipH="1" flipV="1">
              <a:off x="6404813" y="4232184"/>
              <a:ext cx="74712" cy="892138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74" idx="4"/>
              <a:endCxn id="123" idx="4"/>
            </p:cNvCxnSpPr>
            <p:nvPr/>
          </p:nvCxnSpPr>
          <p:spPr>
            <a:xfrm flipV="1">
              <a:off x="5993813" y="4358728"/>
              <a:ext cx="29120" cy="974184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>
              <a:stCxn id="75" idx="4"/>
              <a:endCxn id="123" idx="4"/>
            </p:cNvCxnSpPr>
            <p:nvPr/>
          </p:nvCxnSpPr>
          <p:spPr>
            <a:xfrm flipV="1">
              <a:off x="5737143" y="4358728"/>
              <a:ext cx="285790" cy="104502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80" idx="4"/>
              <a:endCxn id="123" idx="4"/>
            </p:cNvCxnSpPr>
            <p:nvPr/>
          </p:nvCxnSpPr>
          <p:spPr>
            <a:xfrm flipV="1">
              <a:off x="4185035" y="4358728"/>
              <a:ext cx="1837898" cy="1257848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77" idx="4"/>
              <a:endCxn id="123" idx="4"/>
            </p:cNvCxnSpPr>
            <p:nvPr/>
          </p:nvCxnSpPr>
          <p:spPr>
            <a:xfrm flipV="1">
              <a:off x="4974791" y="4358728"/>
              <a:ext cx="1048142" cy="119651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76" idx="5"/>
              <a:endCxn id="122" idx="4"/>
            </p:cNvCxnSpPr>
            <p:nvPr/>
          </p:nvCxnSpPr>
          <p:spPr>
            <a:xfrm flipH="1" flipV="1">
              <a:off x="4135857" y="4390076"/>
              <a:ext cx="1274203" cy="1120563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78" idx="4"/>
              <a:endCxn id="122" idx="4"/>
            </p:cNvCxnSpPr>
            <p:nvPr/>
          </p:nvCxnSpPr>
          <p:spPr>
            <a:xfrm flipH="1" flipV="1">
              <a:off x="4135857" y="4390076"/>
              <a:ext cx="588072" cy="1198839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75" idx="5"/>
              <a:endCxn id="122" idx="4"/>
            </p:cNvCxnSpPr>
            <p:nvPr/>
          </p:nvCxnSpPr>
          <p:spPr>
            <a:xfrm flipH="1" flipV="1">
              <a:off x="4135857" y="4390076"/>
              <a:ext cx="1530167" cy="1045314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>
              <a:stCxn id="73" idx="5"/>
              <a:endCxn id="122" idx="5"/>
            </p:cNvCxnSpPr>
            <p:nvPr/>
          </p:nvCxnSpPr>
          <p:spPr>
            <a:xfrm flipH="1" flipV="1">
              <a:off x="4517737" y="4263532"/>
              <a:ext cx="1890669" cy="89242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/>
          <p:cNvGrpSpPr/>
          <p:nvPr/>
        </p:nvGrpSpPr>
        <p:grpSpPr>
          <a:xfrm>
            <a:off x="566072" y="3926680"/>
            <a:ext cx="5074981" cy="1897104"/>
            <a:chOff x="566072" y="3926680"/>
            <a:chExt cx="5074981" cy="1897104"/>
          </a:xfrm>
        </p:grpSpPr>
        <p:sp>
          <p:nvSpPr>
            <p:cNvPr id="95" name="Ellipse 94"/>
            <p:cNvSpPr/>
            <p:nvPr/>
          </p:nvSpPr>
          <p:spPr>
            <a:xfrm flipV="1">
              <a:off x="566072" y="4242754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 flipV="1">
              <a:off x="695232" y="4481432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 flipV="1">
              <a:off x="859218" y="4675154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8" name="Ellipse 97"/>
            <p:cNvSpPr/>
            <p:nvPr/>
          </p:nvSpPr>
          <p:spPr>
            <a:xfrm flipV="1">
              <a:off x="1306134" y="4997984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9" name="Ellipse 98"/>
            <p:cNvSpPr/>
            <p:nvPr/>
          </p:nvSpPr>
          <p:spPr>
            <a:xfrm flipV="1">
              <a:off x="1542128" y="5129424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Ellipse 99"/>
            <p:cNvSpPr/>
            <p:nvPr/>
          </p:nvSpPr>
          <p:spPr>
            <a:xfrm flipV="1">
              <a:off x="2027840" y="5338014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 flipV="1">
              <a:off x="2284510" y="5408856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2" name="Ellipse 101"/>
            <p:cNvSpPr/>
            <p:nvPr/>
          </p:nvSpPr>
          <p:spPr>
            <a:xfrm flipV="1">
              <a:off x="2540474" y="5484105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 flipV="1">
              <a:off x="3046862" y="5560346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4" name="Ellipse 103"/>
            <p:cNvSpPr/>
            <p:nvPr/>
          </p:nvSpPr>
          <p:spPr>
            <a:xfrm flipV="1">
              <a:off x="3297724" y="5594017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5" name="Ellipse 104"/>
            <p:cNvSpPr/>
            <p:nvPr/>
          </p:nvSpPr>
          <p:spPr>
            <a:xfrm flipV="1">
              <a:off x="3563454" y="5607760"/>
              <a:ext cx="201156" cy="2160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06" name="Gerade Verbindung mit Pfeil 105"/>
            <p:cNvCxnSpPr>
              <a:stCxn id="95" idx="6"/>
              <a:endCxn id="121" idx="3"/>
            </p:cNvCxnSpPr>
            <p:nvPr/>
          </p:nvCxnSpPr>
          <p:spPr>
            <a:xfrm flipV="1">
              <a:off x="767228" y="4247858"/>
              <a:ext cx="1057401" cy="102908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/>
            <p:cNvCxnSpPr>
              <a:stCxn id="96" idx="6"/>
              <a:endCxn id="121" idx="3"/>
            </p:cNvCxnSpPr>
            <p:nvPr/>
          </p:nvCxnSpPr>
          <p:spPr>
            <a:xfrm flipV="1">
              <a:off x="896388" y="4247858"/>
              <a:ext cx="928241" cy="341586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/>
            <p:cNvCxnSpPr>
              <a:stCxn id="105" idx="5"/>
              <a:endCxn id="123" idx="3"/>
            </p:cNvCxnSpPr>
            <p:nvPr/>
          </p:nvCxnSpPr>
          <p:spPr>
            <a:xfrm flipV="1">
              <a:off x="3735151" y="4232184"/>
              <a:ext cx="1905902" cy="1407212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stCxn id="104" idx="5"/>
              <a:endCxn id="123" idx="3"/>
            </p:cNvCxnSpPr>
            <p:nvPr/>
          </p:nvCxnSpPr>
          <p:spPr>
            <a:xfrm flipV="1">
              <a:off x="3469421" y="4232184"/>
              <a:ext cx="2171632" cy="1393469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>
              <a:stCxn id="103" idx="5"/>
              <a:endCxn id="123" idx="3"/>
            </p:cNvCxnSpPr>
            <p:nvPr/>
          </p:nvCxnSpPr>
          <p:spPr>
            <a:xfrm flipV="1">
              <a:off x="3218559" y="4232184"/>
              <a:ext cx="2422494" cy="1359798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>
              <a:stCxn id="102" idx="5"/>
              <a:endCxn id="123" idx="2"/>
            </p:cNvCxnSpPr>
            <p:nvPr/>
          </p:nvCxnSpPr>
          <p:spPr>
            <a:xfrm flipV="1">
              <a:off x="2712171" y="3926680"/>
              <a:ext cx="2770702" cy="1589061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>
              <a:stCxn id="101" idx="4"/>
              <a:endCxn id="123" idx="3"/>
            </p:cNvCxnSpPr>
            <p:nvPr/>
          </p:nvCxnSpPr>
          <p:spPr>
            <a:xfrm flipV="1">
              <a:off x="2385088" y="4232184"/>
              <a:ext cx="3255965" cy="1176672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100" idx="5"/>
              <a:endCxn id="123" idx="2"/>
            </p:cNvCxnSpPr>
            <p:nvPr/>
          </p:nvCxnSpPr>
          <p:spPr>
            <a:xfrm flipV="1">
              <a:off x="2199537" y="3926680"/>
              <a:ext cx="3283336" cy="144297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>
              <a:stCxn id="99" idx="5"/>
              <a:endCxn id="123" idx="2"/>
            </p:cNvCxnSpPr>
            <p:nvPr/>
          </p:nvCxnSpPr>
          <p:spPr>
            <a:xfrm flipV="1">
              <a:off x="1713825" y="3926680"/>
              <a:ext cx="3769048" cy="123438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98" idx="5"/>
              <a:endCxn id="123" idx="2"/>
            </p:cNvCxnSpPr>
            <p:nvPr/>
          </p:nvCxnSpPr>
          <p:spPr>
            <a:xfrm flipV="1">
              <a:off x="1477831" y="3926680"/>
              <a:ext cx="4005042" cy="110294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>
              <a:stCxn id="97" idx="6"/>
              <a:endCxn id="122" idx="2"/>
            </p:cNvCxnSpPr>
            <p:nvPr/>
          </p:nvCxnSpPr>
          <p:spPr>
            <a:xfrm flipV="1">
              <a:off x="1060374" y="3958028"/>
              <a:ext cx="2535423" cy="825138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>
              <a:stCxn id="101" idx="5"/>
              <a:endCxn id="122" idx="3"/>
            </p:cNvCxnSpPr>
            <p:nvPr/>
          </p:nvCxnSpPr>
          <p:spPr>
            <a:xfrm flipV="1">
              <a:off x="2456207" y="4263532"/>
              <a:ext cx="1297770" cy="117696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stCxn id="99" idx="5"/>
              <a:endCxn id="122" idx="2"/>
            </p:cNvCxnSpPr>
            <p:nvPr/>
          </p:nvCxnSpPr>
          <p:spPr>
            <a:xfrm flipV="1">
              <a:off x="1713825" y="3958028"/>
              <a:ext cx="1881972" cy="1203032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104" idx="4"/>
              <a:endCxn id="122" idx="3"/>
            </p:cNvCxnSpPr>
            <p:nvPr/>
          </p:nvCxnSpPr>
          <p:spPr>
            <a:xfrm flipV="1">
              <a:off x="3398302" y="4263532"/>
              <a:ext cx="355675" cy="1330485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/>
            <p:cNvCxnSpPr>
              <a:stCxn id="96" idx="5"/>
              <a:endCxn id="122" idx="2"/>
            </p:cNvCxnSpPr>
            <p:nvPr/>
          </p:nvCxnSpPr>
          <p:spPr>
            <a:xfrm flipV="1">
              <a:off x="866929" y="3958028"/>
              <a:ext cx="2728868" cy="55504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Ellipse 120"/>
          <p:cNvSpPr/>
          <p:nvPr/>
        </p:nvSpPr>
        <p:spPr>
          <a:xfrm>
            <a:off x="1666449" y="3510306"/>
            <a:ext cx="1080120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CR_A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3595797" y="3525980"/>
            <a:ext cx="1080120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CR_B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5482873" y="3494632"/>
            <a:ext cx="1080120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CR_C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883639" y="3783682"/>
            <a:ext cx="816153" cy="5232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1400" dirty="0" err="1">
                <a:latin typeface="Arial Narrow" panose="020B0606020202030204" pitchFamily="34" charset="0"/>
              </a:rPr>
              <a:t>year</a:t>
            </a:r>
            <a:r>
              <a:rPr lang="de-DE" sz="1400" dirty="0">
                <a:latin typeface="Arial Narrow" panose="020B0606020202030204" pitchFamily="34" charset="0"/>
              </a:rPr>
              <a:t>: 2000</a:t>
            </a:r>
            <a:br>
              <a:rPr lang="de-DE" sz="1400" dirty="0">
                <a:latin typeface="Arial Narrow" panose="020B0606020202030204" pitchFamily="34" charset="0"/>
              </a:rPr>
            </a:br>
            <a:r>
              <a:rPr lang="de-DE" sz="1400" dirty="0">
                <a:latin typeface="Arial Narrow" panose="020B0606020202030204" pitchFamily="34" charset="0"/>
              </a:rPr>
              <a:t>#</a:t>
            </a:r>
            <a:r>
              <a:rPr lang="de-DE" sz="1400" dirty="0" err="1">
                <a:latin typeface="Arial Narrow" panose="020B0606020202030204" pitchFamily="34" charset="0"/>
              </a:rPr>
              <a:t>cit</a:t>
            </a:r>
            <a:r>
              <a:rPr lang="de-DE" sz="1400" dirty="0">
                <a:latin typeface="Arial Narrow" panose="020B0606020202030204" pitchFamily="34" charset="0"/>
              </a:rPr>
              <a:t>: </a:t>
            </a:r>
            <a:r>
              <a:rPr lang="de-DE" sz="1400" dirty="0" smtClean="0">
                <a:latin typeface="Arial Narrow" panose="020B0606020202030204" pitchFamily="34" charset="0"/>
              </a:rPr>
              <a:t>2 </a:t>
            </a:r>
            <a:endParaRPr lang="de-DE" sz="1400" dirty="0"/>
          </a:p>
        </p:txBody>
      </p:sp>
      <p:sp>
        <p:nvSpPr>
          <p:cNvPr id="125" name="Rechteck 124"/>
          <p:cNvSpPr/>
          <p:nvPr/>
        </p:nvSpPr>
        <p:spPr>
          <a:xfrm>
            <a:off x="3740772" y="3799356"/>
            <a:ext cx="106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 Narrow" panose="020B0606020202030204" pitchFamily="34" charset="0"/>
              </a:rPr>
              <a:t>year</a:t>
            </a:r>
            <a:r>
              <a:rPr lang="de-DE" sz="1400" dirty="0">
                <a:latin typeface="Arial Narrow" panose="020B0606020202030204" pitchFamily="34" charset="0"/>
              </a:rPr>
              <a:t>: 2000</a:t>
            </a:r>
            <a:br>
              <a:rPr lang="de-DE" sz="1400" dirty="0">
                <a:latin typeface="Arial Narrow" panose="020B0606020202030204" pitchFamily="34" charset="0"/>
              </a:rPr>
            </a:br>
            <a:r>
              <a:rPr lang="de-DE" sz="1400" dirty="0">
                <a:latin typeface="Arial Narrow" panose="020B0606020202030204" pitchFamily="34" charset="0"/>
              </a:rPr>
              <a:t>#</a:t>
            </a:r>
            <a:r>
              <a:rPr lang="de-DE" sz="1400" dirty="0" err="1">
                <a:latin typeface="Arial Narrow" panose="020B0606020202030204" pitchFamily="34" charset="0"/>
              </a:rPr>
              <a:t>cit</a:t>
            </a:r>
            <a:r>
              <a:rPr lang="de-DE" sz="1400" dirty="0">
                <a:latin typeface="Arial Narrow" panose="020B0606020202030204" pitchFamily="34" charset="0"/>
              </a:rPr>
              <a:t>: </a:t>
            </a:r>
            <a:r>
              <a:rPr lang="de-DE" sz="1400" dirty="0" smtClean="0">
                <a:latin typeface="Arial Narrow" panose="020B0606020202030204" pitchFamily="34" charset="0"/>
              </a:rPr>
              <a:t> 2</a:t>
            </a:r>
            <a:endParaRPr lang="de-DE" sz="1400" dirty="0"/>
          </a:p>
        </p:txBody>
      </p:sp>
      <p:sp>
        <p:nvSpPr>
          <p:cNvPr id="126" name="Rechteck 125"/>
          <p:cNvSpPr/>
          <p:nvPr/>
        </p:nvSpPr>
        <p:spPr>
          <a:xfrm>
            <a:off x="5620760" y="3768008"/>
            <a:ext cx="106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 Narrow" panose="020B0606020202030204" pitchFamily="34" charset="0"/>
              </a:rPr>
              <a:t>year</a:t>
            </a:r>
            <a:r>
              <a:rPr lang="de-DE" sz="1400" dirty="0">
                <a:latin typeface="Arial Narrow" panose="020B0606020202030204" pitchFamily="34" charset="0"/>
              </a:rPr>
              <a:t>: 2000</a:t>
            </a:r>
            <a:br>
              <a:rPr lang="de-DE" sz="1400" dirty="0">
                <a:latin typeface="Arial Narrow" panose="020B0606020202030204" pitchFamily="34" charset="0"/>
              </a:rPr>
            </a:br>
            <a:r>
              <a:rPr lang="de-DE" sz="1400" dirty="0">
                <a:latin typeface="Arial Narrow" panose="020B0606020202030204" pitchFamily="34" charset="0"/>
              </a:rPr>
              <a:t>#</a:t>
            </a:r>
            <a:r>
              <a:rPr lang="de-DE" sz="1400" dirty="0" err="1">
                <a:latin typeface="Arial Narrow" panose="020B0606020202030204" pitchFamily="34" charset="0"/>
              </a:rPr>
              <a:t>cit</a:t>
            </a:r>
            <a:r>
              <a:rPr lang="de-DE" sz="1400" dirty="0">
                <a:latin typeface="Arial Narrow" panose="020B0606020202030204" pitchFamily="34" charset="0"/>
              </a:rPr>
              <a:t>: </a:t>
            </a:r>
            <a:r>
              <a:rPr lang="de-DE" sz="1400" dirty="0" smtClean="0">
                <a:latin typeface="Arial Narrow" panose="020B0606020202030204" pitchFamily="34" charset="0"/>
              </a:rPr>
              <a:t> 0</a:t>
            </a:r>
            <a:endParaRPr lang="de-DE" sz="1400" dirty="0"/>
          </a:p>
        </p:txBody>
      </p:sp>
      <p:sp>
        <p:nvSpPr>
          <p:cNvPr id="127" name="Rechteck 126"/>
          <p:cNvSpPr/>
          <p:nvPr/>
        </p:nvSpPr>
        <p:spPr>
          <a:xfrm>
            <a:off x="8028384" y="2204864"/>
            <a:ext cx="720080" cy="260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 Narrow" panose="020B0606020202030204" pitchFamily="34" charset="0"/>
              </a:rPr>
              <a:t>2001</a:t>
            </a:r>
            <a:endParaRPr lang="de-DE" sz="1600" b="1" dirty="0">
              <a:latin typeface="Arial Narrow" panose="020B0606020202030204" pitchFamily="34" charset="0"/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8028384" y="2496512"/>
            <a:ext cx="720080" cy="260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 Narrow" panose="020B0606020202030204" pitchFamily="34" charset="0"/>
              </a:rPr>
              <a:t>2002</a:t>
            </a:r>
            <a:endParaRPr lang="de-DE" sz="1600" b="1" dirty="0">
              <a:latin typeface="Arial Narrow" panose="020B0606020202030204" pitchFamily="34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8028384" y="2788160"/>
            <a:ext cx="720080" cy="2606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 Narrow" panose="020B0606020202030204" pitchFamily="34" charset="0"/>
              </a:rPr>
              <a:t>2003</a:t>
            </a:r>
            <a:endParaRPr lang="de-DE" sz="1600" b="1" dirty="0">
              <a:latin typeface="Arial Narrow" panose="020B0606020202030204" pitchFamily="34" charset="0"/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8028384" y="3079808"/>
            <a:ext cx="720080" cy="2606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 Narrow" panose="020B0606020202030204" pitchFamily="34" charset="0"/>
              </a:rPr>
              <a:t>2004</a:t>
            </a:r>
            <a:endParaRPr lang="de-DE" sz="1600" b="1" dirty="0">
              <a:latin typeface="Arial Narrow" panose="020B0606020202030204" pitchFamily="34" charset="0"/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8028384" y="3371456"/>
            <a:ext cx="720080" cy="2606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 Narrow" panose="020B0606020202030204" pitchFamily="34" charset="0"/>
              </a:rPr>
              <a:t>2005</a:t>
            </a:r>
            <a:endParaRPr lang="de-DE" sz="1600" b="1" dirty="0">
              <a:latin typeface="Arial Narrow" panose="020B0606020202030204" pitchFamily="34" charset="0"/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8028384" y="3663102"/>
            <a:ext cx="720080" cy="2606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 Narrow" panose="020B0606020202030204" pitchFamily="34" charset="0"/>
              </a:rPr>
              <a:t>2006</a:t>
            </a:r>
            <a:endParaRPr lang="de-DE" sz="1600" b="1" dirty="0">
              <a:latin typeface="Arial Narrow" panose="020B0606020202030204" pitchFamily="34" charset="0"/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187107" y="4039556"/>
            <a:ext cx="20084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de-DE" sz="1400" dirty="0"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2187107" y="4039556"/>
            <a:ext cx="20084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14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187107" y="4039556"/>
            <a:ext cx="20084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18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187107" y="4039556"/>
            <a:ext cx="20084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20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2187107" y="4039556"/>
            <a:ext cx="20084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22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4181143" y="4052684"/>
            <a:ext cx="8175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5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4181143" y="4052684"/>
            <a:ext cx="8175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8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4181143" y="4052684"/>
            <a:ext cx="16350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12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4181143" y="4052684"/>
            <a:ext cx="16350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16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4181143" y="4052684"/>
            <a:ext cx="16350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21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055590" y="4019353"/>
            <a:ext cx="8175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1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6055590" y="4019353"/>
            <a:ext cx="8175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5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6055590" y="4019353"/>
            <a:ext cx="1635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12</a:t>
            </a:r>
            <a:endParaRPr lang="de-DE" sz="1400" dirty="0">
              <a:latin typeface="Arial Narrow" panose="020B060602020203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6055590" y="4019353"/>
            <a:ext cx="1635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latin typeface="Arial Narrow" panose="020B0606020202030204" pitchFamily="34" charset="0"/>
              </a:rPr>
              <a:t>20</a:t>
            </a:r>
            <a:endParaRPr lang="de-DE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2978964"/>
            <a:ext cx="1661304" cy="81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Aggregation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r>
              <a:rPr lang="de-DE" dirty="0" smtClean="0"/>
              <a:t>;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= </a:t>
            </a:r>
            <a:r>
              <a:rPr lang="de-DE" dirty="0" err="1"/>
              <a:t>count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937490" y="2872375"/>
            <a:ext cx="694909" cy="39487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2001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37490" y="3349506"/>
            <a:ext cx="694909" cy="3948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2002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37490" y="3826637"/>
            <a:ext cx="694909" cy="3948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2003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 flipH="1">
            <a:off x="937490" y="4303768"/>
            <a:ext cx="694909" cy="3948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2004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 rot="10800000" flipV="1">
            <a:off x="937490" y="5258030"/>
            <a:ext cx="694909" cy="3948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2006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 rot="10800000" flipH="1" flipV="1">
            <a:off x="937490" y="4780899"/>
            <a:ext cx="694909" cy="3948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2005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995936" y="3638092"/>
            <a:ext cx="1080120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2000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Gerade Verbindung mit Pfeil 12"/>
          <p:cNvCxnSpPr>
            <a:stCxn id="4" idx="6"/>
            <a:endCxn id="10" idx="2"/>
          </p:cNvCxnSpPr>
          <p:nvPr/>
        </p:nvCxnSpPr>
        <p:spPr>
          <a:xfrm>
            <a:off x="1632399" y="3069814"/>
            <a:ext cx="2363537" cy="1000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6"/>
            <a:endCxn id="10" idx="2"/>
          </p:cNvCxnSpPr>
          <p:nvPr/>
        </p:nvCxnSpPr>
        <p:spPr>
          <a:xfrm>
            <a:off x="1632399" y="3546945"/>
            <a:ext cx="2363537" cy="52319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6"/>
            <a:endCxn id="10" idx="2"/>
          </p:cNvCxnSpPr>
          <p:nvPr/>
        </p:nvCxnSpPr>
        <p:spPr>
          <a:xfrm>
            <a:off x="1632399" y="4024076"/>
            <a:ext cx="2363537" cy="4606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2"/>
            <a:endCxn id="10" idx="2"/>
          </p:cNvCxnSpPr>
          <p:nvPr/>
        </p:nvCxnSpPr>
        <p:spPr>
          <a:xfrm flipV="1">
            <a:off x="1632399" y="4070140"/>
            <a:ext cx="2363537" cy="4310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6"/>
            <a:endCxn id="10" idx="2"/>
          </p:cNvCxnSpPr>
          <p:nvPr/>
        </p:nvCxnSpPr>
        <p:spPr>
          <a:xfrm flipV="1">
            <a:off x="1632399" y="4070140"/>
            <a:ext cx="2363537" cy="908198"/>
          </a:xfrm>
          <a:prstGeom prst="straightConnector1">
            <a:avLst/>
          </a:prstGeom>
          <a:ln w="825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" idx="2"/>
            <a:endCxn id="10" idx="2"/>
          </p:cNvCxnSpPr>
          <p:nvPr/>
        </p:nvCxnSpPr>
        <p:spPr>
          <a:xfrm flipV="1">
            <a:off x="1632399" y="4070140"/>
            <a:ext cx="2363537" cy="1385329"/>
          </a:xfrm>
          <a:prstGeom prst="straightConnector1">
            <a:avLst/>
          </a:prstGeom>
          <a:ln w="952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3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54" y="375200"/>
            <a:ext cx="1296144" cy="6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Aggregation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Aggregation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capture</a:t>
            </a:r>
            <a:r>
              <a:rPr lang="de-DE" dirty="0" smtClean="0"/>
              <a:t> </a:t>
            </a:r>
            <a:r>
              <a:rPr lang="de-DE" dirty="0" err="1" smtClean="0"/>
              <a:t>inherent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Node</a:t>
            </a:r>
            <a:r>
              <a:rPr lang="de-DE" dirty="0" smtClean="0"/>
              <a:t> Aggregation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r>
              <a:rPr lang="de-DE" dirty="0" smtClean="0"/>
              <a:t>;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 = </a:t>
            </a:r>
            <a:r>
              <a:rPr lang="de-DE" dirty="0" err="1" smtClean="0"/>
              <a:t>count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4" y="2784247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4" y="3966920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4" y="5080379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lipse 6"/>
          <p:cNvSpPr/>
          <p:nvPr/>
        </p:nvSpPr>
        <p:spPr>
          <a:xfrm>
            <a:off x="937490" y="2872375"/>
            <a:ext cx="694909" cy="39487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2001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37490" y="3349506"/>
            <a:ext cx="694909" cy="3948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2002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37490" y="3826637"/>
            <a:ext cx="694909" cy="3948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2003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 flipH="1">
            <a:off x="937490" y="4303768"/>
            <a:ext cx="694909" cy="3948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2004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 rot="10800000" flipV="1">
            <a:off x="937490" y="5258030"/>
            <a:ext cx="694909" cy="3948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2006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 rot="10800000" flipH="1" flipV="1">
            <a:off x="937490" y="4780899"/>
            <a:ext cx="694909" cy="3948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2005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137880" y="2682849"/>
            <a:ext cx="1080120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137880" y="3817870"/>
            <a:ext cx="1080120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137880" y="4941168"/>
            <a:ext cx="1080120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Gerade Verbindung mit Pfeil 15"/>
          <p:cNvCxnSpPr>
            <a:stCxn id="7" idx="6"/>
            <a:endCxn id="13" idx="2"/>
          </p:cNvCxnSpPr>
          <p:nvPr/>
        </p:nvCxnSpPr>
        <p:spPr>
          <a:xfrm>
            <a:off x="1632399" y="3069814"/>
            <a:ext cx="2505481" cy="450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6"/>
            <a:endCxn id="14" idx="2"/>
          </p:cNvCxnSpPr>
          <p:nvPr/>
        </p:nvCxnSpPr>
        <p:spPr>
          <a:xfrm>
            <a:off x="1632399" y="3069814"/>
            <a:ext cx="2505481" cy="1180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8" idx="6"/>
            <a:endCxn id="13" idx="2"/>
          </p:cNvCxnSpPr>
          <p:nvPr/>
        </p:nvCxnSpPr>
        <p:spPr>
          <a:xfrm flipV="1">
            <a:off x="1632399" y="3114897"/>
            <a:ext cx="2505481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6"/>
            <a:endCxn id="14" idx="2"/>
          </p:cNvCxnSpPr>
          <p:nvPr/>
        </p:nvCxnSpPr>
        <p:spPr>
          <a:xfrm>
            <a:off x="1632399" y="3546945"/>
            <a:ext cx="2505481" cy="7029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6"/>
            <a:endCxn id="13" idx="2"/>
          </p:cNvCxnSpPr>
          <p:nvPr/>
        </p:nvCxnSpPr>
        <p:spPr>
          <a:xfrm flipV="1">
            <a:off x="1632399" y="3114897"/>
            <a:ext cx="2505481" cy="9091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6"/>
            <a:endCxn id="14" idx="2"/>
          </p:cNvCxnSpPr>
          <p:nvPr/>
        </p:nvCxnSpPr>
        <p:spPr>
          <a:xfrm>
            <a:off x="1632399" y="4024076"/>
            <a:ext cx="2505481" cy="225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6"/>
            <a:endCxn id="15" idx="2"/>
          </p:cNvCxnSpPr>
          <p:nvPr/>
        </p:nvCxnSpPr>
        <p:spPr>
          <a:xfrm>
            <a:off x="1632399" y="4024076"/>
            <a:ext cx="2505481" cy="134914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0" idx="2"/>
            <a:endCxn id="13" idx="2"/>
          </p:cNvCxnSpPr>
          <p:nvPr/>
        </p:nvCxnSpPr>
        <p:spPr>
          <a:xfrm flipV="1">
            <a:off x="1632399" y="3114897"/>
            <a:ext cx="2505481" cy="138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2" idx="6"/>
            <a:endCxn id="13" idx="2"/>
          </p:cNvCxnSpPr>
          <p:nvPr/>
        </p:nvCxnSpPr>
        <p:spPr>
          <a:xfrm flipV="1">
            <a:off x="1632399" y="3114897"/>
            <a:ext cx="2505481" cy="18634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2"/>
            <a:endCxn id="15" idx="2"/>
          </p:cNvCxnSpPr>
          <p:nvPr/>
        </p:nvCxnSpPr>
        <p:spPr>
          <a:xfrm flipV="1">
            <a:off x="1632399" y="5373216"/>
            <a:ext cx="2505481" cy="8225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2"/>
            <a:endCxn id="14" idx="2"/>
          </p:cNvCxnSpPr>
          <p:nvPr/>
        </p:nvCxnSpPr>
        <p:spPr>
          <a:xfrm flipV="1">
            <a:off x="1632399" y="4249918"/>
            <a:ext cx="2505481" cy="2512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  <a:endCxn id="15" idx="2"/>
          </p:cNvCxnSpPr>
          <p:nvPr/>
        </p:nvCxnSpPr>
        <p:spPr>
          <a:xfrm>
            <a:off x="1632399" y="4501207"/>
            <a:ext cx="2505481" cy="8720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2" idx="6"/>
            <a:endCxn id="14" idx="2"/>
          </p:cNvCxnSpPr>
          <p:nvPr/>
        </p:nvCxnSpPr>
        <p:spPr>
          <a:xfrm flipV="1">
            <a:off x="1632399" y="4249918"/>
            <a:ext cx="2505481" cy="728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2" idx="6"/>
            <a:endCxn id="15" idx="2"/>
          </p:cNvCxnSpPr>
          <p:nvPr/>
        </p:nvCxnSpPr>
        <p:spPr>
          <a:xfrm>
            <a:off x="1632399" y="4978338"/>
            <a:ext cx="2505481" cy="39487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1" idx="2"/>
            <a:endCxn id="14" idx="2"/>
          </p:cNvCxnSpPr>
          <p:nvPr/>
        </p:nvCxnSpPr>
        <p:spPr>
          <a:xfrm flipV="1">
            <a:off x="1632399" y="4249918"/>
            <a:ext cx="2505481" cy="120555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2"/>
            <a:endCxn id="13" idx="2"/>
          </p:cNvCxnSpPr>
          <p:nvPr/>
        </p:nvCxnSpPr>
        <p:spPr>
          <a:xfrm flipV="1">
            <a:off x="1632399" y="3114897"/>
            <a:ext cx="2505481" cy="23405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301137" y="2155305"/>
            <a:ext cx="342003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Can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spot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sleeping</a:t>
            </a:r>
            <a:r>
              <a:rPr lang="de-DE" dirty="0" smtClean="0"/>
              <a:t> </a:t>
            </a:r>
            <a:r>
              <a:rPr lang="de-DE" dirty="0" err="1" smtClean="0"/>
              <a:t>beauty</a:t>
            </a:r>
            <a:r>
              <a:rPr lang="de-DE" dirty="0"/>
              <a:t>?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516216" y="2675860"/>
            <a:ext cx="18991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516216" y="3765517"/>
            <a:ext cx="203036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551220" y="4854193"/>
            <a:ext cx="16866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92146"/>
              </p:ext>
            </p:extLst>
          </p:nvPr>
        </p:nvGraphicFramePr>
        <p:xfrm>
          <a:off x="5222584" y="3368898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874"/>
              </p:ext>
            </p:extLst>
          </p:nvPr>
        </p:nvGraphicFramePr>
        <p:xfrm>
          <a:off x="5218769" y="4564875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42999"/>
              </p:ext>
            </p:extLst>
          </p:nvPr>
        </p:nvGraphicFramePr>
        <p:xfrm>
          <a:off x="5218769" y="5697252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Ellipse 39"/>
          <p:cNvSpPr/>
          <p:nvPr/>
        </p:nvSpPr>
        <p:spPr>
          <a:xfrm>
            <a:off x="7048320" y="692696"/>
            <a:ext cx="834966" cy="529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2000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Type </a:t>
            </a:r>
            <a:r>
              <a:rPr lang="de-DE" dirty="0" err="1" smtClean="0"/>
              <a:t>Computation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dirty="0" smtClean="0"/>
              <a:t>Observed</a:t>
            </a:r>
            <a:r>
              <a:rPr lang="en-US" dirty="0" smtClean="0"/>
              <a:t> values (number of citation per publication year)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Expected</a:t>
            </a:r>
            <a:r>
              <a:rPr lang="en-US" dirty="0" smtClean="0"/>
              <a:t> value</a:t>
            </a:r>
            <a:r>
              <a:rPr lang="de-DE" dirty="0" smtClean="0"/>
              <a:t>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b="1" dirty="0" smtClean="0"/>
              <a:t>z-</a:t>
            </a:r>
            <a:r>
              <a:rPr lang="de-DE" b="1" dirty="0" err="1" smtClean="0"/>
              <a:t>value</a:t>
            </a:r>
            <a:r>
              <a:rPr lang="de-DE" dirty="0" smtClean="0"/>
              <a:t>: Standard Normal Distribution (</a:t>
            </a:r>
            <a:r>
              <a:rPr lang="de-DE" dirty="0" err="1" smtClean="0"/>
              <a:t>mean</a:t>
            </a:r>
            <a:r>
              <a:rPr lang="de-DE" dirty="0" smtClean="0"/>
              <a:t>=0, </a:t>
            </a:r>
            <a:r>
              <a:rPr lang="de-DE" dirty="0" err="1" smtClean="0"/>
              <a:t>std.dev</a:t>
            </a:r>
            <a:r>
              <a:rPr lang="de-DE" dirty="0" smtClean="0"/>
              <a:t>=1)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57192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62678" y="448513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678" y="4485134"/>
                <a:ext cx="1548822" cy="649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80312" y="2656593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656593"/>
                <a:ext cx="1513555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617729" y="5222053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Grouping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Drill-down + Roll-</a:t>
            </a:r>
            <a:r>
              <a:rPr lang="de-DE" dirty="0" err="1" smtClean="0"/>
              <a:t>up</a:t>
            </a:r>
            <a:r>
              <a:rPr lang="de-DE" dirty="0" smtClean="0"/>
              <a:t> in "Graph </a:t>
            </a:r>
            <a:r>
              <a:rPr lang="de-DE" dirty="0" err="1" smtClean="0"/>
              <a:t>Grouping</a:t>
            </a:r>
            <a:r>
              <a:rPr lang="de-DE" dirty="0" smtClean="0"/>
              <a:t> </a:t>
            </a:r>
            <a:r>
              <a:rPr lang="de-DE" dirty="0" err="1" smtClean="0"/>
              <a:t>Hierarchies</a:t>
            </a:r>
            <a:r>
              <a:rPr lang="de-DE" dirty="0" smtClean="0"/>
              <a:t>"</a:t>
            </a:r>
          </a:p>
        </p:txBody>
      </p:sp>
      <p:sp>
        <p:nvSpPr>
          <p:cNvPr id="4" name="Ellipse 3"/>
          <p:cNvSpPr/>
          <p:nvPr/>
        </p:nvSpPr>
        <p:spPr>
          <a:xfrm>
            <a:off x="937490" y="2872375"/>
            <a:ext cx="694909" cy="39487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2001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37490" y="3349506"/>
            <a:ext cx="694909" cy="3948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2002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37490" y="3826637"/>
            <a:ext cx="694909" cy="3948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2003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 flipH="1">
            <a:off x="937490" y="4303768"/>
            <a:ext cx="694909" cy="3948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2004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 rot="10800000" flipV="1">
            <a:off x="937490" y="5258030"/>
            <a:ext cx="694909" cy="3948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2006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 rot="10800000" flipH="1" flipV="1">
            <a:off x="937490" y="4780899"/>
            <a:ext cx="694909" cy="3948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2005</a:t>
            </a:r>
            <a:endParaRPr lang="de-D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904148" y="3966893"/>
            <a:ext cx="1080120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019072" y="4510924"/>
            <a:ext cx="1080120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851920" y="4957859"/>
            <a:ext cx="1080120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CR_C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Gerade Verbindung mit Pfeil 12"/>
          <p:cNvCxnSpPr>
            <a:stCxn id="4" idx="6"/>
            <a:endCxn id="10" idx="2"/>
          </p:cNvCxnSpPr>
          <p:nvPr/>
        </p:nvCxnSpPr>
        <p:spPr>
          <a:xfrm>
            <a:off x="1632399" y="3069814"/>
            <a:ext cx="4271749" cy="1084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6"/>
            <a:endCxn id="11" idx="2"/>
          </p:cNvCxnSpPr>
          <p:nvPr/>
        </p:nvCxnSpPr>
        <p:spPr>
          <a:xfrm>
            <a:off x="1632399" y="3069814"/>
            <a:ext cx="3386673" cy="1628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6"/>
            <a:endCxn id="10" idx="2"/>
          </p:cNvCxnSpPr>
          <p:nvPr/>
        </p:nvCxnSpPr>
        <p:spPr>
          <a:xfrm>
            <a:off x="1632399" y="3546945"/>
            <a:ext cx="4271749" cy="6076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6"/>
            <a:endCxn id="11" idx="2"/>
          </p:cNvCxnSpPr>
          <p:nvPr/>
        </p:nvCxnSpPr>
        <p:spPr>
          <a:xfrm>
            <a:off x="1632399" y="3546945"/>
            <a:ext cx="3386673" cy="11517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6"/>
            <a:endCxn id="10" idx="2"/>
          </p:cNvCxnSpPr>
          <p:nvPr/>
        </p:nvCxnSpPr>
        <p:spPr>
          <a:xfrm>
            <a:off x="1632399" y="4024076"/>
            <a:ext cx="4271749" cy="1305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6"/>
            <a:endCxn id="11" idx="2"/>
          </p:cNvCxnSpPr>
          <p:nvPr/>
        </p:nvCxnSpPr>
        <p:spPr>
          <a:xfrm>
            <a:off x="1632399" y="4024076"/>
            <a:ext cx="3386673" cy="6745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6"/>
            <a:endCxn id="12" idx="2"/>
          </p:cNvCxnSpPr>
          <p:nvPr/>
        </p:nvCxnSpPr>
        <p:spPr>
          <a:xfrm>
            <a:off x="1632399" y="4024076"/>
            <a:ext cx="2219521" cy="112150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2"/>
            <a:endCxn id="10" idx="2"/>
          </p:cNvCxnSpPr>
          <p:nvPr/>
        </p:nvCxnSpPr>
        <p:spPr>
          <a:xfrm flipV="1">
            <a:off x="1632399" y="4154615"/>
            <a:ext cx="4271749" cy="3465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6"/>
            <a:endCxn id="10" idx="2"/>
          </p:cNvCxnSpPr>
          <p:nvPr/>
        </p:nvCxnSpPr>
        <p:spPr>
          <a:xfrm flipV="1">
            <a:off x="1632399" y="4154615"/>
            <a:ext cx="4271749" cy="8237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2"/>
            <a:endCxn id="12" idx="2"/>
          </p:cNvCxnSpPr>
          <p:nvPr/>
        </p:nvCxnSpPr>
        <p:spPr>
          <a:xfrm flipV="1">
            <a:off x="1632399" y="5145581"/>
            <a:ext cx="2219521" cy="3098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2"/>
            <a:endCxn id="11" idx="2"/>
          </p:cNvCxnSpPr>
          <p:nvPr/>
        </p:nvCxnSpPr>
        <p:spPr>
          <a:xfrm>
            <a:off x="1632399" y="4501207"/>
            <a:ext cx="3386673" cy="197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12" idx="2"/>
          </p:cNvCxnSpPr>
          <p:nvPr/>
        </p:nvCxnSpPr>
        <p:spPr>
          <a:xfrm>
            <a:off x="1632399" y="4501207"/>
            <a:ext cx="2219521" cy="644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9" idx="6"/>
            <a:endCxn id="11" idx="2"/>
          </p:cNvCxnSpPr>
          <p:nvPr/>
        </p:nvCxnSpPr>
        <p:spPr>
          <a:xfrm flipV="1">
            <a:off x="1632399" y="4698646"/>
            <a:ext cx="3386673" cy="2796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9" idx="6"/>
            <a:endCxn id="12" idx="2"/>
          </p:cNvCxnSpPr>
          <p:nvPr/>
        </p:nvCxnSpPr>
        <p:spPr>
          <a:xfrm>
            <a:off x="1632399" y="4978338"/>
            <a:ext cx="2219521" cy="167243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8" idx="2"/>
            <a:endCxn id="11" idx="2"/>
          </p:cNvCxnSpPr>
          <p:nvPr/>
        </p:nvCxnSpPr>
        <p:spPr>
          <a:xfrm flipV="1">
            <a:off x="1632399" y="4698646"/>
            <a:ext cx="3386673" cy="75682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" idx="2"/>
            <a:endCxn id="10" idx="2"/>
          </p:cNvCxnSpPr>
          <p:nvPr/>
        </p:nvCxnSpPr>
        <p:spPr>
          <a:xfrm flipV="1">
            <a:off x="1632399" y="4154615"/>
            <a:ext cx="4271749" cy="13008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/>
          <p:cNvGrpSpPr/>
          <p:nvPr/>
        </p:nvGrpSpPr>
        <p:grpSpPr>
          <a:xfrm>
            <a:off x="1530632" y="2174773"/>
            <a:ext cx="3095884" cy="3141086"/>
            <a:chOff x="1530632" y="2174773"/>
            <a:chExt cx="3095884" cy="3141086"/>
          </a:xfrm>
        </p:grpSpPr>
        <p:cxnSp>
          <p:nvCxnSpPr>
            <p:cNvPr id="30" name="Gerade Verbindung mit Pfeil 29"/>
            <p:cNvCxnSpPr>
              <a:stCxn id="4" idx="7"/>
              <a:endCxn id="29" idx="2"/>
            </p:cNvCxnSpPr>
            <p:nvPr/>
          </p:nvCxnSpPr>
          <p:spPr>
            <a:xfrm flipV="1">
              <a:off x="1530632" y="2174773"/>
              <a:ext cx="2937704" cy="75543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5" idx="7"/>
              <a:endCxn id="29" idx="2"/>
            </p:cNvCxnSpPr>
            <p:nvPr/>
          </p:nvCxnSpPr>
          <p:spPr>
            <a:xfrm flipV="1">
              <a:off x="1530632" y="2174773"/>
              <a:ext cx="2937704" cy="123256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6" idx="7"/>
              <a:endCxn id="29" idx="2"/>
            </p:cNvCxnSpPr>
            <p:nvPr/>
          </p:nvCxnSpPr>
          <p:spPr>
            <a:xfrm flipV="1">
              <a:off x="1530632" y="2174773"/>
              <a:ext cx="2937704" cy="1709693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7" idx="1"/>
              <a:endCxn id="29" idx="3"/>
            </p:cNvCxnSpPr>
            <p:nvPr/>
          </p:nvCxnSpPr>
          <p:spPr>
            <a:xfrm flipV="1">
              <a:off x="1530632" y="2480277"/>
              <a:ext cx="3095884" cy="188132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9" idx="7"/>
              <a:endCxn id="29" idx="3"/>
            </p:cNvCxnSpPr>
            <p:nvPr/>
          </p:nvCxnSpPr>
          <p:spPr>
            <a:xfrm flipV="1">
              <a:off x="1530632" y="2480277"/>
              <a:ext cx="3095884" cy="2358451"/>
            </a:xfrm>
            <a:prstGeom prst="straightConnector1">
              <a:avLst/>
            </a:prstGeom>
            <a:ln w="825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8" idx="1"/>
              <a:endCxn id="29" idx="3"/>
            </p:cNvCxnSpPr>
            <p:nvPr/>
          </p:nvCxnSpPr>
          <p:spPr>
            <a:xfrm flipV="1">
              <a:off x="1530632" y="2480277"/>
              <a:ext cx="3095884" cy="2835582"/>
            </a:xfrm>
            <a:prstGeom prst="straightConnector1">
              <a:avLst/>
            </a:prstGeom>
            <a:ln w="952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4391980" y="1742725"/>
            <a:ext cx="2052228" cy="3215134"/>
            <a:chOff x="4391980" y="1742725"/>
            <a:chExt cx="2052228" cy="3215134"/>
          </a:xfrm>
        </p:grpSpPr>
        <p:sp>
          <p:nvSpPr>
            <p:cNvPr id="29" name="Ellipse 28"/>
            <p:cNvSpPr/>
            <p:nvPr/>
          </p:nvSpPr>
          <p:spPr>
            <a:xfrm>
              <a:off x="4468336" y="1742725"/>
              <a:ext cx="1080120" cy="8640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2000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36" name="Gerade Verbindung mit Pfeil 35"/>
            <p:cNvCxnSpPr>
              <a:stCxn id="12" idx="0"/>
              <a:endCxn id="29" idx="4"/>
            </p:cNvCxnSpPr>
            <p:nvPr/>
          </p:nvCxnSpPr>
          <p:spPr>
            <a:xfrm flipV="1">
              <a:off x="4391980" y="2606821"/>
              <a:ext cx="616416" cy="235103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11" idx="0"/>
              <a:endCxn id="29" idx="4"/>
            </p:cNvCxnSpPr>
            <p:nvPr/>
          </p:nvCxnSpPr>
          <p:spPr>
            <a:xfrm flipH="1" flipV="1">
              <a:off x="5008396" y="2606821"/>
              <a:ext cx="550736" cy="190410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10" idx="0"/>
              <a:endCxn id="29" idx="4"/>
            </p:cNvCxnSpPr>
            <p:nvPr/>
          </p:nvCxnSpPr>
          <p:spPr>
            <a:xfrm flipH="1" flipV="1">
              <a:off x="5008396" y="2606821"/>
              <a:ext cx="1435812" cy="136007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4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for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for 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</p:txBody>
      </p:sp>
      <p:grpSp>
        <p:nvGrpSpPr>
          <p:cNvPr id="279" name="Gruppieren 278"/>
          <p:cNvGrpSpPr/>
          <p:nvPr/>
        </p:nvGrpSpPr>
        <p:grpSpPr>
          <a:xfrm>
            <a:off x="4067742" y="1703566"/>
            <a:ext cx="4930654" cy="3150190"/>
            <a:chOff x="7677738" y="-125410"/>
            <a:chExt cx="4930654" cy="3150190"/>
          </a:xfrm>
        </p:grpSpPr>
        <p:sp>
          <p:nvSpPr>
            <p:cNvPr id="171" name="Ellipse 170"/>
            <p:cNvSpPr/>
            <p:nvPr/>
          </p:nvSpPr>
          <p:spPr>
            <a:xfrm>
              <a:off x="7677738" y="244247"/>
              <a:ext cx="694909" cy="394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2001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2" name="Ellipse 171"/>
            <p:cNvSpPr/>
            <p:nvPr/>
          </p:nvSpPr>
          <p:spPr>
            <a:xfrm>
              <a:off x="7677738" y="721378"/>
              <a:ext cx="694909" cy="394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2002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3" name="Ellipse 172"/>
            <p:cNvSpPr/>
            <p:nvPr/>
          </p:nvSpPr>
          <p:spPr>
            <a:xfrm>
              <a:off x="7677738" y="1198509"/>
              <a:ext cx="694909" cy="394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2003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4" name="Ellipse 173"/>
            <p:cNvSpPr/>
            <p:nvPr/>
          </p:nvSpPr>
          <p:spPr>
            <a:xfrm flipH="1">
              <a:off x="7677738" y="1675640"/>
              <a:ext cx="694909" cy="3948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2004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5" name="Ellipse 174"/>
            <p:cNvSpPr/>
            <p:nvPr/>
          </p:nvSpPr>
          <p:spPr>
            <a:xfrm rot="10800000" flipV="1">
              <a:off x="7677738" y="2629902"/>
              <a:ext cx="694909" cy="3948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2006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6" name="Ellipse 175"/>
            <p:cNvSpPr/>
            <p:nvPr/>
          </p:nvSpPr>
          <p:spPr>
            <a:xfrm rot="10800000" flipH="1" flipV="1">
              <a:off x="7677738" y="2152771"/>
              <a:ext cx="694909" cy="3948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2005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7" name="Ellipse 176"/>
            <p:cNvSpPr/>
            <p:nvPr/>
          </p:nvSpPr>
          <p:spPr>
            <a:xfrm>
              <a:off x="11528272" y="2098758"/>
              <a:ext cx="1080120" cy="375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CR_A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90" name="Gerade Verbindung mit Pfeil 189"/>
            <p:cNvCxnSpPr>
              <a:stCxn id="171" idx="6"/>
              <a:endCxn id="177" idx="2"/>
            </p:cNvCxnSpPr>
            <p:nvPr/>
          </p:nvCxnSpPr>
          <p:spPr>
            <a:xfrm>
              <a:off x="8372647" y="441686"/>
              <a:ext cx="3155625" cy="184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>
              <a:stCxn id="172" idx="6"/>
              <a:endCxn id="177" idx="2"/>
            </p:cNvCxnSpPr>
            <p:nvPr/>
          </p:nvCxnSpPr>
          <p:spPr>
            <a:xfrm>
              <a:off x="8372647" y="918817"/>
              <a:ext cx="3155625" cy="1367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/>
            <p:cNvCxnSpPr>
              <a:stCxn id="173" idx="6"/>
              <a:endCxn id="177" idx="2"/>
            </p:cNvCxnSpPr>
            <p:nvPr/>
          </p:nvCxnSpPr>
          <p:spPr>
            <a:xfrm>
              <a:off x="8372647" y="1395948"/>
              <a:ext cx="3155625" cy="890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>
              <a:stCxn id="174" idx="2"/>
              <a:endCxn id="177" idx="2"/>
            </p:cNvCxnSpPr>
            <p:nvPr/>
          </p:nvCxnSpPr>
          <p:spPr>
            <a:xfrm>
              <a:off x="8372647" y="1873079"/>
              <a:ext cx="3155625" cy="413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/>
            <p:cNvCxnSpPr>
              <a:stCxn id="176" idx="6"/>
              <a:endCxn id="177" idx="2"/>
            </p:cNvCxnSpPr>
            <p:nvPr/>
          </p:nvCxnSpPr>
          <p:spPr>
            <a:xfrm flipV="1">
              <a:off x="8372647" y="2286480"/>
              <a:ext cx="3155625" cy="63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>
              <a:stCxn id="175" idx="2"/>
              <a:endCxn id="177" idx="2"/>
            </p:cNvCxnSpPr>
            <p:nvPr/>
          </p:nvCxnSpPr>
          <p:spPr>
            <a:xfrm flipV="1">
              <a:off x="8372647" y="2286480"/>
              <a:ext cx="3155625" cy="5408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mit Pfeil 195"/>
            <p:cNvCxnSpPr>
              <a:stCxn id="171" idx="7"/>
              <a:endCxn id="202" idx="2"/>
            </p:cNvCxnSpPr>
            <p:nvPr/>
          </p:nvCxnSpPr>
          <p:spPr>
            <a:xfrm>
              <a:off x="8270880" y="302076"/>
              <a:ext cx="1821580" cy="4562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/>
            <p:cNvCxnSpPr>
              <a:stCxn id="172" idx="7"/>
              <a:endCxn id="202" idx="2"/>
            </p:cNvCxnSpPr>
            <p:nvPr/>
          </p:nvCxnSpPr>
          <p:spPr>
            <a:xfrm flipV="1">
              <a:off x="8270880" y="306638"/>
              <a:ext cx="1821580" cy="472569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/>
            <p:cNvCxnSpPr>
              <a:stCxn id="173" idx="7"/>
              <a:endCxn id="202" idx="2"/>
            </p:cNvCxnSpPr>
            <p:nvPr/>
          </p:nvCxnSpPr>
          <p:spPr>
            <a:xfrm flipV="1">
              <a:off x="8270880" y="306638"/>
              <a:ext cx="1821580" cy="949700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 Verbindung mit Pfeil 198"/>
            <p:cNvCxnSpPr>
              <a:stCxn id="174" idx="1"/>
              <a:endCxn id="202" idx="3"/>
            </p:cNvCxnSpPr>
            <p:nvPr/>
          </p:nvCxnSpPr>
          <p:spPr>
            <a:xfrm flipV="1">
              <a:off x="8270880" y="612142"/>
              <a:ext cx="1979760" cy="112132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/>
            <p:cNvCxnSpPr>
              <a:stCxn id="176" idx="7"/>
              <a:endCxn id="202" idx="3"/>
            </p:cNvCxnSpPr>
            <p:nvPr/>
          </p:nvCxnSpPr>
          <p:spPr>
            <a:xfrm flipV="1">
              <a:off x="8270880" y="612142"/>
              <a:ext cx="1979760" cy="1598458"/>
            </a:xfrm>
            <a:prstGeom prst="straightConnector1">
              <a:avLst/>
            </a:prstGeom>
            <a:ln w="825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/>
            <p:cNvCxnSpPr>
              <a:stCxn id="175" idx="1"/>
              <a:endCxn id="202" idx="3"/>
            </p:cNvCxnSpPr>
            <p:nvPr/>
          </p:nvCxnSpPr>
          <p:spPr>
            <a:xfrm flipV="1">
              <a:off x="8270880" y="612142"/>
              <a:ext cx="1979760" cy="2075589"/>
            </a:xfrm>
            <a:prstGeom prst="straightConnector1">
              <a:avLst/>
            </a:prstGeom>
            <a:ln w="952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10092460" y="-125410"/>
              <a:ext cx="1080120" cy="8640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2000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05" name="Gerade Verbindung mit Pfeil 204"/>
            <p:cNvCxnSpPr>
              <a:stCxn id="177" idx="0"/>
              <a:endCxn id="202" idx="4"/>
            </p:cNvCxnSpPr>
            <p:nvPr/>
          </p:nvCxnSpPr>
          <p:spPr>
            <a:xfrm flipH="1" flipV="1">
              <a:off x="10632520" y="738686"/>
              <a:ext cx="1507820" cy="136007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pieren 276"/>
          <p:cNvGrpSpPr/>
          <p:nvPr/>
        </p:nvGrpSpPr>
        <p:grpSpPr>
          <a:xfrm>
            <a:off x="4067742" y="1703566"/>
            <a:ext cx="4045578" cy="3150190"/>
            <a:chOff x="7285182" y="4177572"/>
            <a:chExt cx="4045578" cy="3150190"/>
          </a:xfrm>
        </p:grpSpPr>
        <p:sp>
          <p:nvSpPr>
            <p:cNvPr id="206" name="Ellipse 205"/>
            <p:cNvSpPr/>
            <p:nvPr/>
          </p:nvSpPr>
          <p:spPr>
            <a:xfrm>
              <a:off x="7285182" y="4547229"/>
              <a:ext cx="694909" cy="394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2001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7" name="Ellipse 206"/>
            <p:cNvSpPr/>
            <p:nvPr/>
          </p:nvSpPr>
          <p:spPr>
            <a:xfrm>
              <a:off x="7285182" y="5024360"/>
              <a:ext cx="694909" cy="394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2002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8" name="Ellipse 207"/>
            <p:cNvSpPr/>
            <p:nvPr/>
          </p:nvSpPr>
          <p:spPr>
            <a:xfrm>
              <a:off x="7285182" y="5501491"/>
              <a:ext cx="694909" cy="394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2003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9" name="Ellipse 208"/>
            <p:cNvSpPr/>
            <p:nvPr/>
          </p:nvSpPr>
          <p:spPr>
            <a:xfrm flipH="1">
              <a:off x="7285182" y="5978622"/>
              <a:ext cx="694909" cy="3948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2004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0" name="Ellipse 209"/>
            <p:cNvSpPr/>
            <p:nvPr/>
          </p:nvSpPr>
          <p:spPr>
            <a:xfrm rot="10800000" flipV="1">
              <a:off x="7285182" y="6932884"/>
              <a:ext cx="694909" cy="3948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2006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1" name="Ellipse 210"/>
            <p:cNvSpPr/>
            <p:nvPr/>
          </p:nvSpPr>
          <p:spPr>
            <a:xfrm rot="10800000" flipH="1" flipV="1">
              <a:off x="7285182" y="6455753"/>
              <a:ext cx="694909" cy="3948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2005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8" name="Ellipse 217"/>
            <p:cNvSpPr/>
            <p:nvPr/>
          </p:nvSpPr>
          <p:spPr>
            <a:xfrm>
              <a:off x="10250640" y="6945771"/>
              <a:ext cx="1080120" cy="375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CR_B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19" name="Gerade Verbindung mit Pfeil 218"/>
            <p:cNvCxnSpPr>
              <a:stCxn id="206" idx="6"/>
              <a:endCxn id="218" idx="2"/>
            </p:cNvCxnSpPr>
            <p:nvPr/>
          </p:nvCxnSpPr>
          <p:spPr>
            <a:xfrm>
              <a:off x="7980091" y="4744668"/>
              <a:ext cx="2270549" cy="23888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mit Pfeil 219"/>
            <p:cNvCxnSpPr>
              <a:stCxn id="207" idx="6"/>
              <a:endCxn id="218" idx="2"/>
            </p:cNvCxnSpPr>
            <p:nvPr/>
          </p:nvCxnSpPr>
          <p:spPr>
            <a:xfrm>
              <a:off x="7980091" y="5221799"/>
              <a:ext cx="2270549" cy="1911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mit Pfeil 220"/>
            <p:cNvCxnSpPr>
              <a:stCxn id="208" idx="6"/>
              <a:endCxn id="218" idx="2"/>
            </p:cNvCxnSpPr>
            <p:nvPr/>
          </p:nvCxnSpPr>
          <p:spPr>
            <a:xfrm>
              <a:off x="7980091" y="5698930"/>
              <a:ext cx="2270549" cy="14345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mit Pfeil 221"/>
            <p:cNvCxnSpPr>
              <a:stCxn id="209" idx="2"/>
              <a:endCxn id="218" idx="2"/>
            </p:cNvCxnSpPr>
            <p:nvPr/>
          </p:nvCxnSpPr>
          <p:spPr>
            <a:xfrm>
              <a:off x="7980091" y="6176061"/>
              <a:ext cx="2270549" cy="9574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mit Pfeil 222"/>
            <p:cNvCxnSpPr>
              <a:stCxn id="211" idx="6"/>
              <a:endCxn id="218" idx="2"/>
            </p:cNvCxnSpPr>
            <p:nvPr/>
          </p:nvCxnSpPr>
          <p:spPr>
            <a:xfrm>
              <a:off x="7980091" y="6653192"/>
              <a:ext cx="2270549" cy="4803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/>
            <p:cNvCxnSpPr>
              <a:stCxn id="210" idx="2"/>
              <a:endCxn id="218" idx="2"/>
            </p:cNvCxnSpPr>
            <p:nvPr/>
          </p:nvCxnSpPr>
          <p:spPr>
            <a:xfrm>
              <a:off x="7980091" y="7130323"/>
              <a:ext cx="2270549" cy="317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230"/>
            <p:cNvCxnSpPr>
              <a:stCxn id="206" idx="7"/>
              <a:endCxn id="237" idx="2"/>
            </p:cNvCxnSpPr>
            <p:nvPr/>
          </p:nvCxnSpPr>
          <p:spPr>
            <a:xfrm>
              <a:off x="7878324" y="4605058"/>
              <a:ext cx="1821580" cy="4562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mit Pfeil 231"/>
            <p:cNvCxnSpPr>
              <a:stCxn id="207" idx="7"/>
              <a:endCxn id="237" idx="2"/>
            </p:cNvCxnSpPr>
            <p:nvPr/>
          </p:nvCxnSpPr>
          <p:spPr>
            <a:xfrm flipV="1">
              <a:off x="7878324" y="4609620"/>
              <a:ext cx="1821580" cy="472569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mit Pfeil 232"/>
            <p:cNvCxnSpPr>
              <a:stCxn id="208" idx="7"/>
              <a:endCxn id="237" idx="2"/>
            </p:cNvCxnSpPr>
            <p:nvPr/>
          </p:nvCxnSpPr>
          <p:spPr>
            <a:xfrm flipV="1">
              <a:off x="7878324" y="4609620"/>
              <a:ext cx="1821580" cy="949700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mit Pfeil 233"/>
            <p:cNvCxnSpPr>
              <a:stCxn id="209" idx="1"/>
              <a:endCxn id="237" idx="3"/>
            </p:cNvCxnSpPr>
            <p:nvPr/>
          </p:nvCxnSpPr>
          <p:spPr>
            <a:xfrm flipV="1">
              <a:off x="7878324" y="4915124"/>
              <a:ext cx="1979760" cy="112132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mit Pfeil 234"/>
            <p:cNvCxnSpPr>
              <a:stCxn id="211" idx="7"/>
              <a:endCxn id="237" idx="3"/>
            </p:cNvCxnSpPr>
            <p:nvPr/>
          </p:nvCxnSpPr>
          <p:spPr>
            <a:xfrm flipV="1">
              <a:off x="7878324" y="4915124"/>
              <a:ext cx="1979760" cy="1598458"/>
            </a:xfrm>
            <a:prstGeom prst="straightConnector1">
              <a:avLst/>
            </a:prstGeom>
            <a:ln w="825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/>
            <p:cNvCxnSpPr>
              <a:stCxn id="210" idx="1"/>
              <a:endCxn id="237" idx="3"/>
            </p:cNvCxnSpPr>
            <p:nvPr/>
          </p:nvCxnSpPr>
          <p:spPr>
            <a:xfrm flipV="1">
              <a:off x="7878324" y="4915124"/>
              <a:ext cx="1979760" cy="2075589"/>
            </a:xfrm>
            <a:prstGeom prst="straightConnector1">
              <a:avLst/>
            </a:prstGeom>
            <a:ln w="952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Ellipse 236"/>
            <p:cNvSpPr/>
            <p:nvPr/>
          </p:nvSpPr>
          <p:spPr>
            <a:xfrm>
              <a:off x="9699904" y="4177572"/>
              <a:ext cx="1080120" cy="8640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2000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39" name="Gerade Verbindung mit Pfeil 238"/>
            <p:cNvCxnSpPr>
              <a:stCxn id="218" idx="0"/>
              <a:endCxn id="237" idx="4"/>
            </p:cNvCxnSpPr>
            <p:nvPr/>
          </p:nvCxnSpPr>
          <p:spPr>
            <a:xfrm flipH="1" flipV="1">
              <a:off x="10239964" y="5041668"/>
              <a:ext cx="622744" cy="190410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pieren 275"/>
          <p:cNvGrpSpPr/>
          <p:nvPr/>
        </p:nvGrpSpPr>
        <p:grpSpPr>
          <a:xfrm>
            <a:off x="4067742" y="1703566"/>
            <a:ext cx="3494842" cy="3590578"/>
            <a:chOff x="-3724033" y="5571808"/>
            <a:chExt cx="3494842" cy="3590578"/>
          </a:xfrm>
        </p:grpSpPr>
        <p:sp>
          <p:nvSpPr>
            <p:cNvPr id="241" name="Ellipse 240"/>
            <p:cNvSpPr/>
            <p:nvPr/>
          </p:nvSpPr>
          <p:spPr>
            <a:xfrm>
              <a:off x="-3724033" y="5941465"/>
              <a:ext cx="694909" cy="394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2001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2" name="Ellipse 241"/>
            <p:cNvSpPr/>
            <p:nvPr/>
          </p:nvSpPr>
          <p:spPr>
            <a:xfrm>
              <a:off x="-3724033" y="6418596"/>
              <a:ext cx="694909" cy="394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2002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3" name="Ellipse 242"/>
            <p:cNvSpPr/>
            <p:nvPr/>
          </p:nvSpPr>
          <p:spPr>
            <a:xfrm>
              <a:off x="-3724033" y="6895727"/>
              <a:ext cx="694909" cy="394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2003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4" name="Ellipse 243"/>
            <p:cNvSpPr/>
            <p:nvPr/>
          </p:nvSpPr>
          <p:spPr>
            <a:xfrm flipH="1">
              <a:off x="-3724033" y="7372858"/>
              <a:ext cx="694909" cy="3948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2004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5" name="Ellipse 244"/>
            <p:cNvSpPr/>
            <p:nvPr/>
          </p:nvSpPr>
          <p:spPr>
            <a:xfrm rot="10800000" flipV="1">
              <a:off x="-3724033" y="8327120"/>
              <a:ext cx="694909" cy="3948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2006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6" name="Ellipse 245"/>
            <p:cNvSpPr/>
            <p:nvPr/>
          </p:nvSpPr>
          <p:spPr>
            <a:xfrm rot="10800000" flipH="1" flipV="1">
              <a:off x="-3724033" y="7849989"/>
              <a:ext cx="694909" cy="3948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2005</a:t>
              </a:r>
              <a:endParaRPr lang="de-DE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8" name="Ellipse 247"/>
            <p:cNvSpPr/>
            <p:nvPr/>
          </p:nvSpPr>
          <p:spPr>
            <a:xfrm>
              <a:off x="-1925727" y="8786942"/>
              <a:ext cx="1080120" cy="375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CR_C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49" name="Gerade Verbindung mit Pfeil 248"/>
            <p:cNvCxnSpPr>
              <a:stCxn id="243" idx="6"/>
              <a:endCxn id="248" idx="2"/>
            </p:cNvCxnSpPr>
            <p:nvPr/>
          </p:nvCxnSpPr>
          <p:spPr>
            <a:xfrm>
              <a:off x="-3029124" y="7093166"/>
              <a:ext cx="1103397" cy="18814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 Verbindung mit Pfeil 249"/>
            <p:cNvCxnSpPr>
              <a:stCxn id="245" idx="2"/>
              <a:endCxn id="248" idx="2"/>
            </p:cNvCxnSpPr>
            <p:nvPr/>
          </p:nvCxnSpPr>
          <p:spPr>
            <a:xfrm>
              <a:off x="-3029124" y="8524559"/>
              <a:ext cx="1103397" cy="4501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mit Pfeil 250"/>
            <p:cNvCxnSpPr>
              <a:stCxn id="244" idx="2"/>
              <a:endCxn id="248" idx="2"/>
            </p:cNvCxnSpPr>
            <p:nvPr/>
          </p:nvCxnSpPr>
          <p:spPr>
            <a:xfrm>
              <a:off x="-3029124" y="7570297"/>
              <a:ext cx="1103397" cy="1404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mit Pfeil 251"/>
            <p:cNvCxnSpPr>
              <a:stCxn id="246" idx="6"/>
              <a:endCxn id="248" idx="2"/>
            </p:cNvCxnSpPr>
            <p:nvPr/>
          </p:nvCxnSpPr>
          <p:spPr>
            <a:xfrm>
              <a:off x="-3029124" y="8047428"/>
              <a:ext cx="1103397" cy="92723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 Verbindung mit Pfeil 265"/>
            <p:cNvCxnSpPr>
              <a:stCxn id="241" idx="7"/>
              <a:endCxn id="272" idx="2"/>
            </p:cNvCxnSpPr>
            <p:nvPr/>
          </p:nvCxnSpPr>
          <p:spPr>
            <a:xfrm>
              <a:off x="-3130891" y="5999294"/>
              <a:ext cx="1821580" cy="4562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mit Pfeil 266"/>
            <p:cNvCxnSpPr>
              <a:stCxn id="242" idx="7"/>
              <a:endCxn id="272" idx="2"/>
            </p:cNvCxnSpPr>
            <p:nvPr/>
          </p:nvCxnSpPr>
          <p:spPr>
            <a:xfrm flipV="1">
              <a:off x="-3130891" y="6003856"/>
              <a:ext cx="1821580" cy="472569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/>
            <p:cNvCxnSpPr>
              <a:stCxn id="243" idx="7"/>
              <a:endCxn id="272" idx="2"/>
            </p:cNvCxnSpPr>
            <p:nvPr/>
          </p:nvCxnSpPr>
          <p:spPr>
            <a:xfrm flipV="1">
              <a:off x="-3130891" y="6003856"/>
              <a:ext cx="1821580" cy="949700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mit Pfeil 268"/>
            <p:cNvCxnSpPr>
              <a:stCxn id="244" idx="1"/>
              <a:endCxn id="272" idx="3"/>
            </p:cNvCxnSpPr>
            <p:nvPr/>
          </p:nvCxnSpPr>
          <p:spPr>
            <a:xfrm flipV="1">
              <a:off x="-3130891" y="6309360"/>
              <a:ext cx="1979760" cy="112132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mit Pfeil 269"/>
            <p:cNvCxnSpPr>
              <a:stCxn id="246" idx="7"/>
              <a:endCxn id="272" idx="3"/>
            </p:cNvCxnSpPr>
            <p:nvPr/>
          </p:nvCxnSpPr>
          <p:spPr>
            <a:xfrm flipV="1">
              <a:off x="-3130891" y="6309360"/>
              <a:ext cx="1979760" cy="1598458"/>
            </a:xfrm>
            <a:prstGeom prst="straightConnector1">
              <a:avLst/>
            </a:prstGeom>
            <a:ln w="825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/>
            <p:cNvCxnSpPr>
              <a:stCxn id="245" idx="1"/>
              <a:endCxn id="272" idx="3"/>
            </p:cNvCxnSpPr>
            <p:nvPr/>
          </p:nvCxnSpPr>
          <p:spPr>
            <a:xfrm flipV="1">
              <a:off x="-3130891" y="6309360"/>
              <a:ext cx="1979760" cy="2075589"/>
            </a:xfrm>
            <a:prstGeom prst="straightConnector1">
              <a:avLst/>
            </a:prstGeom>
            <a:ln w="952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Ellipse 271"/>
            <p:cNvSpPr/>
            <p:nvPr/>
          </p:nvSpPr>
          <p:spPr>
            <a:xfrm>
              <a:off x="-1309311" y="5571808"/>
              <a:ext cx="1080120" cy="8640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2000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73" name="Gerade Verbindung mit Pfeil 272"/>
            <p:cNvCxnSpPr>
              <a:stCxn id="248" idx="0"/>
              <a:endCxn id="272" idx="4"/>
            </p:cNvCxnSpPr>
            <p:nvPr/>
          </p:nvCxnSpPr>
          <p:spPr>
            <a:xfrm flipV="1">
              <a:off x="-1313659" y="6435904"/>
              <a:ext cx="544408" cy="235103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6" y="2342226"/>
            <a:ext cx="3672408" cy="271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33774" y="5516492"/>
            <a:ext cx="87318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cr:CR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cr:CR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&lt;– [: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– 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py:YEAR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cr:CR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–&gt; [:roll-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– 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cry:YEAR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&lt;- [: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– (py2:YEAR)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Bildschirmpräsentation (4:3)</PresentationFormat>
  <Paragraphs>120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Citation Analysis &amp; Gradoop</vt:lpstr>
      <vt:lpstr>Citation Analysis</vt:lpstr>
      <vt:lpstr>Temporal Graph</vt:lpstr>
      <vt:lpstr>Graph Aggregation</vt:lpstr>
      <vt:lpstr>Graph Aggregation</vt:lpstr>
      <vt:lpstr>Sequence Type Computation</vt:lpstr>
      <vt:lpstr>Hierarchical Grouping</vt:lpstr>
      <vt:lpstr>Scope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Thor, Andreas</cp:lastModifiedBy>
  <cp:revision>36</cp:revision>
  <dcterms:created xsi:type="dcterms:W3CDTF">2018-05-07T11:18:07Z</dcterms:created>
  <dcterms:modified xsi:type="dcterms:W3CDTF">2018-05-08T08:48:52Z</dcterms:modified>
</cp:coreProperties>
</file>