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3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584" autoAdjust="0"/>
  </p:normalViewPr>
  <p:slideViewPr>
    <p:cSldViewPr>
      <p:cViewPr varScale="1">
        <p:scale>
          <a:sx n="113" d="100"/>
          <a:sy n="113" d="100"/>
        </p:scale>
        <p:origin x="12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dirty="0"/>
              <a:t>New analysis features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of </a:t>
            </a:r>
            <a:r>
              <a:rPr lang="en-US" sz="4800" dirty="0"/>
              <a:t>the </a:t>
            </a:r>
            <a:r>
              <a:rPr lang="en-US" sz="4800" dirty="0" err="1"/>
              <a:t>CRExplorer</a:t>
            </a:r>
            <a:r>
              <a:rPr lang="en-US" sz="4800" dirty="0"/>
              <a:t> </a:t>
            </a: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identifying influential publications</a:t>
            </a:r>
            <a:endParaRPr lang="en-US" sz="4800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de-DE" sz="3600" b="1" u="sng" dirty="0"/>
              <a:t>Andreas </a:t>
            </a:r>
            <a:r>
              <a:rPr lang="de-DE" sz="3600" b="1" u="sng" dirty="0" smtClean="0"/>
              <a:t>Thor </a:t>
            </a:r>
            <a:r>
              <a:rPr lang="de-DE" sz="3600" b="1" baseline="30000" dirty="0" smtClean="0"/>
              <a:t>1</a:t>
            </a:r>
            <a:r>
              <a:rPr lang="de-DE" sz="3600" b="1" dirty="0" smtClean="0"/>
              <a:t>, </a:t>
            </a:r>
            <a:r>
              <a:rPr lang="de-DE" sz="3600" b="1" dirty="0"/>
              <a:t>Lutz </a:t>
            </a:r>
            <a:r>
              <a:rPr lang="de-DE" sz="3600" b="1" dirty="0" err="1" smtClean="0"/>
              <a:t>Bornmann</a:t>
            </a:r>
            <a:r>
              <a:rPr lang="de-DE" sz="3600" b="1" dirty="0"/>
              <a:t> </a:t>
            </a:r>
            <a:r>
              <a:rPr lang="de-DE" sz="3600" b="1" baseline="30000" dirty="0" smtClean="0"/>
              <a:t>2</a:t>
            </a:r>
            <a:r>
              <a:rPr lang="de-DE" sz="3600" b="1" dirty="0" smtClean="0"/>
              <a:t> </a:t>
            </a:r>
            <a:br>
              <a:rPr lang="de-DE" sz="3600" b="1" dirty="0" smtClean="0"/>
            </a:br>
            <a:r>
              <a:rPr lang="de-DE" sz="3600" b="1" dirty="0" smtClean="0"/>
              <a:t>Werner Marx</a:t>
            </a:r>
            <a:r>
              <a:rPr lang="de-DE" sz="3600" b="1" dirty="0"/>
              <a:t> </a:t>
            </a:r>
            <a:r>
              <a:rPr lang="de-DE" sz="3600" b="1" baseline="30000" dirty="0" smtClean="0"/>
              <a:t>3</a:t>
            </a:r>
            <a:r>
              <a:rPr lang="de-DE" sz="3600" b="1" dirty="0" smtClean="0"/>
              <a:t>, </a:t>
            </a:r>
            <a:r>
              <a:rPr lang="de-DE" sz="3600" b="1" dirty="0"/>
              <a:t>Rüdiger </a:t>
            </a:r>
            <a:r>
              <a:rPr lang="de-DE" sz="3600" b="1" dirty="0" smtClean="0"/>
              <a:t>Mutz</a:t>
            </a:r>
            <a:r>
              <a:rPr lang="de-DE" sz="3600" b="1" dirty="0"/>
              <a:t> </a:t>
            </a:r>
            <a:r>
              <a:rPr lang="de-DE" sz="3600" b="1" baseline="30000" dirty="0" smtClean="0"/>
              <a:t>4</a:t>
            </a:r>
            <a:r>
              <a:rPr lang="de-DE" sz="3600" b="1" dirty="0" smtClean="0"/>
              <a:t>  </a:t>
            </a:r>
            <a:endParaRPr lang="de-DE" sz="3600" b="1" dirty="0"/>
          </a:p>
          <a:p>
            <a:pPr algn="l"/>
            <a:r>
              <a:rPr lang="de-DE" dirty="0"/>
              <a:t> </a:t>
            </a:r>
          </a:p>
          <a:p>
            <a:pPr algn="l"/>
            <a:r>
              <a:rPr lang="de-DE" sz="1600" baseline="30000" dirty="0" smtClean="0"/>
              <a:t>1 </a:t>
            </a:r>
            <a:r>
              <a:rPr lang="de-DE" sz="1600" dirty="0" smtClean="0"/>
              <a:t>University </a:t>
            </a:r>
            <a:r>
              <a:rPr lang="de-DE" sz="1600" dirty="0" err="1"/>
              <a:t>of</a:t>
            </a:r>
            <a:r>
              <a:rPr lang="de-DE" sz="1600" dirty="0"/>
              <a:t> Applied </a:t>
            </a:r>
            <a:r>
              <a:rPr lang="de-DE" sz="1600" dirty="0" err="1"/>
              <a:t>Sciences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Telecommunications Leipzig, thor@hft-leipzig.de</a:t>
            </a:r>
          </a:p>
          <a:p>
            <a:pPr algn="l"/>
            <a:r>
              <a:rPr lang="de-DE" sz="1600" baseline="30000" dirty="0" smtClean="0"/>
              <a:t>2 </a:t>
            </a:r>
            <a:r>
              <a:rPr lang="de-DE" sz="1600" dirty="0" smtClean="0"/>
              <a:t>Administrative </a:t>
            </a:r>
            <a:r>
              <a:rPr lang="de-DE" sz="1600" dirty="0"/>
              <a:t>Headquarters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Max Planck Society, bornmann@gv.mpg.de</a:t>
            </a:r>
          </a:p>
          <a:p>
            <a:pPr algn="l"/>
            <a:r>
              <a:rPr lang="de-DE" sz="1600" baseline="30000" dirty="0" smtClean="0"/>
              <a:t>3 </a:t>
            </a:r>
            <a:r>
              <a:rPr lang="de-DE" sz="1600" dirty="0" smtClean="0"/>
              <a:t>Max </a:t>
            </a:r>
            <a:r>
              <a:rPr lang="de-DE" sz="1600" dirty="0"/>
              <a:t>Planck Institute </a:t>
            </a:r>
            <a:r>
              <a:rPr lang="de-DE" sz="1600" dirty="0" err="1"/>
              <a:t>for</a:t>
            </a:r>
            <a:r>
              <a:rPr lang="de-DE" sz="1600" dirty="0"/>
              <a:t> Solid State Research, w.marx@fkf.mpg.de </a:t>
            </a:r>
          </a:p>
          <a:p>
            <a:pPr algn="l"/>
            <a:r>
              <a:rPr lang="de-DE" sz="1600" baseline="30000" dirty="0" smtClean="0"/>
              <a:t>4 </a:t>
            </a:r>
            <a:r>
              <a:rPr lang="de-DE" sz="1600" dirty="0" smtClean="0"/>
              <a:t>ETH </a:t>
            </a:r>
            <a:r>
              <a:rPr lang="de-DE" sz="1600" dirty="0"/>
              <a:t>Zürich, mutz@gess.ethz.ch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CRExplorer</a:t>
            </a:r>
            <a:r>
              <a:rPr lang="de-DE" dirty="0" smtClean="0"/>
              <a:t>: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CRExplorer</a:t>
            </a:r>
            <a:r>
              <a:rPr lang="de-DE" dirty="0" smtClean="0"/>
              <a:t>: Workflow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Deduplication</a:t>
            </a:r>
            <a:r>
              <a:rPr lang="de-DE" dirty="0" smtClean="0"/>
              <a:t>: Clustering +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variants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Cited</a:t>
            </a:r>
            <a:r>
              <a:rPr lang="de-DE" dirty="0" smtClean="0"/>
              <a:t> Reference</a:t>
            </a:r>
          </a:p>
          <a:p>
            <a:r>
              <a:rPr lang="de-DE" dirty="0" smtClean="0"/>
              <a:t>Clustering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endParaRPr lang="de-DE" dirty="0" smtClean="0"/>
          </a:p>
          <a:p>
            <a:pPr lvl="1"/>
            <a:r>
              <a:rPr lang="de-DE" dirty="0" err="1" smtClean="0"/>
              <a:t>Configuration</a:t>
            </a:r>
            <a:r>
              <a:rPr lang="de-DE" dirty="0" smtClean="0"/>
              <a:t>: </a:t>
            </a:r>
            <a:r>
              <a:rPr lang="de-DE" dirty="0" err="1" smtClean="0"/>
              <a:t>Threshold</a:t>
            </a:r>
            <a:r>
              <a:rPr lang="de-DE" dirty="0" smtClean="0"/>
              <a:t> (e.g.,</a:t>
            </a:r>
            <a:r>
              <a:rPr lang="de-DE" dirty="0"/>
              <a:t> </a:t>
            </a:r>
            <a:r>
              <a:rPr lang="de-DE" dirty="0" smtClean="0"/>
              <a:t>80%) +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DOI, Volume </a:t>
            </a:r>
            <a:r>
              <a:rPr lang="de-DE" dirty="0" err="1" smtClean="0"/>
              <a:t>and</a:t>
            </a:r>
            <a:r>
              <a:rPr lang="de-DE" dirty="0" smtClean="0"/>
              <a:t> Page </a:t>
            </a:r>
            <a:r>
              <a:rPr lang="de-DE" dirty="0" err="1" smtClean="0"/>
              <a:t>Number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Merging</a:t>
            </a:r>
            <a:r>
              <a:rPr lang="de-DE" dirty="0" smtClean="0"/>
              <a:t>: Cluster </a:t>
            </a:r>
            <a:r>
              <a:rPr lang="de-DE" dirty="0" err="1" smtClean="0"/>
              <a:t>representative</a:t>
            </a:r>
            <a:r>
              <a:rPr lang="de-DE" dirty="0" smtClean="0"/>
              <a:t> + </a:t>
            </a:r>
            <a:r>
              <a:rPr lang="de-DE" dirty="0" err="1" smtClean="0"/>
              <a:t>Accumulation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N_CR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9" y="2276872"/>
            <a:ext cx="7588984" cy="21140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5" y="5254973"/>
            <a:ext cx="8478703" cy="105434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483" y="2492896"/>
            <a:ext cx="7920879" cy="9361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06483" y="3471051"/>
            <a:ext cx="7920879" cy="4291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6482" y="3925958"/>
            <a:ext cx="7920879" cy="4391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dirty="0" smtClean="0"/>
              <a:t>Observed</a:t>
            </a:r>
            <a:r>
              <a:rPr lang="en-US" dirty="0" smtClean="0"/>
              <a:t> values (number of citation per publication year)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78" y="3110073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36" y="4442146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84" y="5605632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Ellipse 22"/>
          <p:cNvSpPr/>
          <p:nvPr/>
        </p:nvSpPr>
        <p:spPr>
          <a:xfrm>
            <a:off x="3661830" y="3008675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695188" y="429309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3713336" y="546642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306372" y="2965973"/>
            <a:ext cx="18991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349948" y="4275011"/>
            <a:ext cx="203036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351174" y="5518897"/>
            <a:ext cx="16866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68322"/>
              </p:ext>
            </p:extLst>
          </p:nvPr>
        </p:nvGraphicFramePr>
        <p:xfrm>
          <a:off x="3796718" y="3694724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64974"/>
              </p:ext>
            </p:extLst>
          </p:nvPr>
        </p:nvGraphicFramePr>
        <p:xfrm>
          <a:off x="3826261" y="5040101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el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88506"/>
              </p:ext>
            </p:extLst>
          </p:nvPr>
        </p:nvGraphicFramePr>
        <p:xfrm>
          <a:off x="3844409" y="6222505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Type </a:t>
            </a:r>
            <a:r>
              <a:rPr lang="de-DE" dirty="0" err="1" smtClean="0"/>
              <a:t>Computation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dirty="0" smtClean="0"/>
              <a:t>Observed</a:t>
            </a:r>
            <a:r>
              <a:rPr lang="en-US" dirty="0" smtClean="0"/>
              <a:t> values (number of citation per publication year)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Expected</a:t>
            </a:r>
            <a:r>
              <a:rPr lang="en-US" dirty="0" smtClean="0"/>
              <a:t> value</a:t>
            </a:r>
            <a:r>
              <a:rPr lang="de-DE" dirty="0" smtClean="0"/>
              <a:t>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b="1" dirty="0" smtClean="0"/>
              <a:t>z-</a:t>
            </a:r>
            <a:r>
              <a:rPr lang="de-DE" b="1" dirty="0" err="1" smtClean="0"/>
              <a:t>value</a:t>
            </a:r>
            <a:r>
              <a:rPr lang="de-DE" dirty="0" smtClean="0"/>
              <a:t>: Standard Normal Distribution (</a:t>
            </a:r>
            <a:r>
              <a:rPr lang="de-DE" dirty="0" err="1" smtClean="0"/>
              <a:t>mean</a:t>
            </a:r>
            <a:r>
              <a:rPr lang="de-DE" dirty="0" smtClean="0"/>
              <a:t>=0, </a:t>
            </a:r>
            <a:r>
              <a:rPr lang="de-DE" dirty="0" err="1" smtClean="0"/>
              <a:t>std.dev</a:t>
            </a:r>
            <a:r>
              <a:rPr lang="de-DE" dirty="0" smtClean="0"/>
              <a:t>=1)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62678" y="448513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678" y="4485134"/>
                <a:ext cx="1548822" cy="649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80312" y="2656593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656593"/>
                <a:ext cx="1513555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617729" y="5222053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Cambria Math</vt:lpstr>
      <vt:lpstr>Larissa-Design</vt:lpstr>
      <vt:lpstr>New analysis features  of the CRExplorer for  identifying influential publications</vt:lpstr>
      <vt:lpstr>CRExplorer: Overview</vt:lpstr>
      <vt:lpstr>CRExplorer: Workflow </vt:lpstr>
      <vt:lpstr>Deduplication: Clustering + Merge</vt:lpstr>
      <vt:lpstr>Sequence Types</vt:lpstr>
      <vt:lpstr>Sequence Type Computation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53</cp:revision>
  <dcterms:created xsi:type="dcterms:W3CDTF">2018-05-07T11:18:07Z</dcterms:created>
  <dcterms:modified xsi:type="dcterms:W3CDTF">2018-08-13T13:09:15Z</dcterms:modified>
</cp:coreProperties>
</file>