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4" r:id="rId4"/>
    <p:sldId id="275" r:id="rId5"/>
    <p:sldId id="266" r:id="rId6"/>
    <p:sldId id="267" r:id="rId7"/>
    <p:sldId id="269" r:id="rId8"/>
    <p:sldId id="272" r:id="rId9"/>
    <p:sldId id="276" r:id="rId10"/>
    <p:sldId id="263" r:id="rId11"/>
    <p:sldId id="261" r:id="rId12"/>
    <p:sldId id="270" r:id="rId13"/>
    <p:sldId id="278" r:id="rId14"/>
    <p:sldId id="280" r:id="rId15"/>
    <p:sldId id="281" r:id="rId16"/>
    <p:sldId id="282" r:id="rId17"/>
    <p:sldId id="283" r:id="rId18"/>
    <p:sldId id="27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15F1CA-5E74-43EA-B30E-19D5630E2A00}">
          <p14:sldIdLst>
            <p14:sldId id="256"/>
          </p14:sldIdLst>
        </p14:section>
        <p14:section name="CRExplorer" id="{4FE44F37-95E0-4B95-AD40-652A9D2C634A}">
          <p14:sldIdLst>
            <p14:sldId id="265"/>
            <p14:sldId id="264"/>
          </p14:sldIdLst>
        </p14:section>
        <p14:section name="Preprocessing" id="{9C644520-3987-44B6-92CF-79C548911DAF}">
          <p14:sldIdLst>
            <p14:sldId id="275"/>
            <p14:sldId id="266"/>
          </p14:sldIdLst>
        </p14:section>
        <p14:section name="RPYS" id="{1DE311FB-7178-4C6D-A0C9-6F6B8EF432D7}">
          <p14:sldIdLst>
            <p14:sldId id="267"/>
            <p14:sldId id="269"/>
          </p14:sldIdLst>
        </p14:section>
        <p14:section name="Indicators" id="{12350A94-7A17-4140-935A-ACF217EAC4FD}">
          <p14:sldIdLst>
            <p14:sldId id="272"/>
            <p14:sldId id="276"/>
            <p14:sldId id="263"/>
            <p14:sldId id="261"/>
            <p14:sldId id="270"/>
          </p14:sldIdLst>
        </p14:section>
        <p14:section name="Script" id="{AF7240B8-E063-4403-BE68-BFBAB207FD1A}">
          <p14:sldIdLst>
            <p14:sldId id="278"/>
            <p14:sldId id="280"/>
            <p14:sldId id="281"/>
          </p14:sldIdLst>
        </p14:section>
        <p14:section name="Abschnitt ohne Titel" id="{CE304C54-B6A8-44D2-AF12-446E8820BDDA}">
          <p14:sldIdLst>
            <p14:sldId id="282"/>
          </p14:sldIdLst>
        </p14:section>
        <p14:section name="Abschnitt ohne Titel" id="{133F2B08-6E38-4AEF-8360-C7F613052C53}">
          <p14:sldIdLst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3" autoAdjust="0"/>
    <p:restoredTop sz="96586" autoAdjust="0"/>
  </p:normalViewPr>
  <p:slideViewPr>
    <p:cSldViewPr>
      <p:cViewPr varScale="1">
        <p:scale>
          <a:sx n="117" d="100"/>
          <a:sy n="117" d="100"/>
        </p:scale>
        <p:origin x="3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2x Hirsch-CR</a:t>
            </a:r>
            <a:r>
              <a:rPr lang="de-DE" baseline="0" dirty="0" smtClean="0"/>
              <a:t> aus unterschiedlichen Quellen</a:t>
            </a:r>
          </a:p>
          <a:p>
            <a:r>
              <a:rPr lang="de-DE" baseline="0" dirty="0" smtClean="0"/>
              <a:t>Vor Filterung nach N_CR am besten </a:t>
            </a:r>
            <a:r>
              <a:rPr lang="de-DE" baseline="0" dirty="0" err="1" smtClean="0"/>
              <a:t>Deduplication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5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Syntaktische Unterschiede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Fehlende Angaben (z.B. DOI) bei #8664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Punctuation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authors</a:t>
            </a:r>
            <a:r>
              <a:rPr lang="de-DE" baseline="0" dirty="0" smtClean="0"/>
              <a:t>‘ </a:t>
            </a:r>
            <a:r>
              <a:rPr lang="de-DE" baseline="0" dirty="0" err="1" smtClean="0"/>
              <a:t>initials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Heteorgenous</a:t>
            </a:r>
            <a:r>
              <a:rPr lang="de-DE" dirty="0" smtClean="0"/>
              <a:t> Journal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(USA #8664 vs. #8898)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Typos</a:t>
            </a:r>
            <a:r>
              <a:rPr lang="de-DE" baseline="0" dirty="0" smtClean="0"/>
              <a:t> (Ko*s*</a:t>
            </a:r>
            <a:r>
              <a:rPr lang="de-DE" baseline="0" dirty="0" err="1" smtClean="0"/>
              <a:t>mulski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Cluster </a:t>
            </a:r>
            <a:r>
              <a:rPr lang="de-DE" baseline="0" dirty="0" err="1" smtClean="0"/>
              <a:t>representative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Cited</a:t>
            </a:r>
            <a:r>
              <a:rPr lang="de-DE" baseline="0" dirty="0" smtClean="0"/>
              <a:t> Reference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cluster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N_CR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b="1" u="sng" dirty="0" smtClean="0"/>
              <a:t>Übergang zur nächsten Folie</a:t>
            </a:r>
            <a:r>
              <a:rPr lang="de-DE" dirty="0" smtClean="0"/>
              <a:t>:  N_CR in Tabelle … aber wie verteilt </a:t>
            </a:r>
            <a:r>
              <a:rPr lang="de-DE" dirty="0" err="1" smtClean="0"/>
              <a:t>sicht</a:t>
            </a:r>
            <a:r>
              <a:rPr lang="de-DE" dirty="0" smtClean="0"/>
              <a:t> das?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Übergang von vorheriger: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looks</a:t>
            </a:r>
            <a:r>
              <a:rPr lang="de-DE" baseline="0" dirty="0" smtClean="0"/>
              <a:t> like in </a:t>
            </a:r>
            <a:r>
              <a:rPr lang="de-DE" baseline="0" dirty="0" err="1" smtClean="0"/>
              <a:t>CRExplorer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achieve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workflow</a:t>
            </a:r>
            <a:r>
              <a:rPr lang="de-DE" baseline="0" dirty="0" smtClean="0"/>
              <a:t>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6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Übergang zu nächster:</a:t>
            </a:r>
          </a:p>
          <a:p>
            <a:r>
              <a:rPr lang="de-DE" dirty="0" smtClean="0"/>
              <a:t>*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clicks</a:t>
            </a:r>
            <a:r>
              <a:rPr lang="de-DE" dirty="0" smtClean="0"/>
              <a:t> 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workflow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definition</a:t>
            </a:r>
            <a:r>
              <a:rPr lang="de-DE" baseline="0" dirty="0" smtClean="0"/>
              <a:t> in a </a:t>
            </a:r>
            <a:r>
              <a:rPr lang="de-DE" baseline="0" dirty="0" err="1" smtClean="0"/>
              <a:t>script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73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emf"/><Relationship Id="rId7" Type="http://schemas.openxmlformats.org/officeDocument/2006/relationships/image" Target="../media/image21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5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</a:t>
            </a:r>
            <a:r>
              <a:rPr lang="de-DE" sz="1400" baseline="30000" dirty="0" smtClean="0"/>
              <a:t>rd</a:t>
            </a:r>
            <a:r>
              <a:rPr lang="de-DE" sz="1400" dirty="0" smtClean="0"/>
              <a:t>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8" y="1014351"/>
            <a:ext cx="8638911" cy="507342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Distribution </a:t>
            </a:r>
            <a:r>
              <a:rPr lang="en-US" dirty="0"/>
              <a:t>of citations over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and identification </a:t>
            </a:r>
            <a:r>
              <a:rPr lang="en-US" dirty="0"/>
              <a:t>of common time-series </a:t>
            </a:r>
            <a:r>
              <a:rPr lang="en-US" dirty="0" smtClean="0"/>
              <a:t>patterns</a:t>
            </a:r>
          </a:p>
          <a:p>
            <a:endParaRPr lang="en-US" noProof="0" dirty="0" smtClean="0"/>
          </a:p>
          <a:p>
            <a:r>
              <a:rPr lang="en-US" noProof="0" dirty="0" smtClean="0"/>
              <a:t>Example: Number of citations per publication year …</a:t>
            </a:r>
          </a:p>
          <a:p>
            <a:pPr marL="0" indent="0">
              <a:buNone/>
            </a:pP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10272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971600" y="4302885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55083" y="432169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976074" y="5648986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90287" y="4254040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449885" y="4293096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434288" y="5624563"/>
            <a:ext cx="1802096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Beauty*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2731514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298575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3235570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547664" y="6203493"/>
            <a:ext cx="311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* van </a:t>
            </a:r>
            <a:r>
              <a:rPr lang="de-DE" sz="1400" dirty="0" err="1" smtClean="0"/>
              <a:t>Raan</a:t>
            </a:r>
            <a:r>
              <a:rPr lang="de-DE" sz="1400" dirty="0" smtClean="0"/>
              <a:t>, A.F.J. </a:t>
            </a:r>
            <a:r>
              <a:rPr lang="de-DE" sz="1400" dirty="0" err="1" smtClean="0"/>
              <a:t>Scientometrics</a:t>
            </a:r>
            <a:r>
              <a:rPr lang="de-DE" sz="1400" dirty="0" smtClean="0"/>
              <a:t> (2004</a:t>
            </a:r>
            <a:r>
              <a:rPr lang="de-DE" sz="1400" dirty="0"/>
              <a:t>) </a:t>
            </a:r>
            <a:r>
              <a:rPr lang="de-DE" sz="1400" i="1" dirty="0" err="1"/>
              <a:t>Sleeping</a:t>
            </a:r>
            <a:r>
              <a:rPr lang="de-DE" sz="1400" i="1" dirty="0"/>
              <a:t> </a:t>
            </a:r>
            <a:r>
              <a:rPr lang="de-DE" sz="1400" i="1" dirty="0" err="1"/>
              <a:t>Beauties</a:t>
            </a:r>
            <a:r>
              <a:rPr lang="de-DE" sz="1400" i="1" dirty="0"/>
              <a:t> in </a:t>
            </a:r>
            <a:r>
              <a:rPr lang="de-DE" sz="1400" i="1" dirty="0" err="1"/>
              <a:t>science</a:t>
            </a:r>
            <a:r>
              <a:rPr lang="de-DE" sz="1400" dirty="0"/>
              <a:t> 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6948264" y="1136854"/>
            <a:ext cx="1979711" cy="1063570"/>
          </a:xfrm>
          <a:prstGeom prst="wedgeRoundRectCallout">
            <a:avLst>
              <a:gd name="adj1" fmla="val -37525"/>
              <a:gd name="adj2" fmla="val 6811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cita-tions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/>
              <a:t> </a:t>
            </a:r>
            <a:r>
              <a:rPr lang="de-DE" sz="1600" dirty="0" err="1"/>
              <a:t>decreasing</a:t>
            </a:r>
            <a:r>
              <a:rPr lang="de-DE" sz="1600" dirty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Classification of Cited References based on z-value patterns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dataset (1978-2016)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574367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1" y="323670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3" y="324235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15" y="324417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411063" y="315436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9185" y="316468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430367" y="317034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4429" y="2788826"/>
            <a:ext cx="18991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43692" y="2801017"/>
            <a:ext cx="203036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6511" y="2792917"/>
            <a:ext cx="168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93636"/>
              </p:ext>
            </p:extLst>
          </p:nvPr>
        </p:nvGraphicFramePr>
        <p:xfrm>
          <a:off x="565001" y="3821360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3773"/>
              </p:ext>
            </p:extLst>
          </p:nvPr>
        </p:nvGraphicFramePr>
        <p:xfrm>
          <a:off x="3486608" y="384031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1863"/>
              </p:ext>
            </p:extLst>
          </p:nvPr>
        </p:nvGraphicFramePr>
        <p:xfrm>
          <a:off x="6561440" y="386104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" y="5146062"/>
            <a:ext cx="9151566" cy="1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User Interface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79"/>
            <a:ext cx="9144000" cy="5401223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71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Interactive Workflow using GUI</a:t>
            </a:r>
            <a:endParaRPr lang="en-US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1042416"/>
            <a:ext cx="9144000" cy="5404104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33" y="1156246"/>
            <a:ext cx="2753109" cy="213389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22" y="2111772"/>
            <a:ext cx="7094310" cy="8410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08" y="1156246"/>
            <a:ext cx="3343742" cy="25911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1156246"/>
            <a:ext cx="3600953" cy="2867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702" y="1156246"/>
            <a:ext cx="2010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CRExplorer‘s</a:t>
            </a:r>
            <a:r>
              <a:rPr lang="en-US" noProof="0" dirty="0" smtClean="0"/>
              <a:t> Script Language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en-US" noProof="0" dirty="0" smtClean="0"/>
              <a:t>Script language for workflow automation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Reproducibility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results</a:t>
            </a:r>
          </a:p>
          <a:p>
            <a:r>
              <a:rPr lang="en-US" noProof="0" dirty="0" smtClean="0"/>
              <a:t>Same analysis procedure for different publication sets</a:t>
            </a:r>
          </a:p>
          <a:p>
            <a:r>
              <a:rPr lang="en-US" noProof="0" dirty="0" smtClean="0"/>
              <a:t>Processing </a:t>
            </a:r>
            <a:r>
              <a:rPr lang="en-US" b="1" noProof="0" dirty="0" smtClean="0">
                <a:solidFill>
                  <a:srgbClr val="FF0000"/>
                </a:solidFill>
              </a:rPr>
              <a:t>large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files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>
          <a:xfrm>
            <a:off x="4716016" y="904156"/>
            <a:ext cx="4320413" cy="590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:/data/input/",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"WOS",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sampling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"RANDOM",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threshold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0.8,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(RPY: [0, 1995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:/data/output.csv",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"CSV_CR"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4667032" y="855172"/>
            <a:ext cx="4427984" cy="595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7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 + Future Work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de-DE" dirty="0" err="1" smtClean="0"/>
              <a:t>CRExplorer</a:t>
            </a:r>
            <a:r>
              <a:rPr lang="de-DE" dirty="0" smtClean="0"/>
              <a:t>: </a:t>
            </a:r>
            <a:r>
              <a:rPr lang="en-US" dirty="0"/>
              <a:t>A Tool for Cited References Analysis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Data Extraction + Data Cleaning (Deduplication)</a:t>
            </a:r>
            <a:endParaRPr lang="en-US" dirty="0"/>
          </a:p>
          <a:p>
            <a:r>
              <a:rPr lang="en-US" dirty="0"/>
              <a:t>Reference Publication Year Spectroscopy (RPYS)</a:t>
            </a:r>
          </a:p>
          <a:p>
            <a:r>
              <a:rPr lang="en-US" dirty="0"/>
              <a:t>Indicators (TOP-N, Sequence)</a:t>
            </a:r>
          </a:p>
          <a:p>
            <a:r>
              <a:rPr lang="en-US" dirty="0"/>
              <a:t>Script-based Automation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import</a:t>
            </a:r>
            <a:r>
              <a:rPr lang="de-DE" dirty="0" smtClean="0"/>
              <a:t> / </a:t>
            </a:r>
            <a:r>
              <a:rPr lang="de-DE" dirty="0" err="1" smtClean="0"/>
              <a:t>export</a:t>
            </a:r>
            <a:r>
              <a:rPr lang="de-DE" dirty="0" smtClean="0"/>
              <a:t> </a:t>
            </a:r>
            <a:r>
              <a:rPr lang="de-DE" dirty="0" err="1" smtClean="0"/>
              <a:t>formats</a:t>
            </a:r>
            <a:endParaRPr lang="de-DE" dirty="0" smtClean="0"/>
          </a:p>
          <a:p>
            <a:r>
              <a:rPr lang="de-DE" dirty="0" smtClean="0"/>
              <a:t>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indicators</a:t>
            </a:r>
            <a:endParaRPr lang="de-DE" dirty="0" smtClean="0"/>
          </a:p>
          <a:p>
            <a:r>
              <a:rPr lang="de-DE" dirty="0" smtClean="0"/>
              <a:t>Help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de-DE" dirty="0" smtClean="0"/>
              <a:t>Website: http://www.crexplorer.net</a:t>
            </a:r>
          </a:p>
          <a:p>
            <a:pPr marL="57150" indent="0">
              <a:buNone/>
            </a:pPr>
            <a:r>
              <a:rPr lang="de-DE" dirty="0"/>
              <a:t>Source: https://github.com/andreas-thor/cre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6400800" y="4114800"/>
            <a:ext cx="2743200" cy="2743200"/>
            <a:chOff x="6400800" y="4114800"/>
            <a:chExt cx="2743200" cy="2743200"/>
          </a:xfrm>
        </p:grpSpPr>
        <p:sp>
          <p:nvSpPr>
            <p:cNvPr id="4" name="Rechtwinkliges Dreieck 3"/>
            <p:cNvSpPr/>
            <p:nvPr/>
          </p:nvSpPr>
          <p:spPr>
            <a:xfrm rot="16200000">
              <a:off x="6400800" y="4114800"/>
              <a:ext cx="2743200" cy="2743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 rot="-2700000">
              <a:off x="7229560" y="5605922"/>
              <a:ext cx="18479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chemeClr val="bg1"/>
                  </a:solidFill>
                </a:rPr>
                <a:t>Thank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!</a:t>
              </a:r>
              <a:endParaRPr lang="de-DE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 smtClean="0"/>
              <a:t>What are the </a:t>
            </a:r>
            <a:r>
              <a:rPr lang="en-US" b="1" noProof="0" dirty="0" smtClean="0">
                <a:solidFill>
                  <a:srgbClr val="FF0000"/>
                </a:solidFill>
              </a:rPr>
              <a:t>most important </a:t>
            </a:r>
            <a:r>
              <a:rPr lang="en-US" noProof="0" dirty="0" smtClean="0"/>
              <a:t>publications in a research field? </a:t>
            </a:r>
            <a:br>
              <a:rPr lang="en-US" noProof="0" dirty="0" smtClean="0"/>
            </a:b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On which shoulders does the research stand? </a:t>
            </a:r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Identify those publications in a research ﬁeld or on a speciﬁc topic …</a:t>
            </a:r>
          </a:p>
          <a:p>
            <a:r>
              <a:rPr lang="en-US" noProof="0" dirty="0" smtClean="0"/>
              <a:t>… which have been inﬂuential </a:t>
            </a:r>
            <a:r>
              <a:rPr lang="en-US" b="1" noProof="0" dirty="0" smtClean="0">
                <a:solidFill>
                  <a:srgbClr val="FF0000"/>
                </a:solidFill>
              </a:rPr>
              <a:t>over many years </a:t>
            </a:r>
            <a:r>
              <a:rPr lang="en-US" noProof="0" dirty="0" smtClean="0"/>
              <a:t>in the past</a:t>
            </a:r>
          </a:p>
          <a:p>
            <a:r>
              <a:rPr lang="en-US" noProof="0" dirty="0" smtClean="0"/>
              <a:t>… were highly cited over a longer </a:t>
            </a:r>
            <a:r>
              <a:rPr lang="en-US" b="1" noProof="0" dirty="0" smtClean="0">
                <a:solidFill>
                  <a:srgbClr val="FF0000"/>
                </a:solidFill>
              </a:rPr>
              <a:t>time period </a:t>
            </a:r>
            <a:r>
              <a:rPr lang="en-US" noProof="0" dirty="0" smtClean="0"/>
              <a:t>or at certain time points </a:t>
            </a:r>
            <a:br>
              <a:rPr lang="en-US" noProof="0" dirty="0" smtClean="0"/>
            </a:br>
            <a:r>
              <a:rPr lang="en-US" noProof="0" dirty="0" smtClean="0"/>
              <a:t>(shortly or several years after publication)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7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Indicators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noProof="0" dirty="0" smtClean="0"/>
              <a:t>Relative comparison </a:t>
            </a:r>
            <a:r>
              <a:rPr lang="en-US" noProof="0" dirty="0" smtClean="0"/>
              <a:t>of Cited References</a:t>
            </a:r>
            <a:br>
              <a:rPr lang="en-US" noProof="0" dirty="0" smtClean="0"/>
            </a:br>
            <a:r>
              <a:rPr lang="en-US" noProof="0" dirty="0" smtClean="0"/>
              <a:t>w.r.t. the Reference Publication Year (RPY)</a:t>
            </a:r>
            <a:br>
              <a:rPr lang="en-US" noProof="0" dirty="0" smtClean="0"/>
            </a:br>
            <a:r>
              <a:rPr lang="en-US" noProof="0" dirty="0" smtClean="0"/>
              <a:t>and the Publication Year (PY) of citing publications</a:t>
            </a:r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N_PYEARS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and </a:t>
            </a:r>
            <a:r>
              <a:rPr lang="en-US" b="1" noProof="0" dirty="0" smtClean="0">
                <a:solidFill>
                  <a:srgbClr val="FF0000"/>
                </a:solidFill>
              </a:rPr>
              <a:t>PERC_PYEAR</a:t>
            </a:r>
          </a:p>
          <a:p>
            <a:pPr lvl="1"/>
            <a:r>
              <a:rPr lang="en-US" noProof="0" dirty="0" smtClean="0"/>
              <a:t>Absolute and relative number of PYs</a:t>
            </a:r>
            <a:br>
              <a:rPr lang="en-US" noProof="0" dirty="0" smtClean="0"/>
            </a:br>
            <a:r>
              <a:rPr lang="en-US" noProof="0" dirty="0" smtClean="0"/>
              <a:t>in which a Cited Reference has been cited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TOP-N</a:t>
            </a:r>
          </a:p>
          <a:p>
            <a:pPr lvl="1"/>
            <a:r>
              <a:rPr lang="en-US" noProof="0" dirty="0" smtClean="0"/>
              <a:t>Number of times a Cited Reference has been in the</a:t>
            </a:r>
            <a:br>
              <a:rPr lang="en-US" noProof="0" dirty="0" smtClean="0"/>
            </a:br>
            <a:r>
              <a:rPr lang="en-US" noProof="0" dirty="0" smtClean="0"/>
              <a:t>Top-N% in the PY-wise ranking of Cited References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SEQUENCE</a:t>
            </a:r>
            <a:r>
              <a:rPr lang="en-US" noProof="0" dirty="0" smtClean="0"/>
              <a:t> and </a:t>
            </a:r>
            <a:r>
              <a:rPr lang="en-US" b="1" noProof="0" dirty="0" smtClean="0">
                <a:solidFill>
                  <a:srgbClr val="FF0000"/>
                </a:solidFill>
              </a:rPr>
              <a:t>TYPE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noProof="0" dirty="0" smtClean="0"/>
              <a:t>Distribution of citations over time and </a:t>
            </a:r>
            <a:br>
              <a:rPr lang="en-US" noProof="0" dirty="0" smtClean="0"/>
            </a:br>
            <a:r>
              <a:rPr lang="en-US" noProof="0" dirty="0" smtClean="0"/>
              <a:t>identification of common time-series patterns</a:t>
            </a:r>
            <a:endParaRPr lang="en-US" noProof="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288840" y="2481559"/>
            <a:ext cx="2267712" cy="844354"/>
          </a:xfrm>
          <a:prstGeom prst="wedgeRoundRectCallout">
            <a:avLst>
              <a:gd name="adj1" fmla="val -82799"/>
              <a:gd name="adj2" fmla="val -3963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574367" y="4777409"/>
            <a:ext cx="3027161" cy="837847"/>
          </a:xfrm>
          <a:prstGeom prst="wedgeRoundRectCallout">
            <a:avLst>
              <a:gd name="adj1" fmla="val -65827"/>
              <a:gd name="adj2" fmla="val -4102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decreasing</a:t>
            </a:r>
            <a:r>
              <a:rPr lang="de-DE" sz="1600" dirty="0" smtClean="0"/>
              <a:t>? </a:t>
            </a:r>
            <a:r>
              <a:rPr lang="de-DE" sz="1600" dirty="0" err="1" smtClean="0"/>
              <a:t>Or</a:t>
            </a:r>
            <a:r>
              <a:rPr lang="de-DE" sz="1600" dirty="0" smtClean="0"/>
              <a:t> …</a:t>
            </a:r>
            <a:endParaRPr lang="de-DE" sz="16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50894" y="3668073"/>
            <a:ext cx="2343604" cy="837847"/>
          </a:xfrm>
          <a:prstGeom prst="wedgeRoundRectCallout">
            <a:avLst>
              <a:gd name="adj1" fmla="val -75988"/>
              <a:gd name="adj2" fmla="val -37058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  <p:sp>
        <p:nvSpPr>
          <p:cNvPr id="7" name="Gefaltete Ecke 6"/>
          <p:cNvSpPr/>
          <p:nvPr/>
        </p:nvSpPr>
        <p:spPr>
          <a:xfrm>
            <a:off x="6291259" y="1162825"/>
            <a:ext cx="2520280" cy="994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ctr"/>
          <a:lstStyle/>
          <a:p>
            <a:r>
              <a:rPr lang="en-US" sz="1600" dirty="0" err="1" smtClean="0"/>
              <a:t>Lotka</a:t>
            </a:r>
            <a:r>
              <a:rPr lang="en-US" sz="1600" dirty="0" smtClean="0"/>
              <a:t> </a:t>
            </a:r>
            <a:r>
              <a:rPr lang="en-US" sz="1600" dirty="0"/>
              <a:t>(1926) </a:t>
            </a:r>
            <a:r>
              <a:rPr lang="en-US" sz="1600" i="1" dirty="0"/>
              <a:t>The frequency distribution of scientific </a:t>
            </a:r>
            <a:r>
              <a:rPr lang="en-US" sz="1600" i="1" dirty="0" smtClean="0"/>
              <a:t>productivity </a:t>
            </a:r>
            <a:r>
              <a:rPr lang="en-US" sz="1600" dirty="0" smtClean="0"/>
              <a:t>has been cited by 155 publications.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07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CRExplorer: A Tool for 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>
                <a:solidFill>
                  <a:srgbClr val="FF0000"/>
                </a:solidFill>
              </a:rPr>
              <a:t>most important </a:t>
            </a:r>
            <a:r>
              <a:rPr lang="en-US" dirty="0" smtClean="0"/>
              <a:t>publications in a research field? On which shoulders does the research stand? </a:t>
            </a:r>
          </a:p>
          <a:p>
            <a:r>
              <a:rPr lang="en-US" dirty="0" smtClean="0"/>
              <a:t>Identify those publications in a research ﬁeld or on a speciﬁc topic …</a:t>
            </a:r>
          </a:p>
          <a:p>
            <a:pPr lvl="1"/>
            <a:r>
              <a:rPr lang="en-US" dirty="0" smtClean="0"/>
              <a:t>… which have been </a:t>
            </a:r>
            <a:r>
              <a:rPr lang="en-US" b="1" dirty="0" smtClean="0">
                <a:solidFill>
                  <a:srgbClr val="FF0000"/>
                </a:solidFill>
              </a:rPr>
              <a:t>inﬂuential over many years </a:t>
            </a:r>
            <a:r>
              <a:rPr lang="en-US" dirty="0" smtClean="0"/>
              <a:t>in the past</a:t>
            </a:r>
          </a:p>
          <a:p>
            <a:pPr lvl="1"/>
            <a:r>
              <a:rPr lang="en-US" dirty="0" smtClean="0"/>
              <a:t>… were highly cited over a longer </a:t>
            </a:r>
            <a:r>
              <a:rPr lang="en-US" b="1" dirty="0" smtClean="0">
                <a:solidFill>
                  <a:srgbClr val="FF0000"/>
                </a:solidFill>
              </a:rPr>
              <a:t>time period or at certain time points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(shortly or several years after publication)</a:t>
            </a:r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Cited References Explorer</a:t>
            </a:r>
          </a:p>
          <a:p>
            <a:pPr lvl="1"/>
            <a:r>
              <a:rPr lang="en-US" dirty="0" smtClean="0"/>
              <a:t>Workflow-based Data Analysis (GUI + Script language)</a:t>
            </a:r>
          </a:p>
          <a:p>
            <a:pPr lvl="1"/>
            <a:r>
              <a:rPr lang="en-US" dirty="0" smtClean="0"/>
              <a:t>Import / export data formats: Scopus, Web of Science, </a:t>
            </a:r>
            <a:r>
              <a:rPr lang="en-US" dirty="0" err="1" smtClean="0"/>
              <a:t>CrossRef</a:t>
            </a:r>
            <a:r>
              <a:rPr lang="en-US" dirty="0" smtClean="0"/>
              <a:t>, CSV</a:t>
            </a:r>
          </a:p>
          <a:p>
            <a:pPr lvl="1"/>
            <a:r>
              <a:rPr lang="en-US" noProof="0" dirty="0" smtClean="0"/>
              <a:t>Automatic Data Extraction and Data Cleaning </a:t>
            </a:r>
          </a:p>
          <a:p>
            <a:r>
              <a:rPr lang="en-US" noProof="0" dirty="0" smtClean="0"/>
              <a:t>Different types of analysis</a:t>
            </a:r>
          </a:p>
          <a:p>
            <a:pPr lvl="1"/>
            <a:r>
              <a:rPr lang="en-US" noProof="0" dirty="0" smtClean="0"/>
              <a:t>Visual (Reference Publication Year Spectroscopy)</a:t>
            </a:r>
          </a:p>
          <a:p>
            <a:pPr lvl="1"/>
            <a:r>
              <a:rPr lang="en-US" dirty="0" smtClean="0"/>
              <a:t>Indicator-based (Top-N, Sequence)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http://www.crexplorer.net</a:t>
            </a:r>
          </a:p>
          <a:p>
            <a:pPr lvl="1"/>
            <a:r>
              <a:rPr lang="en-US" noProof="0" dirty="0" smtClean="0"/>
              <a:t>Run (Java Web Start) or download (JAR), Guide + Datasets, Papers (e.g., use cases)</a:t>
            </a:r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Cited references </a:t>
            </a:r>
            <a:r>
              <a:rPr lang="en-US" noProof="0" dirty="0" smtClean="0"/>
              <a:t>analysis: 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35192" y="900679"/>
            <a:ext cx="551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Publication </a:t>
            </a:r>
            <a:r>
              <a:rPr lang="en-US" dirty="0"/>
              <a:t>set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representing </a:t>
            </a:r>
            <a:r>
              <a:rPr lang="en-US" dirty="0"/>
              <a:t>a speciﬁc </a:t>
            </a:r>
            <a:r>
              <a:rPr lang="en-US" dirty="0" smtClean="0"/>
              <a:t>ﬁeld (e.g</a:t>
            </a:r>
            <a:r>
              <a:rPr lang="en-US" dirty="0"/>
              <a:t>. </a:t>
            </a:r>
            <a:r>
              <a:rPr lang="en-US" dirty="0" err="1"/>
              <a:t>bibliometrics</a:t>
            </a:r>
            <a:r>
              <a:rPr lang="en-US" dirty="0"/>
              <a:t>) or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</a:t>
            </a:r>
            <a:r>
              <a:rPr lang="en-US" dirty="0"/>
              <a:t>with a speciﬁc topic (e.g. research on Aspirin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Pre-Processing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427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Data Extraction</a:t>
            </a:r>
            <a:r>
              <a:rPr lang="en-US" noProof="0" dirty="0" smtClean="0"/>
              <a:t> of bibliographic information of Cited References (Strings)</a:t>
            </a:r>
          </a:p>
          <a:p>
            <a:pPr lvl="1"/>
            <a:r>
              <a:rPr lang="en-US" noProof="0" dirty="0" smtClean="0"/>
              <a:t>Regular Expressions (Patterns), Integrity checks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Filtering</a:t>
            </a:r>
          </a:p>
          <a:p>
            <a:pPr lvl="1"/>
            <a:r>
              <a:rPr lang="en-US" noProof="0" dirty="0" smtClean="0"/>
              <a:t>by Citing Publication Year (PY)</a:t>
            </a:r>
          </a:p>
          <a:p>
            <a:pPr lvl="1"/>
            <a:r>
              <a:rPr lang="en-US" noProof="0" dirty="0" smtClean="0"/>
              <a:t>by Reference Publication Year (RPY)</a:t>
            </a:r>
          </a:p>
          <a:p>
            <a:pPr lvl="1"/>
            <a:r>
              <a:rPr lang="en-US" noProof="0" dirty="0" smtClean="0"/>
              <a:t>by Number of Citations (N_CR)</a:t>
            </a:r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Cleaning (Deduplication)</a:t>
            </a:r>
          </a:p>
          <a:p>
            <a:pPr lvl="1"/>
            <a:r>
              <a:rPr lang="en-US" noProof="0" dirty="0" smtClean="0"/>
              <a:t>Detecting and merging duplicates is important for high-quality data analysis</a:t>
            </a:r>
          </a:p>
          <a:p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360"/>
            <a:ext cx="9107171" cy="924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4583"/>
            <a:ext cx="9144000" cy="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Autofit/>
          </a:bodyPr>
          <a:lstStyle/>
          <a:p>
            <a:r>
              <a:rPr lang="en-US" noProof="0" dirty="0" smtClean="0"/>
              <a:t>Deduplication (Disambiguation): 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</a:t>
            </a:r>
            <a:r>
              <a:rPr lang="en-US" b="1" noProof="0" dirty="0" smtClean="0">
                <a:solidFill>
                  <a:srgbClr val="FF0000"/>
                </a:solidFill>
              </a:rPr>
              <a:t>variants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</a:p>
          <a:p>
            <a:r>
              <a:rPr lang="en-US" b="1" noProof="0" dirty="0" smtClean="0">
                <a:solidFill>
                  <a:srgbClr val="FF0000"/>
                </a:solidFill>
              </a:rPr>
              <a:t>Clustering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Merging</a:t>
            </a:r>
            <a:r>
              <a:rPr lang="en-US" noProof="0" dirty="0" smtClean="0"/>
              <a:t>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Publication Year Spectroscopy (RPYS)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Method to analyze historical roots based on cited references within single research fields</a:t>
            </a:r>
          </a:p>
          <a:p>
            <a:r>
              <a:rPr lang="en-US" dirty="0"/>
              <a:t>Analysis of the frequency with </a:t>
            </a:r>
            <a:r>
              <a:rPr lang="en-US" dirty="0" smtClean="0"/>
              <a:t>which references </a:t>
            </a:r>
            <a:r>
              <a:rPr lang="en-US" dirty="0"/>
              <a:t>are cited in the </a:t>
            </a:r>
            <a:r>
              <a:rPr lang="en-US" dirty="0" smtClean="0"/>
              <a:t>publications in </a:t>
            </a:r>
            <a:r>
              <a:rPr lang="en-US" dirty="0"/>
              <a:t>terms of the publication years of these CRs.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Spectrogram</a:t>
            </a:r>
          </a:p>
          <a:p>
            <a:endParaRPr lang="en-US" dirty="0" smtClean="0"/>
          </a:p>
          <a:p>
            <a:r>
              <a:rPr lang="en-US" dirty="0" smtClean="0"/>
              <a:t>Origins </a:t>
            </a:r>
            <a:r>
              <a:rPr lang="en-US" dirty="0"/>
              <a:t>show up in the form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or less pronounced peaks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mostly </a:t>
            </a:r>
            <a:r>
              <a:rPr lang="en-US" dirty="0"/>
              <a:t>caused by individual publications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are cited particularly frequently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grpSp>
        <p:nvGrpSpPr>
          <p:cNvPr id="18" name="Gruppieren 17"/>
          <p:cNvGrpSpPr/>
          <p:nvPr/>
        </p:nvGrpSpPr>
        <p:grpSpPr>
          <a:xfrm>
            <a:off x="5292080" y="2636912"/>
            <a:ext cx="3535578" cy="3056751"/>
            <a:chOff x="683568" y="2862443"/>
            <a:chExt cx="3535578" cy="3056751"/>
          </a:xfrm>
        </p:grpSpPr>
        <p:cxnSp>
          <p:nvCxnSpPr>
            <p:cNvPr id="6" name="Gerade Verbindung mit Pfeil 5"/>
            <p:cNvCxnSpPr/>
            <p:nvPr/>
          </p:nvCxnSpPr>
          <p:spPr>
            <a:xfrm flipV="1">
              <a:off x="1052900" y="2964150"/>
              <a:ext cx="0" cy="2581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 rot="16200000">
              <a:off x="-545904" y="4091915"/>
              <a:ext cx="2828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Number</a:t>
              </a:r>
              <a:r>
                <a:rPr lang="de-DE" dirty="0" smtClean="0"/>
                <a:t> </a:t>
              </a:r>
              <a:r>
                <a:rPr lang="de-DE" dirty="0" err="1" smtClean="0"/>
                <a:t>of</a:t>
              </a:r>
              <a:r>
                <a:rPr lang="de-DE" dirty="0" smtClean="0"/>
                <a:t> </a:t>
              </a:r>
              <a:r>
                <a:rPr lang="de-DE" dirty="0" err="1" smtClean="0"/>
                <a:t>Cited</a:t>
              </a:r>
              <a:r>
                <a:rPr lang="de-DE" dirty="0" smtClean="0"/>
                <a:t> References</a:t>
              </a:r>
              <a:endParaRPr lang="de-DE" dirty="0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>
              <a:off x="1052900" y="5545892"/>
              <a:ext cx="3166246" cy="3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990185" y="5549862"/>
              <a:ext cx="322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Reference </a:t>
              </a:r>
              <a:r>
                <a:rPr lang="de-DE" dirty="0" err="1" smtClean="0"/>
                <a:t>Publication</a:t>
              </a:r>
              <a:r>
                <a:rPr lang="de-DE" dirty="0" smtClean="0"/>
                <a:t> Year (RPY)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RPYS: Example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papers (2007-2015) </a:t>
            </a:r>
            <a:r>
              <a:rPr lang="en-US" noProof="0" dirty="0" smtClean="0">
                <a:sym typeface="Wingdings" panose="05000000000000000000" pitchFamily="2" charset="2"/>
              </a:rPr>
              <a:t></a:t>
            </a:r>
            <a:r>
              <a:rPr lang="en-US" noProof="0" dirty="0" smtClean="0"/>
              <a:t> 9,375 Cited References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Number of Publication Years (PYs)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N_PYEARS</a:t>
            </a:r>
            <a:r>
              <a:rPr lang="en-US" noProof="0" dirty="0" smtClean="0"/>
              <a:t> = No. of PYs in which the CR has been cited</a:t>
            </a:r>
          </a:p>
          <a:p>
            <a:r>
              <a:rPr lang="en-US" noProof="0" dirty="0" smtClean="0"/>
              <a:t>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= No. of PYs in which a CR from RPY has been cited</a:t>
            </a:r>
          </a:p>
          <a:p>
            <a:r>
              <a:rPr lang="en-US" b="1" noProof="0" dirty="0" smtClean="0">
                <a:solidFill>
                  <a:srgbClr val="FF0000"/>
                </a:solidFill>
              </a:rPr>
              <a:t>PERC_PYEAR</a:t>
            </a:r>
            <a:r>
              <a:rPr lang="en-US" noProof="0" dirty="0" smtClean="0"/>
              <a:t> =  N_PYEARS / 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</a:t>
            </a:r>
          </a:p>
          <a:p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95466"/>
              </p:ext>
            </p:extLst>
          </p:nvPr>
        </p:nvGraphicFramePr>
        <p:xfrm>
          <a:off x="179512" y="3536434"/>
          <a:ext cx="7056784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65618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PERC_PYEAR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85%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 rechteckige Legende 8"/>
              <p:cNvSpPr/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1979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Abgerundete 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bgerundete rechteckige Legende 9"/>
              <p:cNvSpPr/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Abgerundete 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bgerundete rechteckige Legende 10"/>
              <p:cNvSpPr/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1926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Abgerundete 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604882" y="3381038"/>
            <a:ext cx="1656184" cy="3456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423068" y="2693593"/>
            <a:ext cx="2448272" cy="549815"/>
          </a:xfrm>
          <a:prstGeom prst="wedgeRoundRectCallout">
            <a:avLst>
              <a:gd name="adj1" fmla="val -89002"/>
              <a:gd name="adj2" fmla="val 31270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in 1978, 1979, </a:t>
            </a:r>
            <a:r>
              <a:rPr lang="de-DE" dirty="0" err="1" smtClean="0"/>
              <a:t>and</a:t>
            </a:r>
            <a:r>
              <a:rPr lang="de-DE" dirty="0" smtClean="0"/>
              <a:t> 1983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1997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bgerundete rechteckige Legende 15"/>
          <p:cNvSpPr/>
          <p:nvPr/>
        </p:nvSpPr>
        <p:spPr>
          <a:xfrm>
            <a:off x="4005900" y="2573623"/>
            <a:ext cx="2267712" cy="844354"/>
          </a:xfrm>
          <a:prstGeom prst="wedgeRoundRectCallout">
            <a:avLst>
              <a:gd name="adj1" fmla="val -84979"/>
              <a:gd name="adj2" fmla="val 8037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17" name="Rechteck 16"/>
          <p:cNvSpPr/>
          <p:nvPr/>
        </p:nvSpPr>
        <p:spPr>
          <a:xfrm>
            <a:off x="4283968" y="3481265"/>
            <a:ext cx="1656184" cy="32928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Top-N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/>
              <a:t>Relative comparison </a:t>
            </a:r>
            <a:r>
              <a:rPr lang="en-US" dirty="0"/>
              <a:t>of Cited </a:t>
            </a:r>
            <a:r>
              <a:rPr lang="en-US" dirty="0" smtClean="0"/>
              <a:t>References w.r.t</a:t>
            </a:r>
            <a:r>
              <a:rPr lang="en-US" dirty="0"/>
              <a:t>. the Reference Publication Year (RPY</a:t>
            </a:r>
            <a:r>
              <a:rPr lang="en-US" dirty="0" smtClean="0"/>
              <a:t>) and </a:t>
            </a:r>
            <a:r>
              <a:rPr lang="en-US" dirty="0"/>
              <a:t>the Publication Year (PY) of citing </a:t>
            </a:r>
            <a:r>
              <a:rPr lang="en-US" dirty="0" smtClean="0"/>
              <a:t>publications</a:t>
            </a:r>
            <a:br>
              <a:rPr lang="en-US" dirty="0" smtClean="0"/>
            </a:br>
            <a:endParaRPr lang="en-US" b="1" noProof="0" dirty="0" smtClean="0">
              <a:solidFill>
                <a:srgbClr val="FF0000"/>
              </a:solidFill>
            </a:endParaRPr>
          </a:p>
          <a:p>
            <a:r>
              <a:rPr lang="en-US" b="1" noProof="0" dirty="0" smtClean="0">
                <a:solidFill>
                  <a:srgbClr val="FF0000"/>
                </a:solidFill>
              </a:rPr>
              <a:t>N_TOP10</a:t>
            </a:r>
            <a:r>
              <a:rPr lang="en-US" noProof="0" dirty="0" smtClean="0"/>
              <a:t> </a:t>
            </a:r>
            <a:r>
              <a:rPr lang="en-US" noProof="0" dirty="0"/>
              <a:t>= </a:t>
            </a:r>
            <a:r>
              <a:rPr lang="en-US" noProof="0" dirty="0" smtClean="0"/>
              <a:t>Number </a:t>
            </a:r>
            <a:r>
              <a:rPr lang="en-US" noProof="0" dirty="0"/>
              <a:t>of publication years in which the CR has been 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                     </a:t>
            </a:r>
            <a:r>
              <a:rPr lang="en-US" sz="1100" noProof="0" dirty="0" smtClean="0"/>
              <a:t> </a:t>
            </a:r>
            <a:r>
              <a:rPr lang="en-US" noProof="0" dirty="0" smtClean="0"/>
              <a:t>in the Top-10% of all CRs of the same RPY</a:t>
            </a:r>
          </a:p>
          <a:p>
            <a:pPr lvl="1"/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48865"/>
              </p:ext>
            </p:extLst>
          </p:nvPr>
        </p:nvGraphicFramePr>
        <p:xfrm>
          <a:off x="179512" y="3536434"/>
          <a:ext cx="6624736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NTOP_10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18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>
            <a:off x="6876256" y="4512872"/>
            <a:ext cx="360040" cy="1364399"/>
          </a:xfrm>
          <a:prstGeom prst="rightBrace">
            <a:avLst>
              <a:gd name="adj1" fmla="val 5368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164288" y="4407049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Reference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, </a:t>
            </a:r>
            <a:r>
              <a:rPr lang="de-DE" sz="1600" dirty="0" err="1" smtClean="0"/>
              <a:t>it</a:t>
            </a:r>
            <a:r>
              <a:rPr lang="de-DE" sz="1600" dirty="0" smtClean="0"/>
              <a:t> was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top 10%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RPY.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5604882" y="3509892"/>
            <a:ext cx="1656184" cy="2943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6578291" y="2929813"/>
            <a:ext cx="2343604" cy="837847"/>
          </a:xfrm>
          <a:prstGeom prst="wedgeRoundRectCallout">
            <a:avLst>
              <a:gd name="adj1" fmla="val -74582"/>
              <a:gd name="adj2" fmla="val 701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9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Bildschirmpräsentation (4:3)</PresentationFormat>
  <Paragraphs>286</Paragraphs>
  <Slides>18</Slides>
  <Notes>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Larissa-Design</vt:lpstr>
      <vt:lpstr>New analysis features  of the CRExplorer for  identifying influential publications</vt:lpstr>
      <vt:lpstr>CRExplorer: A Tool for Cited References Analysis</vt:lpstr>
      <vt:lpstr>Cited references analysis: Workflow </vt:lpstr>
      <vt:lpstr>Pre-Processing</vt:lpstr>
      <vt:lpstr>Deduplication (Disambiguation): Clustering + Merge</vt:lpstr>
      <vt:lpstr>Reference Publication Year Spectroscopy (RPYS)</vt:lpstr>
      <vt:lpstr>RPYS: Example</vt:lpstr>
      <vt:lpstr>Number of Publication Years (PYs)</vt:lpstr>
      <vt:lpstr>Top-N</vt:lpstr>
      <vt:lpstr>Sequence Types</vt:lpstr>
      <vt:lpstr>Sequence Computation</vt:lpstr>
      <vt:lpstr>Sequence Types</vt:lpstr>
      <vt:lpstr>CRExplorer: User Interface</vt:lpstr>
      <vt:lpstr>Interactive Workflow using GUI</vt:lpstr>
      <vt:lpstr>CRExplorer‘s Script Language</vt:lpstr>
      <vt:lpstr>Summary + Future Work</vt:lpstr>
      <vt:lpstr>Cited References Analysis</vt:lpstr>
      <vt:lpstr>Indicators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164</cp:revision>
  <dcterms:created xsi:type="dcterms:W3CDTF">2018-05-07T11:18:07Z</dcterms:created>
  <dcterms:modified xsi:type="dcterms:W3CDTF">2018-09-06T07:37:25Z</dcterms:modified>
</cp:coreProperties>
</file>