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4" r:id="rId4"/>
    <p:sldId id="267" r:id="rId5"/>
    <p:sldId id="269" r:id="rId6"/>
    <p:sldId id="266" r:id="rId7"/>
    <p:sldId id="263" r:id="rId8"/>
    <p:sldId id="261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326" autoAdjust="0"/>
    <p:restoredTop sz="86454" autoAdjust="0"/>
  </p:normalViewPr>
  <p:slideViewPr>
    <p:cSldViewPr>
      <p:cViewPr>
        <p:scale>
          <a:sx n="100" d="100"/>
          <a:sy n="100" d="100"/>
        </p:scale>
        <p:origin x="99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23rd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Indicators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25563"/>
              </p:ext>
            </p:extLst>
          </p:nvPr>
        </p:nvGraphicFramePr>
        <p:xfrm>
          <a:off x="448072" y="2852936"/>
          <a:ext cx="547260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/>
                <a:gridCol w="648072"/>
                <a:gridCol w="504056"/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Cited reference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N_CR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N_PYEARS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Solla</a:t>
                      </a:r>
                      <a:r>
                        <a:rPr lang="en-US" sz="1600" dirty="0">
                          <a:effectLst/>
                        </a:rPr>
                        <a:t> Price (1963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Little science, big science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216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science, technology, and humanities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4536528" y="2636912"/>
            <a:ext cx="2232248" cy="792089"/>
          </a:xfrm>
          <a:prstGeom prst="wedgeRoundRectCallout">
            <a:avLst>
              <a:gd name="adj1" fmla="val -43755"/>
              <a:gd name="adj2" fmla="val 1663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36 PYs (out </a:t>
            </a:r>
            <a:r>
              <a:rPr lang="de-DE" dirty="0" err="1" smtClean="0"/>
              <a:t>of</a:t>
            </a:r>
            <a:r>
              <a:rPr lang="de-DE" dirty="0" smtClean="0"/>
              <a:t> 39) </a:t>
            </a:r>
            <a:r>
              <a:rPr lang="de-DE" dirty="0" err="1" smtClean="0"/>
              <a:t>with</a:t>
            </a:r>
            <a:r>
              <a:rPr lang="de-DE" dirty="0" smtClean="0"/>
              <a:t>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citation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Lotka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/>
          <a:lstStyle/>
          <a:p>
            <a:r>
              <a:rPr lang="de-DE" dirty="0" smtClean="0"/>
              <a:t>N_CR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endParaRPr lang="de-DE" dirty="0" smtClean="0"/>
          </a:p>
          <a:p>
            <a:r>
              <a:rPr lang="de-DE" dirty="0" smtClean="0"/>
              <a:t>N_PYEARS =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PY in </a:t>
            </a:r>
            <a:r>
              <a:rPr lang="en-US" dirty="0"/>
              <a:t>which a CR has been </a:t>
            </a:r>
            <a:r>
              <a:rPr lang="en-US" dirty="0" smtClean="0"/>
              <a:t>cited</a:t>
            </a:r>
          </a:p>
          <a:p>
            <a:r>
              <a:rPr lang="en-US" dirty="0"/>
              <a:t>PERC_PYEAR = </a:t>
            </a:r>
            <a:r>
              <a:rPr lang="en-US" dirty="0" smtClean="0"/>
              <a:t>percentage </a:t>
            </a:r>
            <a:r>
              <a:rPr lang="en-US" dirty="0"/>
              <a:t>of citing years in which the CR has been </a:t>
            </a:r>
            <a:r>
              <a:rPr lang="en-US" dirty="0" smtClean="0"/>
              <a:t>cited</a:t>
            </a:r>
            <a:br>
              <a:rPr lang="en-US" dirty="0" smtClean="0"/>
            </a:br>
            <a:r>
              <a:rPr lang="en-US" dirty="0" smtClean="0"/>
              <a:t>= N_PYEARS / #citing </a:t>
            </a:r>
            <a:r>
              <a:rPr lang="en-US" dirty="0"/>
              <a:t>years </a:t>
            </a:r>
            <a:r>
              <a:rPr lang="en-US" dirty="0" smtClean="0"/>
              <a:t>with </a:t>
            </a:r>
            <a:r>
              <a:rPr lang="en-US" dirty="0"/>
              <a:t>at least one citation to a CR in </a:t>
            </a:r>
            <a:r>
              <a:rPr lang="en-US" dirty="0" smtClean="0"/>
              <a:t>RPY 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569584"/>
              </p:ext>
            </p:extLst>
          </p:nvPr>
        </p:nvGraphicFramePr>
        <p:xfrm>
          <a:off x="425996" y="3717032"/>
          <a:ext cx="6378251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9422"/>
                <a:gridCol w="670791"/>
                <a:gridCol w="1160989"/>
                <a:gridCol w="1267049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Cited reference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N_CR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N_PYEARS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PERC_PYEAR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de </a:t>
                      </a:r>
                      <a:r>
                        <a:rPr lang="en-US" sz="1600" dirty="0" err="1">
                          <a:effectLst/>
                        </a:rPr>
                        <a:t>Solla</a:t>
                      </a:r>
                      <a:r>
                        <a:rPr lang="en-US" sz="1600" dirty="0">
                          <a:effectLst/>
                        </a:rPr>
                        <a:t> Price (1963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Little science, big science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216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94.74%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science, technology, and humanities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+mn-lt"/>
                        </a:rPr>
                        <a:t>91.89%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23528" y="3212522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PY = {1978, …, 2016} </a:t>
            </a:r>
            <a:r>
              <a:rPr lang="de-DE" dirty="0" smtClean="0">
                <a:sym typeface="Wingdings" panose="05000000000000000000" pitchFamily="2" charset="2"/>
              </a:rPr>
              <a:t> |P</a:t>
            </a:r>
            <a:r>
              <a:rPr lang="de-DE" dirty="0" smtClean="0"/>
              <a:t>Y|=39</a:t>
            </a:r>
            <a:endParaRPr lang="de-DE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911752" y="3068961"/>
            <a:ext cx="2232248" cy="720080"/>
          </a:xfrm>
          <a:prstGeom prst="wedgeRoundRectCallout">
            <a:avLst>
              <a:gd name="adj1" fmla="val -86852"/>
              <a:gd name="adj2" fmla="val 10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 36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890742" y="4149080"/>
            <a:ext cx="2721818" cy="1080122"/>
          </a:xfrm>
          <a:prstGeom prst="wedgeRoundRectCallout">
            <a:avLst>
              <a:gd name="adj1" fmla="val -76703"/>
              <a:gd name="adj2" fmla="val 494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 38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cites</a:t>
            </a:r>
            <a:r>
              <a:rPr lang="de-DE" dirty="0" smtClean="0"/>
              <a:t> a CR </a:t>
            </a:r>
            <a:r>
              <a:rPr lang="de-DE" dirty="0" err="1" smtClean="0"/>
              <a:t>with</a:t>
            </a:r>
            <a:r>
              <a:rPr lang="de-DE" dirty="0" smtClean="0"/>
              <a:t> RPY=1963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CR </a:t>
            </a:r>
            <a:r>
              <a:rPr lang="de-DE" dirty="0" err="1" smtClean="0"/>
              <a:t>cited</a:t>
            </a:r>
            <a:r>
              <a:rPr lang="de-DE" dirty="0" smtClean="0"/>
              <a:t> in PY=1978)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7020272" y="5517232"/>
            <a:ext cx="2721818" cy="1080122"/>
          </a:xfrm>
          <a:prstGeom prst="wedgeRoundRectCallout">
            <a:avLst>
              <a:gd name="adj1" fmla="val -63755"/>
              <a:gd name="adj2" fmla="val -1929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=34/37 </a:t>
            </a:r>
          </a:p>
          <a:p>
            <a:pPr algn="ctr"/>
            <a:r>
              <a:rPr lang="de-DE" dirty="0" smtClean="0"/>
              <a:t>PY </a:t>
            </a:r>
            <a:r>
              <a:rPr lang="de-DE" dirty="0" smtClean="0">
                <a:sym typeface="Symbol" panose="05050102010706020507" pitchFamily="18" charset="2"/>
              </a:rPr>
              <a:t>\</a:t>
            </a:r>
            <a:r>
              <a:rPr lang="de-DE" dirty="0" smtClean="0"/>
              <a:t> PY</a:t>
            </a:r>
            <a:r>
              <a:rPr lang="de-DE" baseline="-25000" dirty="0" smtClean="0"/>
              <a:t>1979</a:t>
            </a:r>
            <a:r>
              <a:rPr lang="de-DE" dirty="0" smtClean="0"/>
              <a:t> = {1978, 1979}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Overview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Publication Year Spectroscopy (RPYS)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analyze historical roots based on cited references within single research fields</a:t>
            </a:r>
          </a:p>
          <a:p>
            <a:endParaRPr lang="en-US" dirty="0"/>
          </a:p>
          <a:p>
            <a:r>
              <a:rPr lang="en-US" dirty="0"/>
              <a:t>RPYS is based on the analysis of the frequency with which references are cited in the publications of a specific research field in terms of the publication years of these CRs. </a:t>
            </a:r>
          </a:p>
          <a:p>
            <a:r>
              <a:rPr lang="en-US" dirty="0"/>
              <a:t>Origins show up in the form of more or less pronounced peaks mostly caused by individual publications that are cited particularly frequently</a:t>
            </a:r>
          </a:p>
          <a:p>
            <a:endParaRPr lang="en-US" dirty="0"/>
          </a:p>
          <a:p>
            <a:r>
              <a:rPr lang="en-US" dirty="0"/>
              <a:t>Historical analysis of single research fields</a:t>
            </a:r>
          </a:p>
          <a:p>
            <a:pPr lvl="1"/>
            <a:r>
              <a:rPr lang="en-US" dirty="0"/>
              <a:t>Select publications of interest</a:t>
            </a:r>
          </a:p>
          <a:p>
            <a:pPr lvl="1"/>
            <a:r>
              <a:rPr lang="en-US" dirty="0"/>
              <a:t>Analyze the references cited in them (especially the referenced publication years)</a:t>
            </a:r>
          </a:p>
          <a:p>
            <a:pPr lvl="1"/>
            <a:r>
              <a:rPr lang="en-US" dirty="0"/>
              <a:t>#Citations for each CR vs. #Citations for all CRs of the same </a:t>
            </a:r>
            <a:r>
              <a:rPr lang="en-US" dirty="0" smtClean="0"/>
              <a:t>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RPYS: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(1978-2016)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33,812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Deduplication: 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variants 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  <a:endParaRPr lang="en-US" noProof="0" dirty="0" smtClean="0"/>
          </a:p>
          <a:p>
            <a:r>
              <a:rPr lang="en-US" noProof="0" dirty="0" smtClean="0"/>
              <a:t>Clustering 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Merging: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noProof="0" dirty="0" smtClean="0"/>
              <a:t>Number </a:t>
            </a:r>
            <a:r>
              <a:rPr lang="en-US" noProof="0" dirty="0" smtClean="0"/>
              <a:t>of </a:t>
            </a:r>
            <a:r>
              <a:rPr lang="en-US" noProof="0" dirty="0" smtClean="0"/>
              <a:t>citations </a:t>
            </a:r>
            <a:r>
              <a:rPr lang="en-US" noProof="0" dirty="0" smtClean="0"/>
              <a:t>per publication </a:t>
            </a:r>
            <a:r>
              <a:rPr lang="en-US" noProof="0" dirty="0" smtClean="0"/>
              <a:t>year …</a:t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1351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899592" y="3306500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114543" y="332001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114544" y="4758870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27102" y="3225003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513861" y="3272509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513861" y="4679348"/>
            <a:ext cx="1686680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166259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1916832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2166649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z-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57176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30" y="422284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561" y="4827254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38" y="547996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941382" y="4121447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475313" y="467820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592990" y="534075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835696" y="3933056"/>
            <a:ext cx="18991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292037" y="4506460"/>
            <a:ext cx="203036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315396" y="5107203"/>
            <a:ext cx="16866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19167"/>
              </p:ext>
            </p:extLst>
          </p:nvPr>
        </p:nvGraphicFramePr>
        <p:xfrm>
          <a:off x="1076270" y="4807496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6241"/>
              </p:ext>
            </p:extLst>
          </p:nvPr>
        </p:nvGraphicFramePr>
        <p:xfrm>
          <a:off x="3606386" y="5425209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47982"/>
              </p:ext>
            </p:extLst>
          </p:nvPr>
        </p:nvGraphicFramePr>
        <p:xfrm>
          <a:off x="5724063" y="609683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Bildschirmpräsentation (4:3)</PresentationFormat>
  <Paragraphs>127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Larissa-Design</vt:lpstr>
      <vt:lpstr>New analysis features  of the CRExplorer for  identifying influential publications</vt:lpstr>
      <vt:lpstr>CRExplorer: Overview</vt:lpstr>
      <vt:lpstr>CRExplorer: Workflow </vt:lpstr>
      <vt:lpstr>Reference Publication Year Spectroscopy (RPYS)</vt:lpstr>
      <vt:lpstr>RPYS: Example</vt:lpstr>
      <vt:lpstr>Deduplication: Clustering + Merge</vt:lpstr>
      <vt:lpstr>Sequence Types</vt:lpstr>
      <vt:lpstr>Sequence Computation</vt:lpstr>
      <vt:lpstr>Sequence Types</vt:lpstr>
      <vt:lpstr>Indicators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78</cp:revision>
  <dcterms:created xsi:type="dcterms:W3CDTF">2018-05-07T11:18:07Z</dcterms:created>
  <dcterms:modified xsi:type="dcterms:W3CDTF">2018-08-15T12:19:36Z</dcterms:modified>
</cp:coreProperties>
</file>