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77" r:id="rId4"/>
    <p:sldId id="265" r:id="rId5"/>
    <p:sldId id="264" r:id="rId6"/>
    <p:sldId id="275" r:id="rId7"/>
    <p:sldId id="266" r:id="rId8"/>
    <p:sldId id="267" r:id="rId9"/>
    <p:sldId id="269" r:id="rId10"/>
    <p:sldId id="274" r:id="rId11"/>
    <p:sldId id="272" r:id="rId12"/>
    <p:sldId id="276" r:id="rId13"/>
    <p:sldId id="263" r:id="rId14"/>
    <p:sldId id="261" r:id="rId15"/>
    <p:sldId id="270" r:id="rId16"/>
    <p:sldId id="278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815F1CA-5E74-43EA-B30E-19D5630E2A00}">
          <p14:sldIdLst>
            <p14:sldId id="256"/>
            <p14:sldId id="279"/>
            <p14:sldId id="277"/>
          </p14:sldIdLst>
        </p14:section>
        <p14:section name="CRExplorer" id="{4FE44F37-95E0-4B95-AD40-652A9D2C634A}">
          <p14:sldIdLst>
            <p14:sldId id="265"/>
            <p14:sldId id="264"/>
          </p14:sldIdLst>
        </p14:section>
        <p14:section name="Preprocessing" id="{9C644520-3987-44B6-92CF-79C548911DAF}">
          <p14:sldIdLst>
            <p14:sldId id="275"/>
            <p14:sldId id="266"/>
          </p14:sldIdLst>
        </p14:section>
        <p14:section name="RPYS" id="{1DE311FB-7178-4C6D-A0C9-6F6B8EF432D7}">
          <p14:sldIdLst>
            <p14:sldId id="267"/>
            <p14:sldId id="269"/>
          </p14:sldIdLst>
        </p14:section>
        <p14:section name="Indicators" id="{12350A94-7A17-4140-935A-ACF217EAC4FD}">
          <p14:sldIdLst>
            <p14:sldId id="274"/>
            <p14:sldId id="272"/>
            <p14:sldId id="276"/>
            <p14:sldId id="263"/>
            <p14:sldId id="261"/>
            <p14:sldId id="270"/>
          </p14:sldIdLst>
        </p14:section>
        <p14:section name="Script" id="{AF7240B8-E063-4403-BE68-BFBAB207FD1A}">
          <p14:sldIdLst>
            <p14:sldId id="278"/>
            <p14:sldId id="280"/>
            <p14:sldId id="281"/>
          </p14:sldIdLst>
        </p14:section>
        <p14:section name="Abschnitt ohne Titel" id="{CE304C54-B6A8-44D2-AF12-446E8820BDDA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326" autoAdjust="0"/>
    <p:restoredTop sz="95925" autoAdjust="0"/>
  </p:normalViewPr>
  <p:slideViewPr>
    <p:cSldViewPr>
      <p:cViewPr varScale="1">
        <p:scale>
          <a:sx n="103" d="100"/>
          <a:sy n="103" d="100"/>
        </p:scale>
        <p:origin x="12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A540-9F59-4217-B916-AAFDB9257DF0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481FC-599F-4049-8076-A864CF816B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5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3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81FC-599F-4049-8076-A864CF816B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2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emf"/><Relationship Id="rId7" Type="http://schemas.openxmlformats.org/officeDocument/2006/relationships/image" Target="../media/image21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5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2376264"/>
          </a:xfrm>
        </p:spPr>
        <p:txBody>
          <a:bodyPr>
            <a:normAutofit/>
          </a:bodyPr>
          <a:lstStyle/>
          <a:p>
            <a:r>
              <a:rPr lang="en-US" sz="4800" b="1" noProof="0" dirty="0"/>
              <a:t>New analysis features </a:t>
            </a:r>
            <a:r>
              <a:rPr lang="en-US" sz="4800" b="1" noProof="0" dirty="0" smtClean="0"/>
              <a:t/>
            </a:r>
            <a:br>
              <a:rPr lang="en-US" sz="4800" b="1" noProof="0" dirty="0" smtClean="0"/>
            </a:br>
            <a:r>
              <a:rPr lang="en-US" sz="4800" b="1" noProof="0" dirty="0" smtClean="0"/>
              <a:t>of </a:t>
            </a:r>
            <a:r>
              <a:rPr lang="en-US" sz="4800" b="1" noProof="0" dirty="0"/>
              <a:t>the </a:t>
            </a:r>
            <a:r>
              <a:rPr lang="en-US" sz="4800" b="1" noProof="0" dirty="0" err="1"/>
              <a:t>CRExplorer</a:t>
            </a:r>
            <a:r>
              <a:rPr lang="en-US" sz="4800" b="1" noProof="0" dirty="0"/>
              <a:t> </a:t>
            </a:r>
            <a:r>
              <a:rPr lang="en-US" sz="4800" b="1" noProof="0" dirty="0" smtClean="0"/>
              <a:t>for </a:t>
            </a:r>
            <a:br>
              <a:rPr lang="en-US" sz="4800" b="1" noProof="0" dirty="0" smtClean="0"/>
            </a:br>
            <a:r>
              <a:rPr lang="en-US" sz="4800" b="1" noProof="0" dirty="0" smtClean="0"/>
              <a:t>identifying influential publications</a:t>
            </a:r>
            <a:endParaRPr lang="en-US" sz="4800" b="1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32584"/>
            <a:ext cx="8712968" cy="3525416"/>
          </a:xfrm>
        </p:spPr>
        <p:txBody>
          <a:bodyPr>
            <a:noAutofit/>
          </a:bodyPr>
          <a:lstStyle/>
          <a:p>
            <a:r>
              <a:rPr lang="en-US" sz="3600" u="sng" noProof="0" dirty="0" smtClean="0">
                <a:solidFill>
                  <a:schemeClr val="tx1"/>
                </a:solidFill>
              </a:rPr>
              <a:t>Andreas Thor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1</a:t>
            </a:r>
            <a:r>
              <a:rPr lang="en-US" sz="3600" noProof="0" dirty="0" smtClean="0">
                <a:solidFill>
                  <a:schemeClr val="tx1"/>
                </a:solidFill>
              </a:rPr>
              <a:t>, Lutz </a:t>
            </a:r>
            <a:r>
              <a:rPr lang="en-US" sz="3600" noProof="0" dirty="0" err="1" smtClean="0">
                <a:solidFill>
                  <a:schemeClr val="tx1"/>
                </a:solidFill>
              </a:rPr>
              <a:t>Bornmann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2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br>
              <a:rPr lang="en-US" sz="3600" noProof="0" dirty="0" smtClean="0">
                <a:solidFill>
                  <a:schemeClr val="tx1"/>
                </a:solidFill>
              </a:rPr>
            </a:br>
            <a:r>
              <a:rPr lang="en-US" sz="3600" noProof="0" dirty="0" smtClean="0">
                <a:solidFill>
                  <a:schemeClr val="tx1"/>
                </a:solidFill>
              </a:rPr>
              <a:t>Werner Marx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3</a:t>
            </a:r>
            <a:r>
              <a:rPr lang="en-US" sz="3600" noProof="0" dirty="0" smtClean="0">
                <a:solidFill>
                  <a:schemeClr val="tx1"/>
                </a:solidFill>
              </a:rPr>
              <a:t>, </a:t>
            </a:r>
            <a:r>
              <a:rPr lang="en-US" sz="3600" noProof="0" dirty="0" err="1" smtClean="0">
                <a:solidFill>
                  <a:schemeClr val="tx1"/>
                </a:solidFill>
              </a:rPr>
              <a:t>Rüdiger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noProof="0" dirty="0" err="1" smtClean="0">
                <a:solidFill>
                  <a:schemeClr val="tx1"/>
                </a:solidFill>
              </a:rPr>
              <a:t>Mutz</a:t>
            </a:r>
            <a:r>
              <a:rPr lang="en-US" sz="3600" noProof="0" dirty="0" smtClean="0">
                <a:solidFill>
                  <a:schemeClr val="tx1"/>
                </a:solidFill>
              </a:rPr>
              <a:t> </a:t>
            </a:r>
            <a:r>
              <a:rPr lang="en-US" sz="3600" baseline="30000" noProof="0" dirty="0" smtClean="0">
                <a:solidFill>
                  <a:schemeClr val="tx1"/>
                </a:solidFill>
              </a:rPr>
              <a:t>4</a:t>
            </a:r>
            <a:r>
              <a:rPr lang="en-US" sz="3600" noProof="0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noProof="0" dirty="0" smtClean="0"/>
              <a:t> </a:t>
            </a:r>
          </a:p>
          <a:p>
            <a:pPr algn="l"/>
            <a:r>
              <a:rPr lang="en-US" sz="1600" baseline="30000" noProof="0" dirty="0" smtClean="0"/>
              <a:t>1 </a:t>
            </a:r>
            <a:r>
              <a:rPr lang="en-US" sz="1600" noProof="0" dirty="0" smtClean="0"/>
              <a:t>University of Applied Sciences for Telecommunications Leipzig, thor@hft-leipzig.de</a:t>
            </a:r>
          </a:p>
          <a:p>
            <a:pPr algn="l"/>
            <a:r>
              <a:rPr lang="en-US" sz="1600" baseline="30000" noProof="0" dirty="0" smtClean="0"/>
              <a:t>2 </a:t>
            </a:r>
            <a:r>
              <a:rPr lang="en-US" sz="1600" noProof="0" dirty="0" smtClean="0"/>
              <a:t>Administrative Headquarters of the Max Planck Society, bornmann@gv.mpg.de</a:t>
            </a:r>
          </a:p>
          <a:p>
            <a:pPr algn="l"/>
            <a:r>
              <a:rPr lang="en-US" sz="1600" baseline="30000" noProof="0" dirty="0" smtClean="0"/>
              <a:t>3 </a:t>
            </a:r>
            <a:r>
              <a:rPr lang="en-US" sz="1600" noProof="0" dirty="0" smtClean="0"/>
              <a:t>Max Planck Institute for Solid State Research, w.marx@fkf.mpg.de </a:t>
            </a:r>
          </a:p>
          <a:p>
            <a:pPr algn="l"/>
            <a:r>
              <a:rPr lang="en-US" sz="1600" baseline="30000" noProof="0" dirty="0" smtClean="0"/>
              <a:t>4 </a:t>
            </a:r>
            <a:r>
              <a:rPr lang="en-US" sz="1600" noProof="0" dirty="0" smtClean="0"/>
              <a:t>ETH Zürich, mutz@gess.ethz.ch </a:t>
            </a:r>
            <a:endParaRPr lang="en-US" sz="1600" noProof="0" dirty="0"/>
          </a:p>
        </p:txBody>
      </p:sp>
      <p:sp>
        <p:nvSpPr>
          <p:cNvPr id="4" name="Rechteck 3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23rd International Conference on Science </a:t>
            </a:r>
            <a:r>
              <a:rPr lang="de-DE" sz="1400" dirty="0" err="1" smtClean="0"/>
              <a:t>and</a:t>
            </a:r>
            <a:r>
              <a:rPr lang="de-DE" sz="1400" dirty="0" smtClean="0"/>
              <a:t> Technology </a:t>
            </a:r>
            <a:r>
              <a:rPr lang="de-DE" sz="1400" dirty="0" err="1" smtClean="0"/>
              <a:t>Indicators</a:t>
            </a:r>
            <a:r>
              <a:rPr lang="de-DE" sz="1400" dirty="0" smtClean="0"/>
              <a:t> (STI 2018), 12-14 September 2018, Leiden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1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Indicators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b="1" dirty="0" smtClean="0"/>
              <a:t>Relative </a:t>
            </a:r>
            <a:r>
              <a:rPr lang="de-DE" b="1" dirty="0" err="1" smtClean="0"/>
              <a:t>comparison</a:t>
            </a:r>
            <a:r>
              <a:rPr lang="de-DE" b="1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br>
              <a:rPr lang="de-DE" dirty="0" smtClean="0"/>
            </a:br>
            <a:r>
              <a:rPr lang="de-DE" dirty="0" smtClean="0"/>
              <a:t>w.r.t. </a:t>
            </a:r>
            <a:r>
              <a:rPr lang="de-DE" dirty="0" err="1" smtClean="0"/>
              <a:t>the</a:t>
            </a:r>
            <a:r>
              <a:rPr lang="de-DE" dirty="0" smtClean="0"/>
              <a:t> Reference </a:t>
            </a:r>
            <a:r>
              <a:rPr lang="de-DE" dirty="0" err="1" smtClean="0"/>
              <a:t>Publication</a:t>
            </a:r>
            <a:r>
              <a:rPr lang="de-DE" dirty="0" smtClean="0"/>
              <a:t> Year (RPY)</a:t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Year (PY)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citing</a:t>
            </a:r>
            <a:r>
              <a:rPr lang="de-DE" dirty="0" smtClean="0"/>
              <a:t> </a:t>
            </a:r>
            <a:r>
              <a:rPr lang="de-DE" dirty="0" err="1" smtClean="0"/>
              <a:t>publications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N_PYEARS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PERC_PYEAR</a:t>
            </a:r>
          </a:p>
          <a:p>
            <a:pPr lvl="1"/>
            <a:r>
              <a:rPr lang="de-DE" dirty="0" smtClean="0"/>
              <a:t>Absolute </a:t>
            </a:r>
            <a:r>
              <a:rPr lang="de-DE" dirty="0" err="1" smtClean="0"/>
              <a:t>and</a:t>
            </a:r>
            <a:r>
              <a:rPr lang="de-DE" dirty="0" smtClean="0"/>
              <a:t> relative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PYs</a:t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 err="1" smtClean="0"/>
              <a:t>which</a:t>
            </a:r>
            <a:r>
              <a:rPr lang="de-DE" dirty="0" smtClean="0"/>
              <a:t> a </a:t>
            </a:r>
            <a:r>
              <a:rPr lang="de-DE" dirty="0" err="1" smtClean="0"/>
              <a:t>Cited</a:t>
            </a:r>
            <a:r>
              <a:rPr lang="de-DE" dirty="0" smtClean="0"/>
              <a:t> </a:t>
            </a:r>
            <a:r>
              <a:rPr lang="de-DE" dirty="0" err="1" smtClean="0"/>
              <a:t>Referennce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TOP-N</a:t>
            </a:r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a </a:t>
            </a:r>
            <a:r>
              <a:rPr lang="de-DE" dirty="0" err="1" smtClean="0"/>
              <a:t>Cited</a:t>
            </a:r>
            <a:r>
              <a:rPr lang="de-DE" dirty="0" smtClean="0"/>
              <a:t> Reference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Top-N% in </a:t>
            </a:r>
            <a:r>
              <a:rPr lang="de-DE" dirty="0" err="1" smtClean="0"/>
              <a:t>the</a:t>
            </a:r>
            <a:r>
              <a:rPr lang="de-DE" dirty="0" smtClean="0"/>
              <a:t> PY-</a:t>
            </a:r>
            <a:r>
              <a:rPr lang="de-DE" dirty="0" err="1" smtClean="0"/>
              <a:t>wise</a:t>
            </a:r>
            <a:r>
              <a:rPr lang="de-DE" dirty="0" smtClean="0"/>
              <a:t> </a:t>
            </a:r>
            <a:r>
              <a:rPr lang="de-DE" dirty="0" err="1" smtClean="0"/>
              <a:t>ranking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TYPE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e-DE" dirty="0" smtClean="0"/>
              <a:t>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time-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288840" y="2481559"/>
            <a:ext cx="2267712" cy="844354"/>
          </a:xfrm>
          <a:prstGeom prst="wedgeRoundRectCallout">
            <a:avLst>
              <a:gd name="adj1" fmla="val -82799"/>
              <a:gd name="adj2" fmla="val -3963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600" dirty="0" smtClean="0"/>
              <a:t>In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many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years</a:t>
            </a:r>
            <a:r>
              <a:rPr lang="de-DE" sz="1600" dirty="0" smtClean="0"/>
              <a:t>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/>
              <a:t>?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574367" y="4777409"/>
            <a:ext cx="3027161" cy="837847"/>
          </a:xfrm>
          <a:prstGeom prst="wedgeRoundRectCallout">
            <a:avLst>
              <a:gd name="adj1" fmla="val -65827"/>
              <a:gd name="adj2" fmla="val -4102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number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citations</a:t>
            </a:r>
            <a:r>
              <a:rPr lang="de-DE" sz="1600" dirty="0" smtClean="0"/>
              <a:t> per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increasing</a:t>
            </a:r>
            <a:r>
              <a:rPr lang="de-DE" sz="1600" dirty="0" smtClean="0"/>
              <a:t> </a:t>
            </a:r>
            <a:r>
              <a:rPr lang="de-DE" sz="1600" dirty="0" err="1" smtClean="0"/>
              <a:t>over</a:t>
            </a:r>
            <a:r>
              <a:rPr lang="de-DE" sz="1600" dirty="0" smtClean="0"/>
              <a:t> time?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decreasing</a:t>
            </a:r>
            <a:r>
              <a:rPr lang="de-DE" sz="1600" dirty="0" smtClean="0"/>
              <a:t>? </a:t>
            </a:r>
            <a:r>
              <a:rPr lang="de-DE" sz="1600" dirty="0" err="1" smtClean="0"/>
              <a:t>Or</a:t>
            </a:r>
            <a:r>
              <a:rPr lang="de-DE" sz="1600" dirty="0" smtClean="0"/>
              <a:t> …</a:t>
            </a:r>
            <a:endParaRPr lang="de-DE" sz="16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50894" y="3668073"/>
            <a:ext cx="2343604" cy="837847"/>
          </a:xfrm>
          <a:prstGeom prst="wedgeRoundRectCallout">
            <a:avLst>
              <a:gd name="adj1" fmla="val -75988"/>
              <a:gd name="adj2" fmla="val -37058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Was </a:t>
            </a:r>
            <a:r>
              <a:rPr lang="de-DE" sz="1600" dirty="0" err="1" smtClean="0"/>
              <a:t>Lotka</a:t>
            </a:r>
            <a:r>
              <a:rPr lang="de-DE" sz="1600" dirty="0" smtClean="0"/>
              <a:t> (1926) a </a:t>
            </a:r>
            <a:r>
              <a:rPr lang="de-DE" sz="1600" dirty="0" err="1" smtClean="0"/>
              <a:t>higly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paper</a:t>
            </a:r>
            <a:r>
              <a:rPr lang="de-DE" sz="1600" dirty="0" smtClean="0"/>
              <a:t> in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citing</a:t>
            </a:r>
            <a:r>
              <a:rPr lang="de-DE" sz="1600" dirty="0" smtClean="0"/>
              <a:t>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/>
              <a:t>?</a:t>
            </a:r>
          </a:p>
        </p:txBody>
      </p:sp>
      <p:sp>
        <p:nvSpPr>
          <p:cNvPr id="7" name="Gefaltete Ecke 6"/>
          <p:cNvSpPr/>
          <p:nvPr/>
        </p:nvSpPr>
        <p:spPr>
          <a:xfrm>
            <a:off x="6291259" y="1162825"/>
            <a:ext cx="2520280" cy="9941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0" rtlCol="0" anchor="ctr"/>
          <a:lstStyle/>
          <a:p>
            <a:r>
              <a:rPr lang="en-US" sz="1600" dirty="0" err="1" smtClean="0"/>
              <a:t>Lotka</a:t>
            </a:r>
            <a:r>
              <a:rPr lang="en-US" sz="1600" dirty="0" smtClean="0"/>
              <a:t> </a:t>
            </a:r>
            <a:r>
              <a:rPr lang="en-US" sz="1600" dirty="0"/>
              <a:t>(1926) </a:t>
            </a:r>
            <a:r>
              <a:rPr lang="en-US" sz="1600" i="1" dirty="0"/>
              <a:t>The frequency distribution of scientific </a:t>
            </a:r>
            <a:r>
              <a:rPr lang="en-US" sz="1600" i="1" dirty="0" smtClean="0"/>
              <a:t>productivity </a:t>
            </a:r>
            <a:r>
              <a:rPr lang="en-US" sz="1600" dirty="0" smtClean="0"/>
              <a:t>has been cited by 155 publications.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507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r>
              <a:rPr lang="de-DE" dirty="0" smtClean="0"/>
              <a:t> (PYs)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dirty="0"/>
              <a:t>N_PYEARS</a:t>
            </a:r>
            <a:r>
              <a:rPr lang="en-US" dirty="0"/>
              <a:t> = No. of </a:t>
            </a:r>
            <a:r>
              <a:rPr lang="en-US" dirty="0" smtClean="0"/>
              <a:t>PYs in </a:t>
            </a:r>
            <a:r>
              <a:rPr lang="en-US" dirty="0"/>
              <a:t>which the CR has been cited</a:t>
            </a:r>
          </a:p>
          <a:p>
            <a:endParaRPr lang="en-US" dirty="0"/>
          </a:p>
          <a:p>
            <a:r>
              <a:rPr lang="en-US" dirty="0"/>
              <a:t>N_PY</a:t>
            </a:r>
            <a:r>
              <a:rPr lang="en-US" baseline="-25000" dirty="0"/>
              <a:t>RPY</a:t>
            </a:r>
            <a:r>
              <a:rPr lang="en-US" dirty="0"/>
              <a:t> = No. of </a:t>
            </a:r>
            <a:r>
              <a:rPr lang="en-US" dirty="0" smtClean="0"/>
              <a:t>PYs in </a:t>
            </a:r>
            <a:r>
              <a:rPr lang="en-US" dirty="0"/>
              <a:t>which a CR from RPY has been cited</a:t>
            </a:r>
          </a:p>
          <a:p>
            <a:r>
              <a:rPr lang="en-US" b="1" dirty="0"/>
              <a:t>PERC_PYEAR</a:t>
            </a:r>
            <a:r>
              <a:rPr lang="en-US" dirty="0"/>
              <a:t> =  N_PYEARS / N_PY</a:t>
            </a:r>
            <a:r>
              <a:rPr lang="en-US" baseline="-25000" dirty="0"/>
              <a:t>RPY</a:t>
            </a:r>
            <a:r>
              <a:rPr lang="en-US" dirty="0"/>
              <a:t> </a:t>
            </a:r>
            <a:endParaRPr lang="de-DE" dirty="0"/>
          </a:p>
          <a:p>
            <a:endParaRPr lang="en-US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95466"/>
              </p:ext>
            </p:extLst>
          </p:nvPr>
        </p:nvGraphicFramePr>
        <p:xfrm>
          <a:off x="179512" y="3536434"/>
          <a:ext cx="7056784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656184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PERC_PYEAR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92%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85%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100%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Abgerundete rechteckige Legende 8"/>
              <p:cNvSpPr/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1979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Abgerundete rechteckige Legend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4834910"/>
                <a:ext cx="1737360" cy="548640"/>
              </a:xfrm>
              <a:prstGeom prst="wedgeRoundRectCallout">
                <a:avLst>
                  <a:gd name="adj1" fmla="val -66589"/>
                  <a:gd name="adj2" fmla="val 10237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bgerundete rechteckige Legende 9"/>
              <p:cNvSpPr/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1973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Abgerundete rechteckige Legend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31" y="5545103"/>
                <a:ext cx="1737360" cy="548640"/>
              </a:xfrm>
              <a:prstGeom prst="wedgeRoundRectCallout">
                <a:avLst>
                  <a:gd name="adj1" fmla="val -66589"/>
                  <a:gd name="adj2" fmla="val -27694"/>
                  <a:gd name="adj3" fmla="val 166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Abgerundete rechteckige Legende 10"/>
              <p:cNvSpPr/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1926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Abgerundete rechteckige Legend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091595"/>
                <a:ext cx="1737360" cy="548640"/>
              </a:xfrm>
              <a:prstGeom prst="wedgeRoundRectCallout">
                <a:avLst>
                  <a:gd name="adj1" fmla="val -66527"/>
                  <a:gd name="adj2" fmla="val 63667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604882" y="3381038"/>
            <a:ext cx="1656184" cy="3456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636912"/>
            <a:ext cx="2448272" cy="549815"/>
          </a:xfrm>
          <a:prstGeom prst="wedgeRoundRectCallout">
            <a:avLst>
              <a:gd name="adj1" fmla="val -71842"/>
              <a:gd name="adj2" fmla="val 30970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 </a:t>
            </a:r>
            <a:r>
              <a:rPr lang="de-DE" dirty="0" err="1" smtClean="0"/>
              <a:t>has</a:t>
            </a:r>
            <a:r>
              <a:rPr lang="de-DE" dirty="0" smtClean="0"/>
              <a:t> not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in 1978, 1979, </a:t>
            </a:r>
            <a:r>
              <a:rPr lang="de-DE" dirty="0" err="1" smtClean="0"/>
              <a:t>and</a:t>
            </a:r>
            <a:r>
              <a:rPr lang="de-DE" dirty="0" smtClean="0"/>
              <a:t> 1983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bgerundete rechteckige Legende 14"/>
              <p:cNvSpPr/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𝑃𝑌𝐸𝐴𝑅𝑆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𝑃𝑌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1973</m:t>
                              </m:r>
                            </m:sub>
                          </m:sSub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Abgerundete rechteckige Legend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83" y="6241665"/>
                <a:ext cx="1737360" cy="548640"/>
              </a:xfrm>
              <a:prstGeom prst="wedgeRoundRectCallout">
                <a:avLst>
                  <a:gd name="adj1" fmla="val -66589"/>
                  <a:gd name="adj2" fmla="val -65920"/>
                  <a:gd name="adj3" fmla="val 16667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97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Top-N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2016224"/>
          </a:xfrm>
        </p:spPr>
        <p:txBody>
          <a:bodyPr>
            <a:noAutofit/>
          </a:bodyPr>
          <a:lstStyle/>
          <a:p>
            <a:r>
              <a:rPr lang="en-US" b="1" dirty="0" smtClean="0"/>
              <a:t>N_TOP10</a:t>
            </a:r>
            <a:r>
              <a:rPr lang="en-US" dirty="0" smtClean="0"/>
              <a:t> </a:t>
            </a:r>
            <a:r>
              <a:rPr lang="en-US" dirty="0"/>
              <a:t>= No. of publication years in which the CR has been </a:t>
            </a:r>
            <a:r>
              <a:rPr lang="en-US" dirty="0" smtClean="0"/>
              <a:t>in the Top-10% of all CRs of the same RPY</a:t>
            </a:r>
          </a:p>
          <a:p>
            <a:r>
              <a:rPr lang="en-US" dirty="0" smtClean="0"/>
              <a:t>For each publication year (PY)</a:t>
            </a:r>
          </a:p>
          <a:p>
            <a:pPr lvl="1"/>
            <a:r>
              <a:rPr lang="en-US" dirty="0" smtClean="0"/>
              <a:t>Rank all Cited References of a RPY by their no. of citations in PY</a:t>
            </a:r>
          </a:p>
          <a:p>
            <a:pPr lvl="1"/>
            <a:r>
              <a:rPr lang="en-US" dirty="0" smtClean="0"/>
              <a:t>Count if no. of citations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/>
              <a:t>no. of citations </a:t>
            </a:r>
            <a:r>
              <a:rPr lang="en-US" dirty="0" smtClean="0"/>
              <a:t>at </a:t>
            </a:r>
            <a:r>
              <a:rPr lang="en-US" dirty="0" smtClean="0">
                <a:sym typeface="Symbol" panose="05050102010706020507" pitchFamily="18" charset="2"/>
              </a:rPr>
              <a:t>N/10</a:t>
            </a:r>
            <a:r>
              <a:rPr lang="en-US" baseline="30000" dirty="0" smtClean="0">
                <a:sym typeface="Symbol" panose="05050102010706020507" pitchFamily="18" charset="2"/>
              </a:rPr>
              <a:t>th</a:t>
            </a:r>
            <a:r>
              <a:rPr lang="en-US" dirty="0" smtClean="0">
                <a:sym typeface="Symbol" panose="05050102010706020507" pitchFamily="18" charset="2"/>
              </a:rPr>
              <a:t> position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48865"/>
              </p:ext>
            </p:extLst>
          </p:nvPr>
        </p:nvGraphicFramePr>
        <p:xfrm>
          <a:off x="179512" y="3536434"/>
          <a:ext cx="6624736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0360"/>
                <a:gridCol w="864096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effectLst/>
                        </a:rPr>
                        <a:t>Cited reference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N_CR</a:t>
                      </a:r>
                      <a:endParaRPr lang="de-DE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N_PYEARS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NTOP_10</a:t>
                      </a:r>
                      <a:endParaRPr lang="de-DE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Lotka</a:t>
                      </a:r>
                      <a:r>
                        <a:rPr lang="en-US" sz="1600" dirty="0" smtClean="0">
                          <a:effectLst/>
                        </a:rPr>
                        <a:t> (1926) </a:t>
                      </a:r>
                      <a:r>
                        <a:rPr lang="en-US" sz="1600" i="1" dirty="0" smtClean="0">
                          <a:effectLst/>
                        </a:rPr>
                        <a:t>The frequency distribution of scientific productivity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155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36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Garfield 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1979</a:t>
                      </a:r>
                      <a:r>
                        <a:rPr lang="en-US" sz="1600" dirty="0" smtClean="0">
                          <a:effectLst/>
                        </a:rPr>
                        <a:t>) </a:t>
                      </a:r>
                      <a:r>
                        <a:rPr lang="en-US" sz="1600" i="1" dirty="0" smtClean="0">
                          <a:effectLst/>
                        </a:rPr>
                        <a:t>Citation indexing: its theory and application in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151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34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Small, H., (1973) </a:t>
                      </a:r>
                      <a:r>
                        <a:rPr lang="en-US" sz="1600" i="1" dirty="0" smtClean="0">
                          <a:effectLst/>
                        </a:rPr>
                        <a:t>Co-citation in the scientific literature: A new measure …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162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/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33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Katz, J.S., Martin, B.R., (1997)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i="1" dirty="0" smtClean="0">
                          <a:effectLst/>
                        </a:rPr>
                        <a:t>What is research collaboration?</a:t>
                      </a:r>
                      <a:endParaRPr lang="de-DE" sz="1600" i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171</a:t>
                      </a:r>
                      <a:endParaRPr lang="de-DE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latin typeface="+mn-lt"/>
                        </a:rPr>
                        <a:t>20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>
                          <a:latin typeface="+mn-lt"/>
                        </a:rPr>
                        <a:t>18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R="548640" anchor="ctr"/>
                </a:tc>
              </a:tr>
            </a:tbl>
          </a:graphicData>
        </a:graphic>
      </p:graphicFrame>
      <p:sp>
        <p:nvSpPr>
          <p:cNvPr id="12" name="Rechteck 11"/>
          <p:cNvSpPr/>
          <p:nvPr/>
        </p:nvSpPr>
        <p:spPr>
          <a:xfrm>
            <a:off x="457200" y="2863561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/>
              <a:t>papers</a:t>
            </a:r>
            <a:r>
              <a:rPr lang="de-DE" dirty="0"/>
              <a:t> (1978-2016)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39 </a:t>
            </a:r>
            <a:r>
              <a:rPr lang="de-DE" dirty="0" err="1">
                <a:sym typeface="Wingdings" panose="05000000000000000000" pitchFamily="2" charset="2"/>
              </a:rPr>
              <a:t>publication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endParaRPr lang="de-DE" dirty="0"/>
          </a:p>
        </p:txBody>
      </p:sp>
      <p:sp>
        <p:nvSpPr>
          <p:cNvPr id="5" name="Geschweifte Klammer rechts 4"/>
          <p:cNvSpPr/>
          <p:nvPr/>
        </p:nvSpPr>
        <p:spPr>
          <a:xfrm>
            <a:off x="6876256" y="4512872"/>
            <a:ext cx="360040" cy="1364399"/>
          </a:xfrm>
          <a:prstGeom prst="rightBrace">
            <a:avLst>
              <a:gd name="adj1" fmla="val 5368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164288" y="4407049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Reference </a:t>
            </a:r>
            <a:r>
              <a:rPr lang="de-DE" sz="1600" dirty="0" err="1" smtClean="0"/>
              <a:t>has</a:t>
            </a:r>
            <a:r>
              <a:rPr lang="de-DE" sz="1600" dirty="0" smtClean="0"/>
              <a:t> </a:t>
            </a:r>
            <a:r>
              <a:rPr lang="de-DE" sz="1600" dirty="0" err="1" smtClean="0"/>
              <a:t>been</a:t>
            </a:r>
            <a:r>
              <a:rPr lang="de-DE" sz="1600" dirty="0" smtClean="0"/>
              <a:t> </a:t>
            </a:r>
            <a:r>
              <a:rPr lang="de-DE" sz="1600" dirty="0" err="1" smtClean="0"/>
              <a:t>cited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publication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year</a:t>
            </a:r>
            <a:r>
              <a:rPr lang="de-DE" sz="1600" dirty="0" smtClean="0"/>
              <a:t>, </a:t>
            </a:r>
            <a:r>
              <a:rPr lang="de-DE" sz="1600" dirty="0" err="1" smtClean="0"/>
              <a:t>it</a:t>
            </a:r>
            <a:r>
              <a:rPr lang="de-DE" sz="1600" dirty="0" smtClean="0"/>
              <a:t> was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top 10% </a:t>
            </a:r>
            <a:r>
              <a:rPr lang="de-DE" sz="1600" dirty="0" err="1" smtClean="0"/>
              <a:t>of</a:t>
            </a:r>
            <a:r>
              <a:rPr lang="de-DE" sz="1600" dirty="0" smtClean="0"/>
              <a:t> all </a:t>
            </a:r>
            <a:r>
              <a:rPr lang="de-DE" sz="1600" dirty="0" err="1" smtClean="0"/>
              <a:t>cited</a:t>
            </a:r>
            <a:r>
              <a:rPr lang="de-DE" sz="1600" dirty="0" smtClean="0"/>
              <a:t> </a:t>
            </a:r>
            <a:r>
              <a:rPr lang="de-DE" sz="1600" dirty="0" err="1" smtClean="0"/>
              <a:t>references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its</a:t>
            </a:r>
            <a:r>
              <a:rPr lang="de-DE" sz="1600" dirty="0" smtClean="0"/>
              <a:t> RPY.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09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Types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noProof="0" dirty="0" smtClean="0"/>
              <a:t>Number of citations per publication year …</a:t>
            </a:r>
            <a:br>
              <a:rPr lang="en-US" noProof="0" dirty="0" smtClean="0"/>
            </a:br>
            <a:r>
              <a:rPr lang="en-US" sz="2800" noProof="0" dirty="0" smtClean="0"/>
              <a:t/>
            </a:r>
            <a:br>
              <a:rPr lang="en-US" sz="2800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... induce time sequence patterns for cited references</a:t>
            </a:r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1351"/>
            <a:ext cx="6336792" cy="120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899592" y="3306500"/>
            <a:ext cx="3721373" cy="1171362"/>
            <a:chOff x="1043049" y="3380216"/>
            <a:chExt cx="3721373" cy="1171362"/>
          </a:xfrm>
        </p:grpSpPr>
        <p:pic>
          <p:nvPicPr>
            <p:cNvPr id="19" name="Picture 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49" y="3393731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Ellipse 22"/>
            <p:cNvSpPr/>
            <p:nvPr/>
          </p:nvSpPr>
          <p:spPr>
            <a:xfrm>
              <a:off x="1057183" y="338021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A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114543" y="3320015"/>
            <a:ext cx="3721373" cy="1166777"/>
            <a:chOff x="2509181" y="4543696"/>
            <a:chExt cx="3721373" cy="1166777"/>
          </a:xfrm>
        </p:grpSpPr>
        <p:pic>
          <p:nvPicPr>
            <p:cNvPr id="21" name="Picture 4"/>
            <p:cNvPicPr preferRelativeResize="0"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81" y="4552626"/>
              <a:ext cx="3721373" cy="1157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23"/>
            <p:cNvSpPr/>
            <p:nvPr/>
          </p:nvSpPr>
          <p:spPr>
            <a:xfrm>
              <a:off x="2530172" y="4543696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B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114544" y="4758870"/>
            <a:ext cx="3721372" cy="1190410"/>
            <a:chOff x="3859206" y="5766982"/>
            <a:chExt cx="3721372" cy="1190410"/>
          </a:xfrm>
        </p:grpSpPr>
        <p:pic>
          <p:nvPicPr>
            <p:cNvPr id="22" name="Picture 5"/>
            <p:cNvPicPr preferRelativeResize="0"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206" y="5772436"/>
              <a:ext cx="3721372" cy="1184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Ellipse 24"/>
            <p:cNvSpPr/>
            <p:nvPr/>
          </p:nvSpPr>
          <p:spPr>
            <a:xfrm>
              <a:off x="3876326" y="5766982"/>
              <a:ext cx="274320" cy="2743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  <a:latin typeface="Arial Narrow" panose="020B0606020202030204" pitchFamily="34" charset="0"/>
                </a:rPr>
                <a:t>C</a:t>
              </a:r>
              <a:endParaRPr lang="de-DE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327102" y="3225003"/>
            <a:ext cx="189917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513861" y="3272509"/>
            <a:ext cx="2030364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513861" y="4679348"/>
            <a:ext cx="1802096" cy="3231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0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Beauty*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1691681" y="1662593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1691680" y="1916832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1691680" y="2166649"/>
            <a:ext cx="4752528" cy="25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46050" y="6470689"/>
            <a:ext cx="5160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* van </a:t>
            </a:r>
            <a:r>
              <a:rPr lang="de-DE" sz="1400" dirty="0" err="1" smtClean="0"/>
              <a:t>Raan</a:t>
            </a:r>
            <a:r>
              <a:rPr lang="de-DE" sz="1400" dirty="0" smtClean="0"/>
              <a:t>, A.F.J. </a:t>
            </a:r>
            <a:r>
              <a:rPr lang="de-DE" sz="1400" dirty="0" err="1" smtClean="0"/>
              <a:t>Scientometrics</a:t>
            </a:r>
            <a:r>
              <a:rPr lang="de-DE" sz="1400" dirty="0" smtClean="0"/>
              <a:t> (2004</a:t>
            </a:r>
            <a:r>
              <a:rPr lang="de-DE" sz="1400" dirty="0"/>
              <a:t>) </a:t>
            </a:r>
            <a:r>
              <a:rPr lang="de-DE" sz="1400" i="1" dirty="0" err="1"/>
              <a:t>Sleeping</a:t>
            </a:r>
            <a:r>
              <a:rPr lang="de-DE" sz="1400" i="1" dirty="0"/>
              <a:t> </a:t>
            </a:r>
            <a:r>
              <a:rPr lang="de-DE" sz="1400" i="1" dirty="0" err="1"/>
              <a:t>Beauties</a:t>
            </a:r>
            <a:r>
              <a:rPr lang="de-DE" sz="1400" i="1" dirty="0"/>
              <a:t> in </a:t>
            </a:r>
            <a:r>
              <a:rPr lang="de-DE" sz="1400" i="1" dirty="0" err="1"/>
              <a:t>science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49" y="5167549"/>
            <a:ext cx="5553263" cy="9669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Computation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5089" y="1014351"/>
            <a:ext cx="8229600" cy="5073427"/>
          </a:xfrm>
        </p:spPr>
        <p:txBody>
          <a:bodyPr/>
          <a:lstStyle/>
          <a:p>
            <a:r>
              <a:rPr lang="en-US" b="1" noProof="0" dirty="0" smtClean="0"/>
              <a:t>Observed</a:t>
            </a:r>
            <a:r>
              <a:rPr lang="en-US" noProof="0" dirty="0" smtClean="0"/>
              <a:t> values (number of citation per publication year)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Expected</a:t>
            </a:r>
            <a:r>
              <a:rPr lang="en-US" noProof="0" dirty="0" smtClean="0"/>
              <a:t> values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b="1" noProof="0" dirty="0" smtClean="0"/>
              <a:t>z-value</a:t>
            </a:r>
            <a:r>
              <a:rPr lang="en-US" noProof="0" dirty="0" smtClean="0"/>
              <a:t>: Standard Normal Distribution (mean=0, std. dev.=1)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6762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63341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6588224" y="162880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627784" y="234888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588224" y="235726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16915" y="35010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616915" y="1658551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90285" y="3551065"/>
            <a:ext cx="362525" cy="2071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608006" y="5374886"/>
            <a:ext cx="504056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</a:rPr>
                            <m:t>6−3.1</m:t>
                          </m:r>
                        </m:num>
                        <m:den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3.1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1.6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144" y="4548354"/>
                <a:ext cx="1548822" cy="6496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22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</a:rPr>
                            <m:t>63</m:t>
                          </m:r>
                        </m:den>
                      </m:f>
                      <m:r>
                        <a:rPr lang="de-DE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3.1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78" y="2672252"/>
                <a:ext cx="1513555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>
            <a:off x="6007296" y="5374886"/>
            <a:ext cx="2452839" cy="1522400"/>
            <a:chOff x="6701549" y="5222053"/>
            <a:chExt cx="2452839" cy="1522400"/>
          </a:xfrm>
        </p:grpSpPr>
        <p:sp>
          <p:nvSpPr>
            <p:cNvPr id="17" name="Textfeld 16"/>
            <p:cNvSpPr txBox="1"/>
            <p:nvPr/>
          </p:nvSpPr>
          <p:spPr>
            <a:xfrm>
              <a:off x="6772773" y="6436676"/>
              <a:ext cx="2332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-3     -2     -1    </a:t>
              </a:r>
              <a:r>
                <a:rPr lang="de-DE" sz="800" dirty="0" smtClean="0"/>
                <a:t> </a:t>
              </a:r>
              <a:r>
                <a:rPr lang="de-DE" sz="1400" dirty="0" smtClean="0"/>
                <a:t> 0      1      2      3</a:t>
              </a:r>
              <a:endParaRPr lang="de-DE" sz="1400" dirty="0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549" y="5222053"/>
              <a:ext cx="2452839" cy="1269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71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 </a:t>
            </a:r>
            <a:r>
              <a:rPr lang="de-DE" dirty="0" err="1" smtClean="0"/>
              <a:t>based</a:t>
            </a:r>
            <a:r>
              <a:rPr lang="de-DE" dirty="0" smtClean="0"/>
              <a:t> on z-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(1978-2016)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1" y="1574367"/>
            <a:ext cx="5543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1" y="3236709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3" y="3242357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15" y="3244175"/>
            <a:ext cx="1661304" cy="64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>
          <a:xfrm>
            <a:off x="411063" y="315436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9185" y="316468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430367" y="317034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</a:t>
            </a:r>
            <a:endParaRPr lang="de-DE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4429" y="2788826"/>
            <a:ext cx="189917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Common 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cycle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43692" y="2801017"/>
            <a:ext cx="203036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Constant Performer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36511" y="2792917"/>
            <a:ext cx="168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Sleeping</a:t>
            </a:r>
            <a:r>
              <a:rPr lang="de-DE" dirty="0" smtClean="0"/>
              <a:t> Beauty</a:t>
            </a:r>
            <a:endParaRPr lang="de-DE" dirty="0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93636"/>
              </p:ext>
            </p:extLst>
          </p:nvPr>
        </p:nvGraphicFramePr>
        <p:xfrm>
          <a:off x="565001" y="3821360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53773"/>
              </p:ext>
            </p:extLst>
          </p:nvPr>
        </p:nvGraphicFramePr>
        <p:xfrm>
          <a:off x="3486608" y="3840312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91863"/>
              </p:ext>
            </p:extLst>
          </p:nvPr>
        </p:nvGraphicFramePr>
        <p:xfrm>
          <a:off x="6561440" y="3861048"/>
          <a:ext cx="1509654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09"/>
                <a:gridCol w="251609"/>
                <a:gridCol w="251609"/>
                <a:gridCol w="251609"/>
                <a:gridCol w="251609"/>
                <a:gridCol w="251609"/>
              </a:tblGrid>
              <a:tr h="216024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0" marR="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" y="5146062"/>
            <a:ext cx="9151566" cy="13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CRExplorer</a:t>
            </a:r>
            <a:r>
              <a:rPr lang="de-DE" dirty="0" smtClean="0"/>
              <a:t>: 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479"/>
            <a:ext cx="9144000" cy="5401223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8718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1042416"/>
            <a:ext cx="9144000" cy="5404104"/>
          </a:xfrm>
          <a:prstGeom prst="rect">
            <a:avLst/>
          </a:prstGeom>
          <a:blipFill dpi="0" rotWithShape="1">
            <a:blip r:embed="rId2">
              <a:alphaModFix amt="5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3" y="1156246"/>
            <a:ext cx="2753109" cy="213389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322" y="2111772"/>
            <a:ext cx="7094310" cy="84103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08" y="1156246"/>
            <a:ext cx="3343742" cy="259116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1156246"/>
            <a:ext cx="3600953" cy="2867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702" y="1156246"/>
            <a:ext cx="201005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CRExplorer‘s</a:t>
            </a:r>
            <a:r>
              <a:rPr lang="de-DE" dirty="0" smtClean="0"/>
              <a:t> Script Language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4042792" cy="5073427"/>
          </a:xfrm>
        </p:spPr>
        <p:txBody>
          <a:bodyPr/>
          <a:lstStyle/>
          <a:p>
            <a:r>
              <a:rPr lang="en-US" dirty="0" smtClean="0"/>
              <a:t>Script language for workflow automation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Reproducibility of results</a:t>
            </a:r>
          </a:p>
          <a:p>
            <a:r>
              <a:rPr lang="en-US" dirty="0" smtClean="0"/>
              <a:t>Same analysis procedure for different publication  sets</a:t>
            </a:r>
          </a:p>
          <a:p>
            <a:r>
              <a:rPr lang="en-US" dirty="0" smtClean="0"/>
              <a:t>Processing large files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716016" y="904156"/>
            <a:ext cx="4320413" cy="590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:/data/input/",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"WOS",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sampling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"RANDOM",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cluster(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threshold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0.8,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volume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(RPY: [0, 1995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:/data/output.csv",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"CSV_CR"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hteck 4"/>
          <p:cNvSpPr/>
          <p:nvPr/>
        </p:nvSpPr>
        <p:spPr>
          <a:xfrm>
            <a:off x="4667032" y="855172"/>
            <a:ext cx="4427984" cy="5953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7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00800" y="4114800"/>
            <a:ext cx="2743200" cy="2743200"/>
            <a:chOff x="6400800" y="4114800"/>
            <a:chExt cx="2743200" cy="2743200"/>
          </a:xfrm>
        </p:grpSpPr>
        <p:sp>
          <p:nvSpPr>
            <p:cNvPr id="4" name="Rechtwinkliges Dreieck 3"/>
            <p:cNvSpPr/>
            <p:nvPr/>
          </p:nvSpPr>
          <p:spPr>
            <a:xfrm rot="16200000">
              <a:off x="6400800" y="4114800"/>
              <a:ext cx="2743200" cy="2743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 rot="-2700000">
              <a:off x="7229560" y="5605922"/>
              <a:ext cx="18479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b="1" dirty="0" err="1" smtClean="0">
                  <a:solidFill>
                    <a:schemeClr val="bg1"/>
                  </a:solidFill>
                </a:rPr>
                <a:t>Thank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 </a:t>
              </a:r>
              <a:r>
                <a:rPr lang="de-DE" sz="2800" b="1" dirty="0" err="1" smtClean="0">
                  <a:solidFill>
                    <a:schemeClr val="bg1"/>
                  </a:solidFill>
                </a:rPr>
                <a:t>you</a:t>
              </a:r>
              <a:r>
                <a:rPr lang="de-DE" sz="2800" b="1" dirty="0" smtClean="0">
                  <a:solidFill>
                    <a:schemeClr val="bg1"/>
                  </a:solidFill>
                </a:rPr>
                <a:t>!</a:t>
              </a:r>
              <a:endParaRPr lang="de-DE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most important publications in a research field? On which shoulders does the </a:t>
            </a:r>
            <a:r>
              <a:rPr lang="en-US" dirty="0" smtClean="0"/>
              <a:t>research stand</a:t>
            </a:r>
            <a:r>
              <a:rPr lang="en-US" dirty="0"/>
              <a:t>?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In this study, we propose methods—based on Cited References Analysis (CRA) </a:t>
            </a:r>
            <a:r>
              <a:rPr lang="en-US" dirty="0" smtClean="0"/>
              <a:t>and Reference </a:t>
            </a:r>
            <a:r>
              <a:rPr lang="en-US" dirty="0"/>
              <a:t>Publication Year Spectroscopy (RPYS)—to identify those publications in </a:t>
            </a:r>
            <a:r>
              <a:rPr lang="en-US" dirty="0" smtClean="0"/>
              <a:t>a research </a:t>
            </a:r>
            <a:r>
              <a:rPr lang="en-US" dirty="0"/>
              <a:t>ﬁeld or on a speciﬁc topic which have been inﬂuential over many </a:t>
            </a:r>
            <a:r>
              <a:rPr lang="en-US" dirty="0" smtClean="0"/>
              <a:t>years </a:t>
            </a:r>
            <a:r>
              <a:rPr lang="en-US" dirty="0"/>
              <a:t>in the past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identify those </a:t>
            </a:r>
            <a:r>
              <a:rPr lang="en-US" dirty="0" smtClean="0"/>
              <a:t>publications (</a:t>
            </a:r>
            <a:r>
              <a:rPr lang="en-US" dirty="0"/>
              <a:t>papers, books, reports etc.), which were highly cited over a longer time period or at </a:t>
            </a:r>
            <a:r>
              <a:rPr lang="en-US" dirty="0" smtClean="0"/>
              <a:t>certain time </a:t>
            </a:r>
            <a:r>
              <a:rPr lang="en-US" dirty="0"/>
              <a:t>points (shortly or several years after publication).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2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Workflow</a:t>
            </a:r>
          </a:p>
          <a:p>
            <a:r>
              <a:rPr lang="de-DE" dirty="0" err="1" smtClean="0"/>
              <a:t>Pre</a:t>
            </a:r>
            <a:r>
              <a:rPr lang="de-DE" dirty="0" smtClean="0"/>
              <a:t>-Processing</a:t>
            </a:r>
          </a:p>
          <a:p>
            <a:pPr lvl="1"/>
            <a:r>
              <a:rPr lang="de-DE" dirty="0" err="1" smtClean="0"/>
              <a:t>Deduplication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/>
              <a:t>Publication Year Spectroscopy (RPYS</a:t>
            </a:r>
            <a:r>
              <a:rPr lang="en-US" dirty="0" smtClean="0"/>
              <a:t>)</a:t>
            </a:r>
          </a:p>
          <a:p>
            <a:r>
              <a:rPr lang="de-DE" dirty="0" err="1" smtClean="0"/>
              <a:t>Indicators</a:t>
            </a:r>
            <a:endParaRPr lang="de-DE" dirty="0" smtClean="0"/>
          </a:p>
          <a:p>
            <a:pPr lvl="1"/>
            <a:r>
              <a:rPr lang="de-DE" dirty="0" smtClean="0"/>
              <a:t>TOP-N</a:t>
            </a:r>
          </a:p>
          <a:p>
            <a:pPr lvl="1"/>
            <a:r>
              <a:rPr lang="de-DE" dirty="0" err="1" smtClean="0"/>
              <a:t>Sequence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Script-</a:t>
            </a:r>
            <a:r>
              <a:rPr lang="de-DE" dirty="0" err="1" smtClean="0"/>
              <a:t>based</a:t>
            </a:r>
            <a:r>
              <a:rPr lang="de-DE" dirty="0" smtClean="0"/>
              <a:t> Automation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5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CRExplorer</a:t>
            </a:r>
            <a:r>
              <a:rPr lang="en-US" noProof="0" dirty="0" smtClean="0"/>
              <a:t>: Overview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5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50892" y="703993"/>
            <a:ext cx="1748770" cy="1330698"/>
            <a:chOff x="2938597" y="837537"/>
            <a:chExt cx="1748770" cy="13306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196" y="837537"/>
              <a:ext cx="1547686" cy="791351"/>
            </a:xfrm>
            <a:prstGeom prst="rect">
              <a:avLst/>
            </a:prstGeom>
          </p:spPr>
        </p:pic>
        <p:grpSp>
          <p:nvGrpSpPr>
            <p:cNvPr id="29" name="Gruppieren 28"/>
            <p:cNvGrpSpPr/>
            <p:nvPr/>
          </p:nvGrpSpPr>
          <p:grpSpPr>
            <a:xfrm>
              <a:off x="2938597" y="1079745"/>
              <a:ext cx="1748770" cy="1088490"/>
              <a:chOff x="2938597" y="1079745"/>
              <a:chExt cx="1748770" cy="1088490"/>
            </a:xfrm>
          </p:grpSpPr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9254" y="1404430"/>
                <a:ext cx="888281" cy="589715"/>
              </a:xfrm>
              <a:prstGeom prst="rect">
                <a:avLst/>
              </a:prstGeom>
            </p:spPr>
          </p:pic>
          <p:pic>
            <p:nvPicPr>
              <p:cNvPr id="8" name="Grafik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4196" y="1504484"/>
                <a:ext cx="692870" cy="198978"/>
              </a:xfrm>
              <a:prstGeom prst="rect">
                <a:avLst/>
              </a:prstGeom>
            </p:spPr>
          </p:pic>
          <p:sp>
            <p:nvSpPr>
              <p:cNvPr id="28" name="Gefaltete Ecke 27"/>
              <p:cNvSpPr/>
              <p:nvPr/>
            </p:nvSpPr>
            <p:spPr>
              <a:xfrm>
                <a:off x="2938597" y="1079745"/>
                <a:ext cx="1748770" cy="1088490"/>
              </a:xfrm>
              <a:prstGeom prst="foldedCorne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4" name="Gruppieren 43"/>
          <p:cNvGrpSpPr/>
          <p:nvPr/>
        </p:nvGrpSpPr>
        <p:grpSpPr>
          <a:xfrm>
            <a:off x="7274336" y="4785548"/>
            <a:ext cx="1728192" cy="1409220"/>
            <a:chOff x="7020272" y="1731749"/>
            <a:chExt cx="1728192" cy="1409220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1731749"/>
              <a:ext cx="1547686" cy="791351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891" y="2398696"/>
              <a:ext cx="692870" cy="19897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657783"/>
              <a:ext cx="753138" cy="39916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403" y="2486101"/>
              <a:ext cx="570845" cy="570845"/>
            </a:xfrm>
            <a:prstGeom prst="rect">
              <a:avLst/>
            </a:prstGeom>
          </p:spPr>
        </p:pic>
        <p:sp>
          <p:nvSpPr>
            <p:cNvPr id="43" name="Gefaltete Ecke 42"/>
            <p:cNvSpPr/>
            <p:nvPr/>
          </p:nvSpPr>
          <p:spPr>
            <a:xfrm>
              <a:off x="7020272" y="1988840"/>
              <a:ext cx="1728192" cy="1152129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endParaRPr lang="de-DE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Cited references analysis (CRA): </a:t>
            </a:r>
            <a:r>
              <a:rPr lang="en-US" noProof="0" dirty="0" smtClean="0"/>
              <a:t>Workflow </a:t>
            </a:r>
            <a:endParaRPr lang="en-US" noProof="0" dirty="0"/>
          </a:p>
        </p:txBody>
      </p:sp>
      <p:sp>
        <p:nvSpPr>
          <p:cNvPr id="5" name="Rechteck 4"/>
          <p:cNvSpPr/>
          <p:nvPr/>
        </p:nvSpPr>
        <p:spPr>
          <a:xfrm>
            <a:off x="1745686" y="2971743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239852" y="4034797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</a:t>
            </a:r>
            <a:r>
              <a:rPr lang="de-DE" dirty="0" err="1" smtClean="0"/>
              <a:t>Cleaning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34018" y="5097851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228184" y="6160905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Export</a:t>
            </a:r>
            <a:endParaRPr lang="de-DE" dirty="0"/>
          </a:p>
        </p:txBody>
      </p:sp>
      <p:sp>
        <p:nvSpPr>
          <p:cNvPr id="23" name="Nach oben gebogener Pfeil 22"/>
          <p:cNvSpPr/>
          <p:nvPr/>
        </p:nvSpPr>
        <p:spPr>
          <a:xfrm rot="5400000">
            <a:off x="988430" y="2457329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35139" y="3101989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Publications</a:t>
            </a:r>
            <a:endParaRPr lang="de-DE" dirty="0"/>
          </a:p>
        </p:txBody>
      </p:sp>
      <p:sp>
        <p:nvSpPr>
          <p:cNvPr id="25" name="Nach oben gebogener Pfeil 24"/>
          <p:cNvSpPr/>
          <p:nvPr/>
        </p:nvSpPr>
        <p:spPr>
          <a:xfrm rot="5400000">
            <a:off x="2456434" y="3477192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648176" y="3825798"/>
            <a:ext cx="125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51520" y="1908689"/>
            <a:ext cx="15544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36" name="Gefaltete Ecke 35"/>
          <p:cNvSpPr/>
          <p:nvPr/>
        </p:nvSpPr>
        <p:spPr>
          <a:xfrm>
            <a:off x="2588123" y="2092298"/>
            <a:ext cx="2127893" cy="96464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Authors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RPY (</a:t>
            </a:r>
            <a:r>
              <a:rPr lang="de-DE" dirty="0" err="1" smtClean="0">
                <a:solidFill>
                  <a:schemeClr val="tx2"/>
                </a:solidFill>
              </a:rPr>
              <a:t>Ref</a:t>
            </a:r>
            <a:r>
              <a:rPr lang="de-DE" dirty="0" smtClean="0">
                <a:solidFill>
                  <a:schemeClr val="tx2"/>
                </a:solidFill>
              </a:rPr>
              <a:t> Pub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Title, DOI,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7" name="Gefaltete Ecke 36"/>
          <p:cNvSpPr/>
          <p:nvPr/>
        </p:nvSpPr>
        <p:spPr>
          <a:xfrm>
            <a:off x="4632966" y="3418339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Filtering</a:t>
            </a:r>
            <a:endParaRPr lang="de-DE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Deduplication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8" name="Nach oben gebogener Pfeil 37"/>
          <p:cNvSpPr/>
          <p:nvPr/>
        </p:nvSpPr>
        <p:spPr>
          <a:xfrm rot="5400000">
            <a:off x="3934513" y="459235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2959029" y="4788252"/>
            <a:ext cx="1251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Cleaned</a:t>
            </a:r>
            <a:endParaRPr lang="de-DE" dirty="0" smtClean="0"/>
          </a:p>
          <a:p>
            <a:r>
              <a:rPr lang="de-DE" dirty="0" err="1" smtClean="0"/>
              <a:t>Cited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0" name="Gefaltete Ecke 39"/>
          <p:cNvSpPr/>
          <p:nvPr/>
        </p:nvSpPr>
        <p:spPr>
          <a:xfrm>
            <a:off x="5308052" y="4440110"/>
            <a:ext cx="1840263" cy="709628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Visual (RPYS)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2"/>
                </a:solidFill>
              </a:rPr>
              <a:t>Indicators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68747" y="5818038"/>
            <a:ext cx="177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Graph /</a:t>
            </a:r>
            <a:br>
              <a:rPr lang="de-DE" dirty="0" smtClean="0"/>
            </a:br>
            <a:r>
              <a:rPr lang="de-DE" dirty="0" err="1" smtClean="0"/>
              <a:t>Annotated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sp>
        <p:nvSpPr>
          <p:cNvPr id="42" name="Nach oben gebogener Pfeil 41"/>
          <p:cNvSpPr/>
          <p:nvPr/>
        </p:nvSpPr>
        <p:spPr>
          <a:xfrm rot="5400000">
            <a:off x="5397155" y="5717316"/>
            <a:ext cx="665385" cy="73152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435192" y="900679"/>
            <a:ext cx="551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Publication </a:t>
            </a:r>
            <a:r>
              <a:rPr lang="en-US" dirty="0"/>
              <a:t>set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representing </a:t>
            </a:r>
            <a:r>
              <a:rPr lang="en-US" dirty="0"/>
              <a:t>a speciﬁc </a:t>
            </a:r>
            <a:r>
              <a:rPr lang="en-US" dirty="0" smtClean="0"/>
              <a:t>ﬁeld (e.g</a:t>
            </a:r>
            <a:r>
              <a:rPr lang="en-US" dirty="0"/>
              <a:t>. </a:t>
            </a:r>
            <a:r>
              <a:rPr lang="en-US" dirty="0" err="1"/>
              <a:t>bibliometrics</a:t>
            </a:r>
            <a:r>
              <a:rPr lang="en-US" dirty="0"/>
              <a:t>) or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dealing </a:t>
            </a:r>
            <a:r>
              <a:rPr lang="en-US" dirty="0"/>
              <a:t>with a speciﬁc topic (e.g. research on Aspirin</a:t>
            </a:r>
            <a:r>
              <a:rPr lang="en-US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34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3" grpId="0" animBg="1"/>
      <p:bldP spid="24" grpId="0"/>
      <p:bldP spid="25" grpId="0" animBg="1"/>
      <p:bldP spid="26" grpId="0"/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</a:t>
            </a:r>
            <a:r>
              <a:rPr lang="de-DE" dirty="0" smtClean="0"/>
              <a:t>-Processing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073427"/>
          </a:xfrm>
        </p:spPr>
        <p:txBody>
          <a:bodyPr>
            <a:no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bibliographic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Cited</a:t>
            </a:r>
            <a:r>
              <a:rPr lang="de-DE" dirty="0" smtClean="0"/>
              <a:t> References (Strings)</a:t>
            </a:r>
          </a:p>
          <a:p>
            <a:pPr lvl="1"/>
            <a:r>
              <a:rPr lang="de-DE" dirty="0" smtClean="0"/>
              <a:t>Regular </a:t>
            </a:r>
            <a:r>
              <a:rPr lang="de-DE" dirty="0" err="1" smtClean="0"/>
              <a:t>Expressions</a:t>
            </a:r>
            <a:r>
              <a:rPr lang="de-DE" dirty="0" smtClean="0"/>
              <a:t> (Patterns), </a:t>
            </a:r>
            <a:r>
              <a:rPr lang="de-DE" dirty="0" err="1" smtClean="0"/>
              <a:t>Integrity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Filtering</a:t>
            </a:r>
            <a:endParaRPr lang="de-DE" b="1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Citing</a:t>
            </a:r>
            <a:r>
              <a:rPr lang="de-DE" dirty="0" smtClean="0"/>
              <a:t> </a:t>
            </a:r>
            <a:r>
              <a:rPr lang="de-DE" dirty="0" err="1" smtClean="0"/>
              <a:t>Publication</a:t>
            </a:r>
            <a:r>
              <a:rPr lang="de-DE" dirty="0" smtClean="0"/>
              <a:t> Year (PY)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Reference </a:t>
            </a:r>
            <a:r>
              <a:rPr lang="de-DE" dirty="0" err="1" smtClean="0"/>
              <a:t>Publication</a:t>
            </a:r>
            <a:r>
              <a:rPr lang="de-DE" dirty="0" smtClean="0"/>
              <a:t> Year (RPY)</a:t>
            </a:r>
          </a:p>
          <a:p>
            <a:pPr lvl="1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Citations</a:t>
            </a:r>
            <a:r>
              <a:rPr lang="de-DE" dirty="0" smtClean="0"/>
              <a:t> (N_CR)</a:t>
            </a:r>
          </a:p>
          <a:p>
            <a:pPr lvl="1"/>
            <a:endParaRPr lang="de-DE" dirty="0" smtClean="0"/>
          </a:p>
          <a:p>
            <a:r>
              <a:rPr lang="de-DE" b="1" dirty="0" smtClean="0">
                <a:solidFill>
                  <a:srgbClr val="FF0000"/>
                </a:solidFill>
              </a:rPr>
              <a:t>Data </a:t>
            </a:r>
            <a:r>
              <a:rPr lang="de-DE" b="1" dirty="0" err="1" smtClean="0">
                <a:solidFill>
                  <a:srgbClr val="FF0000"/>
                </a:solidFill>
              </a:rPr>
              <a:t>Cleaning</a:t>
            </a:r>
            <a:r>
              <a:rPr lang="de-DE" b="1" dirty="0" smtClean="0">
                <a:solidFill>
                  <a:srgbClr val="FF0000"/>
                </a:solidFill>
              </a:rPr>
              <a:t> (</a:t>
            </a:r>
            <a:r>
              <a:rPr lang="de-DE" b="1" dirty="0" err="1" smtClean="0">
                <a:solidFill>
                  <a:srgbClr val="FF0000"/>
                </a:solidFill>
              </a:rPr>
              <a:t>Deduplication</a:t>
            </a:r>
            <a:r>
              <a:rPr lang="de-DE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merging</a:t>
            </a:r>
            <a:r>
              <a:rPr lang="de-DE" dirty="0" smtClean="0"/>
              <a:t> </a:t>
            </a:r>
            <a:r>
              <a:rPr lang="de-DE" dirty="0" err="1" smtClean="0"/>
              <a:t>duplicates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high-quality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360"/>
            <a:ext cx="9107171" cy="924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583"/>
            <a:ext cx="9144000" cy="7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4082"/>
          </a:xfrm>
        </p:spPr>
        <p:txBody>
          <a:bodyPr>
            <a:noAutofit/>
          </a:bodyPr>
          <a:lstStyle/>
          <a:p>
            <a:r>
              <a:rPr lang="en-US" noProof="0" dirty="0" smtClean="0"/>
              <a:t>Deduplication (Disambiguation): </a:t>
            </a:r>
            <a:r>
              <a:rPr lang="en-US" noProof="0" dirty="0" smtClean="0"/>
              <a:t>Clustering + Merge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Different variants of the same Cited Reference</a:t>
            </a:r>
          </a:p>
          <a:p>
            <a:pPr lvl="1"/>
            <a:r>
              <a:rPr lang="en-US" noProof="0" dirty="0" smtClean="0"/>
              <a:t>due to typos, missing bibliographic information, different abbreviation styles, …</a:t>
            </a:r>
          </a:p>
          <a:p>
            <a:r>
              <a:rPr lang="en-US" noProof="0" dirty="0" smtClean="0"/>
              <a:t>Clustering based on string similarity (author, title) and year</a:t>
            </a:r>
          </a:p>
          <a:p>
            <a:pPr lvl="1"/>
            <a:r>
              <a:rPr lang="en-US" noProof="0" dirty="0" smtClean="0"/>
              <a:t>Configuration: Threshold (e.g., 80%) + use of DOI, Volume and Page Number</a:t>
            </a:r>
          </a:p>
          <a:p>
            <a:pPr lvl="1"/>
            <a:endParaRPr lang="en-US" sz="2800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Merging: Cluster representative + Accumulation of N_CR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5" y="2471077"/>
            <a:ext cx="8356871" cy="274140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85" y="5581479"/>
            <a:ext cx="8356871" cy="127122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9241" y="2800592"/>
            <a:ext cx="8439223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9240" y="4561463"/>
            <a:ext cx="8439223" cy="5957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Publication Year Spectroscopy (RPYS)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analyze historical roots based on cited references within single research fields</a:t>
            </a:r>
          </a:p>
          <a:p>
            <a:endParaRPr lang="en-US" dirty="0"/>
          </a:p>
          <a:p>
            <a:r>
              <a:rPr lang="en-US" dirty="0"/>
              <a:t>RPYS is based on the analysis of the frequency with which references are cited in the publications of a specific research field in terms of the publication years of these CRs. </a:t>
            </a:r>
          </a:p>
          <a:p>
            <a:r>
              <a:rPr lang="en-US" dirty="0"/>
              <a:t>Origins show up in the form of more or less pronounced peaks mostly caused by individual publications that are cited particularly frequently</a:t>
            </a:r>
          </a:p>
          <a:p>
            <a:endParaRPr lang="en-US" dirty="0"/>
          </a:p>
          <a:p>
            <a:r>
              <a:rPr lang="en-US" dirty="0"/>
              <a:t>Historical analysis of single research fields</a:t>
            </a:r>
          </a:p>
          <a:p>
            <a:pPr lvl="1"/>
            <a:r>
              <a:rPr lang="en-US" dirty="0"/>
              <a:t>Select publications of interest</a:t>
            </a:r>
          </a:p>
          <a:p>
            <a:pPr lvl="1"/>
            <a:r>
              <a:rPr lang="en-US" dirty="0"/>
              <a:t>Analyze the references cited in them (especially the referenced publication years)</a:t>
            </a:r>
          </a:p>
          <a:p>
            <a:pPr lvl="1"/>
            <a:r>
              <a:rPr lang="en-US" dirty="0"/>
              <a:t>#Citations for each CR vs. #Citations for all CRs of the same </a:t>
            </a:r>
            <a:r>
              <a:rPr lang="en-US" dirty="0" smtClean="0"/>
              <a:t>Year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3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RPYS: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Scientometrics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(2007-2015)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9,375 </a:t>
            </a:r>
            <a:r>
              <a:rPr lang="de-DE" dirty="0" err="1" smtClean="0"/>
              <a:t>Cited</a:t>
            </a:r>
            <a:r>
              <a:rPr lang="de-DE" dirty="0" smtClean="0"/>
              <a:t> References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74526"/>
            <a:ext cx="9144000" cy="5066842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64725" y="6211033"/>
            <a:ext cx="1747035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483768" y="6207836"/>
            <a:ext cx="2016224" cy="2611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2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Bildschirmpräsentation (4:3)</PresentationFormat>
  <Paragraphs>240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Cambria Math</vt:lpstr>
      <vt:lpstr>Courier New</vt:lpstr>
      <vt:lpstr>Symbol</vt:lpstr>
      <vt:lpstr>Times New Roman</vt:lpstr>
      <vt:lpstr>Wingdings</vt:lpstr>
      <vt:lpstr>Larissa-Design</vt:lpstr>
      <vt:lpstr>New analysis features  of the CRExplorer for  identifying influential publications</vt:lpstr>
      <vt:lpstr>PowerPoint-Präsentation</vt:lpstr>
      <vt:lpstr>Agenda</vt:lpstr>
      <vt:lpstr>CRExplorer: Overview</vt:lpstr>
      <vt:lpstr>Cited references analysis (CRA): Workflow </vt:lpstr>
      <vt:lpstr>Pre-Processing</vt:lpstr>
      <vt:lpstr>Deduplication (Disambiguation): Clustering + Merge</vt:lpstr>
      <vt:lpstr>Reference Publication Year Spectroscopy (RPYS)</vt:lpstr>
      <vt:lpstr>RPYS: Example</vt:lpstr>
      <vt:lpstr>Indicators</vt:lpstr>
      <vt:lpstr>Number of Publication Years (PYs)</vt:lpstr>
      <vt:lpstr>Top-N</vt:lpstr>
      <vt:lpstr>Sequence Types</vt:lpstr>
      <vt:lpstr>Sequence Computation</vt:lpstr>
      <vt:lpstr>Sequence Types</vt:lpstr>
      <vt:lpstr>CRExplorer: User Interface</vt:lpstr>
      <vt:lpstr>PowerPoint-Präsentation</vt:lpstr>
      <vt:lpstr>CRExplorer‘s Script Language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Thor, Andreas</dc:creator>
  <cp:lastModifiedBy>Andreas Thor</cp:lastModifiedBy>
  <cp:revision>142</cp:revision>
  <dcterms:created xsi:type="dcterms:W3CDTF">2018-05-07T11:18:07Z</dcterms:created>
  <dcterms:modified xsi:type="dcterms:W3CDTF">2018-08-20T13:25:20Z</dcterms:modified>
</cp:coreProperties>
</file>