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9" r:id="rId3"/>
    <p:sldId id="265" r:id="rId4"/>
    <p:sldId id="264" r:id="rId5"/>
    <p:sldId id="275" r:id="rId6"/>
    <p:sldId id="266" r:id="rId7"/>
    <p:sldId id="267" r:id="rId8"/>
    <p:sldId id="269" r:id="rId9"/>
    <p:sldId id="274" r:id="rId10"/>
    <p:sldId id="272" r:id="rId11"/>
    <p:sldId id="276" r:id="rId12"/>
    <p:sldId id="263" r:id="rId13"/>
    <p:sldId id="261" r:id="rId14"/>
    <p:sldId id="270" r:id="rId15"/>
    <p:sldId id="278" r:id="rId16"/>
    <p:sldId id="280" r:id="rId17"/>
    <p:sldId id="281" r:id="rId18"/>
    <p:sldId id="282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815F1CA-5E74-43EA-B30E-19D5630E2A00}">
          <p14:sldIdLst>
            <p14:sldId id="256"/>
            <p14:sldId id="279"/>
          </p14:sldIdLst>
        </p14:section>
        <p14:section name="CRExplorer" id="{4FE44F37-95E0-4B95-AD40-652A9D2C634A}">
          <p14:sldIdLst>
            <p14:sldId id="265"/>
            <p14:sldId id="264"/>
          </p14:sldIdLst>
        </p14:section>
        <p14:section name="Preprocessing" id="{9C644520-3987-44B6-92CF-79C548911DAF}">
          <p14:sldIdLst>
            <p14:sldId id="275"/>
            <p14:sldId id="266"/>
          </p14:sldIdLst>
        </p14:section>
        <p14:section name="RPYS" id="{1DE311FB-7178-4C6D-A0C9-6F6B8EF432D7}">
          <p14:sldIdLst>
            <p14:sldId id="267"/>
            <p14:sldId id="269"/>
          </p14:sldIdLst>
        </p14:section>
        <p14:section name="Indicators" id="{12350A94-7A17-4140-935A-ACF217EAC4FD}">
          <p14:sldIdLst>
            <p14:sldId id="274"/>
            <p14:sldId id="272"/>
            <p14:sldId id="276"/>
            <p14:sldId id="263"/>
            <p14:sldId id="261"/>
            <p14:sldId id="270"/>
          </p14:sldIdLst>
        </p14:section>
        <p14:section name="Script" id="{AF7240B8-E063-4403-BE68-BFBAB207FD1A}">
          <p14:sldIdLst>
            <p14:sldId id="278"/>
            <p14:sldId id="280"/>
            <p14:sldId id="281"/>
          </p14:sldIdLst>
        </p14:section>
        <p14:section name="Abschnitt ohne Titel" id="{CE304C54-B6A8-44D2-AF12-446E8820BDDA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3" autoAdjust="0"/>
    <p:restoredTop sz="95154" autoAdjust="0"/>
  </p:normalViewPr>
  <p:slideViewPr>
    <p:cSldViewPr>
      <p:cViewPr varScale="1">
        <p:scale>
          <a:sx n="116" d="100"/>
          <a:sy n="116" d="100"/>
        </p:scale>
        <p:origin x="63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BA540-9F59-4217-B916-AAFDB9257DF0}" type="datetimeFigureOut">
              <a:rPr lang="de-DE" smtClean="0"/>
              <a:t>04.09.2018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481FC-599F-4049-8076-A864CF816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551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2x Hirsch-CR</a:t>
            </a:r>
            <a:r>
              <a:rPr lang="de-DE" baseline="0" dirty="0" smtClean="0"/>
              <a:t> aus unterschiedlichen Quellen</a:t>
            </a:r>
          </a:p>
          <a:p>
            <a:r>
              <a:rPr lang="de-DE" baseline="0" dirty="0" smtClean="0"/>
              <a:t>Vor Filterung nach N_CR am besten </a:t>
            </a:r>
            <a:r>
              <a:rPr lang="de-DE" baseline="0" dirty="0" err="1" smtClean="0"/>
              <a:t>Deduplication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81FC-599F-4049-8076-A864CF816BE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958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Syntaktische Unterschiede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Fehlende Angaben (z.B. DOI) bei #8664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Punctuation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authors</a:t>
            </a:r>
            <a:r>
              <a:rPr lang="de-DE" baseline="0" dirty="0" smtClean="0"/>
              <a:t>‘ </a:t>
            </a:r>
            <a:r>
              <a:rPr lang="de-DE" baseline="0" dirty="0" err="1" smtClean="0"/>
              <a:t>initials</a:t>
            </a:r>
            <a:r>
              <a:rPr lang="de-DE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Heteorgenous</a:t>
            </a:r>
            <a:r>
              <a:rPr lang="de-DE" dirty="0" smtClean="0"/>
              <a:t> Journal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</a:t>
            </a:r>
            <a:r>
              <a:rPr lang="de-DE" baseline="0" dirty="0" smtClean="0"/>
              <a:t> (USA #8664 vs. #8898)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Typos</a:t>
            </a:r>
            <a:r>
              <a:rPr lang="de-DE" baseline="0" dirty="0" smtClean="0"/>
              <a:t> (Ko*s*</a:t>
            </a:r>
            <a:r>
              <a:rPr lang="de-DE" baseline="0" dirty="0" err="1" smtClean="0"/>
              <a:t>mulski</a:t>
            </a:r>
            <a:r>
              <a:rPr lang="de-DE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Cluster </a:t>
            </a:r>
            <a:r>
              <a:rPr lang="de-DE" baseline="0" dirty="0" err="1" smtClean="0"/>
              <a:t>representative</a:t>
            </a:r>
            <a:r>
              <a:rPr lang="de-DE" baseline="0" dirty="0" smtClean="0"/>
              <a:t> = </a:t>
            </a:r>
            <a:r>
              <a:rPr lang="de-DE" baseline="0" dirty="0" err="1" smtClean="0"/>
              <a:t>Cited</a:t>
            </a:r>
            <a:r>
              <a:rPr lang="de-DE" baseline="0" dirty="0" smtClean="0"/>
              <a:t> Reference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cluster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highest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number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N_CR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81FC-599F-4049-8076-A864CF816BE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738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81FC-599F-4049-8076-A864CF816BE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518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81FC-599F-4049-8076-A864CF816BE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2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81FC-599F-4049-8076-A864CF816BE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24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04.09.2018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5.emf"/><Relationship Id="rId7" Type="http://schemas.openxmlformats.org/officeDocument/2006/relationships/image" Target="../media/image210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26.emf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60648"/>
            <a:ext cx="9144000" cy="2376264"/>
          </a:xfrm>
        </p:spPr>
        <p:txBody>
          <a:bodyPr>
            <a:normAutofit/>
          </a:bodyPr>
          <a:lstStyle/>
          <a:p>
            <a:r>
              <a:rPr lang="en-US" sz="4800" b="1" noProof="0" dirty="0"/>
              <a:t>New analysis features </a:t>
            </a:r>
            <a:r>
              <a:rPr lang="en-US" sz="4800" b="1" noProof="0" dirty="0" smtClean="0"/>
              <a:t/>
            </a:r>
            <a:br>
              <a:rPr lang="en-US" sz="4800" b="1" noProof="0" dirty="0" smtClean="0"/>
            </a:br>
            <a:r>
              <a:rPr lang="en-US" sz="4800" b="1" noProof="0" dirty="0" smtClean="0"/>
              <a:t>of </a:t>
            </a:r>
            <a:r>
              <a:rPr lang="en-US" sz="4800" b="1" noProof="0" dirty="0"/>
              <a:t>the </a:t>
            </a:r>
            <a:r>
              <a:rPr lang="en-US" sz="4800" b="1" noProof="0" dirty="0" err="1"/>
              <a:t>CRExplorer</a:t>
            </a:r>
            <a:r>
              <a:rPr lang="en-US" sz="4800" b="1" noProof="0" dirty="0"/>
              <a:t> </a:t>
            </a:r>
            <a:r>
              <a:rPr lang="en-US" sz="4800" b="1" noProof="0" dirty="0" smtClean="0"/>
              <a:t>for </a:t>
            </a:r>
            <a:br>
              <a:rPr lang="en-US" sz="4800" b="1" noProof="0" dirty="0" smtClean="0"/>
            </a:br>
            <a:r>
              <a:rPr lang="en-US" sz="4800" b="1" noProof="0" dirty="0" smtClean="0"/>
              <a:t>identifying influential publications</a:t>
            </a:r>
            <a:endParaRPr lang="en-US" sz="4800" b="1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528" y="3332584"/>
            <a:ext cx="8712968" cy="3525416"/>
          </a:xfrm>
        </p:spPr>
        <p:txBody>
          <a:bodyPr>
            <a:noAutofit/>
          </a:bodyPr>
          <a:lstStyle/>
          <a:p>
            <a:r>
              <a:rPr lang="en-US" sz="3600" u="sng" noProof="0" dirty="0" smtClean="0">
                <a:solidFill>
                  <a:schemeClr val="tx1"/>
                </a:solidFill>
              </a:rPr>
              <a:t>Andreas Thor </a:t>
            </a:r>
            <a:r>
              <a:rPr lang="en-US" sz="3600" baseline="30000" noProof="0" dirty="0" smtClean="0">
                <a:solidFill>
                  <a:schemeClr val="tx1"/>
                </a:solidFill>
              </a:rPr>
              <a:t>1</a:t>
            </a:r>
            <a:r>
              <a:rPr lang="en-US" sz="3600" noProof="0" dirty="0" smtClean="0">
                <a:solidFill>
                  <a:schemeClr val="tx1"/>
                </a:solidFill>
              </a:rPr>
              <a:t>, Lutz </a:t>
            </a:r>
            <a:r>
              <a:rPr lang="en-US" sz="3600" noProof="0" dirty="0" err="1" smtClean="0">
                <a:solidFill>
                  <a:schemeClr val="tx1"/>
                </a:solidFill>
              </a:rPr>
              <a:t>Bornmann</a:t>
            </a:r>
            <a:r>
              <a:rPr lang="en-US" sz="3600" noProof="0" dirty="0" smtClean="0">
                <a:solidFill>
                  <a:schemeClr val="tx1"/>
                </a:solidFill>
              </a:rPr>
              <a:t> </a:t>
            </a:r>
            <a:r>
              <a:rPr lang="en-US" sz="3600" baseline="30000" noProof="0" dirty="0" smtClean="0">
                <a:solidFill>
                  <a:schemeClr val="tx1"/>
                </a:solidFill>
              </a:rPr>
              <a:t>2</a:t>
            </a:r>
            <a:r>
              <a:rPr lang="en-US" sz="3600" noProof="0" dirty="0" smtClean="0">
                <a:solidFill>
                  <a:schemeClr val="tx1"/>
                </a:solidFill>
              </a:rPr>
              <a:t> </a:t>
            </a:r>
            <a:br>
              <a:rPr lang="en-US" sz="3600" noProof="0" dirty="0" smtClean="0">
                <a:solidFill>
                  <a:schemeClr val="tx1"/>
                </a:solidFill>
              </a:rPr>
            </a:br>
            <a:r>
              <a:rPr lang="en-US" sz="3600" noProof="0" dirty="0" smtClean="0">
                <a:solidFill>
                  <a:schemeClr val="tx1"/>
                </a:solidFill>
              </a:rPr>
              <a:t>Werner Marx </a:t>
            </a:r>
            <a:r>
              <a:rPr lang="en-US" sz="3600" baseline="30000" noProof="0" dirty="0" smtClean="0">
                <a:solidFill>
                  <a:schemeClr val="tx1"/>
                </a:solidFill>
              </a:rPr>
              <a:t>3</a:t>
            </a:r>
            <a:r>
              <a:rPr lang="en-US" sz="3600" noProof="0" dirty="0" smtClean="0">
                <a:solidFill>
                  <a:schemeClr val="tx1"/>
                </a:solidFill>
              </a:rPr>
              <a:t>, </a:t>
            </a:r>
            <a:r>
              <a:rPr lang="en-US" sz="3600" noProof="0" dirty="0" err="1" smtClean="0">
                <a:solidFill>
                  <a:schemeClr val="tx1"/>
                </a:solidFill>
              </a:rPr>
              <a:t>Rüdiger</a:t>
            </a:r>
            <a:r>
              <a:rPr lang="en-US" sz="3600" noProof="0" dirty="0" smtClean="0">
                <a:solidFill>
                  <a:schemeClr val="tx1"/>
                </a:solidFill>
              </a:rPr>
              <a:t> </a:t>
            </a:r>
            <a:r>
              <a:rPr lang="en-US" sz="3600" noProof="0" dirty="0" err="1" smtClean="0">
                <a:solidFill>
                  <a:schemeClr val="tx1"/>
                </a:solidFill>
              </a:rPr>
              <a:t>Mutz</a:t>
            </a:r>
            <a:r>
              <a:rPr lang="en-US" sz="3600" noProof="0" dirty="0" smtClean="0">
                <a:solidFill>
                  <a:schemeClr val="tx1"/>
                </a:solidFill>
              </a:rPr>
              <a:t> </a:t>
            </a:r>
            <a:r>
              <a:rPr lang="en-US" sz="3600" baseline="30000" noProof="0" dirty="0" smtClean="0">
                <a:solidFill>
                  <a:schemeClr val="tx1"/>
                </a:solidFill>
              </a:rPr>
              <a:t>4</a:t>
            </a:r>
            <a:r>
              <a:rPr lang="en-US" sz="3600" noProof="0" dirty="0" smtClean="0">
                <a:solidFill>
                  <a:schemeClr val="tx1"/>
                </a:solidFill>
              </a:rPr>
              <a:t>  </a:t>
            </a:r>
          </a:p>
          <a:p>
            <a:pPr algn="l"/>
            <a:r>
              <a:rPr lang="en-US" noProof="0" dirty="0" smtClean="0"/>
              <a:t> </a:t>
            </a:r>
          </a:p>
          <a:p>
            <a:pPr algn="l"/>
            <a:r>
              <a:rPr lang="en-US" sz="1600" baseline="30000" noProof="0" dirty="0" smtClean="0"/>
              <a:t>1 </a:t>
            </a:r>
            <a:r>
              <a:rPr lang="en-US" sz="1600" noProof="0" dirty="0" smtClean="0"/>
              <a:t>University of Applied Sciences for Telecommunications Leipzig, thor@hft-leipzig.de</a:t>
            </a:r>
          </a:p>
          <a:p>
            <a:pPr algn="l"/>
            <a:r>
              <a:rPr lang="en-US" sz="1600" baseline="30000" noProof="0" dirty="0" smtClean="0"/>
              <a:t>2 </a:t>
            </a:r>
            <a:r>
              <a:rPr lang="en-US" sz="1600" noProof="0" dirty="0" smtClean="0"/>
              <a:t>Administrative Headquarters of the Max Planck Society, bornmann@gv.mpg.de</a:t>
            </a:r>
          </a:p>
          <a:p>
            <a:pPr algn="l"/>
            <a:r>
              <a:rPr lang="en-US" sz="1600" baseline="30000" noProof="0" dirty="0" smtClean="0"/>
              <a:t>3 </a:t>
            </a:r>
            <a:r>
              <a:rPr lang="en-US" sz="1600" noProof="0" dirty="0" smtClean="0"/>
              <a:t>Max Planck Institute for Solid State Research, w.marx@fkf.mpg.de </a:t>
            </a:r>
          </a:p>
          <a:p>
            <a:pPr algn="l"/>
            <a:r>
              <a:rPr lang="en-US" sz="1600" baseline="30000" noProof="0" dirty="0" smtClean="0"/>
              <a:t>4 </a:t>
            </a:r>
            <a:r>
              <a:rPr lang="en-US" sz="1600" noProof="0" dirty="0" smtClean="0"/>
              <a:t>ETH Zürich, mutz@gess.ethz.ch </a:t>
            </a:r>
            <a:endParaRPr lang="en-US" sz="1600" noProof="0" dirty="0"/>
          </a:p>
        </p:txBody>
      </p:sp>
      <p:sp>
        <p:nvSpPr>
          <p:cNvPr id="4" name="Rechteck 3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23rd International Conference on Science </a:t>
            </a:r>
            <a:r>
              <a:rPr lang="de-DE" sz="1400" dirty="0" err="1" smtClean="0"/>
              <a:t>and</a:t>
            </a:r>
            <a:r>
              <a:rPr lang="de-DE" sz="1400" dirty="0" smtClean="0"/>
              <a:t> Technology </a:t>
            </a:r>
            <a:r>
              <a:rPr lang="de-DE" sz="1400" dirty="0" err="1" smtClean="0"/>
              <a:t>Indicators</a:t>
            </a:r>
            <a:r>
              <a:rPr lang="de-DE" sz="1400" dirty="0" smtClean="0"/>
              <a:t> (STI 2018), 12-14 September 2018, Leiden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8314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Number of Publication Years (PYs)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2016224"/>
          </a:xfrm>
        </p:spPr>
        <p:txBody>
          <a:bodyPr>
            <a:noAutofit/>
          </a:bodyPr>
          <a:lstStyle/>
          <a:p>
            <a:r>
              <a:rPr lang="en-US" b="1" noProof="0" dirty="0" smtClean="0"/>
              <a:t>N_PYEARS</a:t>
            </a:r>
            <a:r>
              <a:rPr lang="en-US" noProof="0" dirty="0" smtClean="0"/>
              <a:t> = No. of PYs in which the CR has been cited</a:t>
            </a:r>
          </a:p>
          <a:p>
            <a:endParaRPr lang="en-US" noProof="0" dirty="0" smtClean="0"/>
          </a:p>
          <a:p>
            <a:r>
              <a:rPr lang="en-US" noProof="0" dirty="0" smtClean="0"/>
              <a:t>N_PY</a:t>
            </a:r>
            <a:r>
              <a:rPr lang="en-US" baseline="-25000" noProof="0" dirty="0" smtClean="0"/>
              <a:t>RPY</a:t>
            </a:r>
            <a:r>
              <a:rPr lang="en-US" noProof="0" dirty="0" smtClean="0"/>
              <a:t> = No. of PYs in which a CR from RPY has been cited</a:t>
            </a:r>
          </a:p>
          <a:p>
            <a:r>
              <a:rPr lang="en-US" b="1" noProof="0" dirty="0" smtClean="0"/>
              <a:t>PERC_PYEAR</a:t>
            </a:r>
            <a:r>
              <a:rPr lang="en-US" noProof="0" dirty="0" smtClean="0"/>
              <a:t> =  N_PYEARS / N_PY</a:t>
            </a:r>
            <a:r>
              <a:rPr lang="en-US" baseline="-25000" noProof="0" dirty="0" smtClean="0"/>
              <a:t>RPY</a:t>
            </a:r>
            <a:r>
              <a:rPr lang="en-US" noProof="0" dirty="0" smtClean="0"/>
              <a:t> </a:t>
            </a:r>
          </a:p>
          <a:p>
            <a:endParaRPr lang="en-US" noProof="0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2295466"/>
              </p:ext>
            </p:extLst>
          </p:nvPr>
        </p:nvGraphicFramePr>
        <p:xfrm>
          <a:off x="179512" y="3536434"/>
          <a:ext cx="7056784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240360"/>
                <a:gridCol w="864096"/>
                <a:gridCol w="1296144"/>
                <a:gridCol w="1656184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2000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</a:rPr>
                        <a:t>Cited reference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N_CR</a:t>
                      </a:r>
                      <a:endParaRPr lang="de-DE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N_PYEARS</a:t>
                      </a:r>
                      <a:endParaRPr lang="de-DE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PERC_PYEAR</a:t>
                      </a:r>
                      <a:endParaRPr lang="de-DE" sz="20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effectLst/>
                        </a:rPr>
                        <a:t>Lotka</a:t>
                      </a:r>
                      <a:r>
                        <a:rPr lang="en-US" sz="1600" dirty="0" smtClean="0">
                          <a:effectLst/>
                        </a:rPr>
                        <a:t> (1926) </a:t>
                      </a:r>
                      <a:r>
                        <a:rPr lang="en-US" sz="1600" i="1" dirty="0" smtClean="0">
                          <a:effectLst/>
                        </a:rPr>
                        <a:t>The frequency distribution of scientific productivity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155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36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100%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Garfield </a:t>
                      </a:r>
                      <a:r>
                        <a:rPr lang="en-US" sz="1600" dirty="0" smtClean="0">
                          <a:effectLst/>
                        </a:rPr>
                        <a:t>(</a:t>
                      </a:r>
                      <a:r>
                        <a:rPr lang="en-US" sz="1600" dirty="0">
                          <a:effectLst/>
                        </a:rPr>
                        <a:t>1979</a:t>
                      </a:r>
                      <a:r>
                        <a:rPr lang="en-US" sz="1600" dirty="0" smtClean="0">
                          <a:effectLst/>
                        </a:rPr>
                        <a:t>) </a:t>
                      </a:r>
                      <a:r>
                        <a:rPr lang="en-US" sz="1600" i="1" dirty="0" smtClean="0">
                          <a:effectLst/>
                        </a:rPr>
                        <a:t>Citation indexing: its theory and application in …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151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34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92%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Small, H., (1973) </a:t>
                      </a:r>
                      <a:r>
                        <a:rPr lang="en-US" sz="1600" i="1" dirty="0" smtClean="0">
                          <a:effectLst/>
                        </a:rPr>
                        <a:t>Co-citation in the scientific literature: A new measure …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</a:rPr>
                        <a:t>162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33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85%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Katz, J.S., Martin, B.R., (1997)</a:t>
                      </a:r>
                      <a:br>
                        <a:rPr lang="en-US" sz="1600" dirty="0" smtClean="0">
                          <a:effectLst/>
                        </a:rPr>
                      </a:br>
                      <a:r>
                        <a:rPr lang="en-US" sz="1600" i="1" dirty="0" smtClean="0">
                          <a:effectLst/>
                        </a:rPr>
                        <a:t>What is research collaboration?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171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+mn-lt"/>
                        </a:rPr>
                        <a:t>20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latin typeface="+mn-lt"/>
                        </a:rPr>
                        <a:t>100%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Abgerundete rechteckige Legende 8"/>
              <p:cNvSpPr/>
              <p:nvPr/>
            </p:nvSpPr>
            <p:spPr>
              <a:xfrm>
                <a:off x="7177731" y="4834910"/>
                <a:ext cx="1737360" cy="548640"/>
              </a:xfrm>
              <a:prstGeom prst="wedgeRoundRectCallout">
                <a:avLst>
                  <a:gd name="adj1" fmla="val -66589"/>
                  <a:gd name="adj2" fmla="val 10237"/>
                  <a:gd name="adj3" fmla="val 16667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𝑃𝑌𝐸𝐴𝑅𝑆</m:t>
                          </m:r>
                        </m:num>
                        <m:den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𝑃𝑌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1979</m:t>
                              </m:r>
                            </m:sub>
                          </m:sSub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37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Abgerundete rechteckige Legend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731" y="4834910"/>
                <a:ext cx="1737360" cy="548640"/>
              </a:xfrm>
              <a:prstGeom prst="wedgeRoundRectCallout">
                <a:avLst>
                  <a:gd name="adj1" fmla="val -66589"/>
                  <a:gd name="adj2" fmla="val 10237"/>
                  <a:gd name="adj3" fmla="val 16667"/>
                </a:avLst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Abgerundete rechteckige Legende 9"/>
              <p:cNvSpPr/>
              <p:nvPr/>
            </p:nvSpPr>
            <p:spPr>
              <a:xfrm>
                <a:off x="7177731" y="5545103"/>
                <a:ext cx="1737360" cy="548640"/>
              </a:xfrm>
              <a:prstGeom prst="wedgeRoundRectCallout">
                <a:avLst>
                  <a:gd name="adj1" fmla="val -66589"/>
                  <a:gd name="adj2" fmla="val -27694"/>
                  <a:gd name="adj3" fmla="val 16667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𝑃𝑌𝐸𝐴𝑅𝑆</m:t>
                          </m:r>
                        </m:num>
                        <m:den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𝑃𝑌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1973</m:t>
                              </m:r>
                            </m:sub>
                          </m:sSub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Abgerundete rechteckige Legend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731" y="5545103"/>
                <a:ext cx="1737360" cy="548640"/>
              </a:xfrm>
              <a:prstGeom prst="wedgeRoundRectCallout">
                <a:avLst>
                  <a:gd name="adj1" fmla="val -66589"/>
                  <a:gd name="adj2" fmla="val -27694"/>
                  <a:gd name="adj3" fmla="val 16667"/>
                </a:avLst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Abgerundete rechteckige Legende 10"/>
              <p:cNvSpPr/>
              <p:nvPr/>
            </p:nvSpPr>
            <p:spPr>
              <a:xfrm>
                <a:off x="7164288" y="4091595"/>
                <a:ext cx="1737360" cy="548640"/>
              </a:xfrm>
              <a:prstGeom prst="wedgeRoundRectCallout">
                <a:avLst>
                  <a:gd name="adj1" fmla="val -66527"/>
                  <a:gd name="adj2" fmla="val 63667"/>
                  <a:gd name="adj3" fmla="val 16667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𝑃𝑌𝐸𝐴𝑅𝑆</m:t>
                          </m:r>
                        </m:num>
                        <m:den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𝑃𝑌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1926</m:t>
                              </m:r>
                            </m:sub>
                          </m:sSub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Abgerundete rechteckige Legend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4091595"/>
                <a:ext cx="1737360" cy="548640"/>
              </a:xfrm>
              <a:prstGeom prst="wedgeRoundRectCallout">
                <a:avLst>
                  <a:gd name="adj1" fmla="val -66527"/>
                  <a:gd name="adj2" fmla="val 63667"/>
                  <a:gd name="adj3" fmla="val 16667"/>
                </a:avLst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/>
          <p:cNvSpPr/>
          <p:nvPr/>
        </p:nvSpPr>
        <p:spPr>
          <a:xfrm>
            <a:off x="457200" y="2863561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/>
              <a:t>Scientometrics</a:t>
            </a:r>
            <a:r>
              <a:rPr lang="de-DE" dirty="0" smtClean="0"/>
              <a:t> </a:t>
            </a:r>
            <a:r>
              <a:rPr lang="de-DE" dirty="0" err="1"/>
              <a:t>papers</a:t>
            </a:r>
            <a:r>
              <a:rPr lang="de-DE" dirty="0"/>
              <a:t> (1978-2016)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>
                <a:sym typeface="Wingdings" panose="05000000000000000000" pitchFamily="2" charset="2"/>
              </a:rPr>
              <a:t>39 </a:t>
            </a:r>
            <a:r>
              <a:rPr lang="de-DE" dirty="0" err="1">
                <a:sym typeface="Wingdings" panose="05000000000000000000" pitchFamily="2" charset="2"/>
              </a:rPr>
              <a:t>publication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years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5604882" y="3381038"/>
            <a:ext cx="1656184" cy="345638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5796136" y="2636912"/>
            <a:ext cx="2448272" cy="549815"/>
          </a:xfrm>
          <a:prstGeom prst="wedgeRoundRectCallout">
            <a:avLst>
              <a:gd name="adj1" fmla="val -71842"/>
              <a:gd name="adj2" fmla="val 309707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 </a:t>
            </a:r>
            <a:r>
              <a:rPr lang="de-DE" dirty="0" err="1" smtClean="0"/>
              <a:t>has</a:t>
            </a:r>
            <a:r>
              <a:rPr lang="de-DE" dirty="0" smtClean="0"/>
              <a:t> not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cited</a:t>
            </a:r>
            <a:r>
              <a:rPr lang="de-DE" dirty="0" smtClean="0"/>
              <a:t> in 1978, 1979, </a:t>
            </a:r>
            <a:r>
              <a:rPr lang="de-DE" dirty="0" err="1" smtClean="0"/>
              <a:t>and</a:t>
            </a:r>
            <a:r>
              <a:rPr lang="de-DE" dirty="0" smtClean="0"/>
              <a:t> 1983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Abgerundete rechteckige Legende 14"/>
              <p:cNvSpPr/>
              <p:nvPr/>
            </p:nvSpPr>
            <p:spPr>
              <a:xfrm>
                <a:off x="7188883" y="6241665"/>
                <a:ext cx="1737360" cy="548640"/>
              </a:xfrm>
              <a:prstGeom prst="wedgeRoundRectCallout">
                <a:avLst>
                  <a:gd name="adj1" fmla="val -66589"/>
                  <a:gd name="adj2" fmla="val -65920"/>
                  <a:gd name="adj3" fmla="val 16667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𝑃𝑌𝐸𝐴𝑅𝑆</m:t>
                          </m:r>
                        </m:num>
                        <m:den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𝑃𝑌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97</m:t>
                              </m:r>
                            </m:sub>
                          </m:sSub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5" name="Abgerundete rechteckige Legend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883" y="6241665"/>
                <a:ext cx="1737360" cy="548640"/>
              </a:xfrm>
              <a:prstGeom prst="wedgeRoundRectCallout">
                <a:avLst>
                  <a:gd name="adj1" fmla="val -66589"/>
                  <a:gd name="adj2" fmla="val -65920"/>
                  <a:gd name="adj3" fmla="val 16667"/>
                </a:avLst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497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4" grpId="0" animBg="1"/>
      <p:bldP spid="13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Top-N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2016224"/>
          </a:xfrm>
        </p:spPr>
        <p:txBody>
          <a:bodyPr>
            <a:noAutofit/>
          </a:bodyPr>
          <a:lstStyle/>
          <a:p>
            <a:r>
              <a:rPr lang="en-US" b="1" noProof="0" dirty="0" smtClean="0">
                <a:solidFill>
                  <a:srgbClr val="FF0000"/>
                </a:solidFill>
              </a:rPr>
              <a:t>N_TOP10</a:t>
            </a:r>
            <a:r>
              <a:rPr lang="en-US" noProof="0" dirty="0" smtClean="0"/>
              <a:t> </a:t>
            </a:r>
            <a:r>
              <a:rPr lang="en-US" noProof="0" dirty="0"/>
              <a:t>= </a:t>
            </a:r>
            <a:r>
              <a:rPr lang="en-US" noProof="0" dirty="0" smtClean="0"/>
              <a:t>Number </a:t>
            </a:r>
            <a:r>
              <a:rPr lang="en-US" noProof="0" dirty="0"/>
              <a:t>of publication years in which the CR has been 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                     </a:t>
            </a:r>
            <a:r>
              <a:rPr lang="en-US" sz="1100" noProof="0" dirty="0" smtClean="0"/>
              <a:t> </a:t>
            </a:r>
            <a:r>
              <a:rPr lang="en-US" noProof="0" dirty="0" smtClean="0"/>
              <a:t>in </a:t>
            </a:r>
            <a:r>
              <a:rPr lang="en-US" noProof="0" dirty="0" smtClean="0"/>
              <a:t>the Top-10% of all CRs of the same RPY</a:t>
            </a:r>
          </a:p>
          <a:p>
            <a:r>
              <a:rPr lang="en-US" noProof="0" dirty="0" smtClean="0"/>
              <a:t>For each publication year (PY)</a:t>
            </a:r>
          </a:p>
          <a:p>
            <a:pPr lvl="1"/>
            <a:r>
              <a:rPr lang="en-US" noProof="0" dirty="0" smtClean="0"/>
              <a:t>Rank all Cited References of a RPY by their </a:t>
            </a:r>
            <a:r>
              <a:rPr lang="en-US" noProof="0" dirty="0" smtClean="0"/>
              <a:t>no. of </a:t>
            </a:r>
            <a:r>
              <a:rPr lang="en-US" noProof="0" dirty="0" smtClean="0"/>
              <a:t>citations in PY</a:t>
            </a:r>
          </a:p>
          <a:p>
            <a:pPr lvl="1"/>
            <a:r>
              <a:rPr lang="en-US" noProof="0" dirty="0" smtClean="0"/>
              <a:t>Count if no. of citations </a:t>
            </a:r>
            <a:r>
              <a:rPr lang="en-US" noProof="0" dirty="0" smtClean="0">
                <a:sym typeface="Symbol" panose="05050102010706020507" pitchFamily="18" charset="2"/>
              </a:rPr>
              <a:t> </a:t>
            </a:r>
            <a:r>
              <a:rPr lang="en-US" noProof="0" dirty="0"/>
              <a:t>no. of citations </a:t>
            </a:r>
            <a:r>
              <a:rPr lang="en-US" noProof="0" dirty="0" smtClean="0"/>
              <a:t>at </a:t>
            </a:r>
            <a:r>
              <a:rPr lang="en-US" noProof="0" dirty="0" smtClean="0">
                <a:sym typeface="Symbol" panose="05050102010706020507" pitchFamily="18" charset="2"/>
              </a:rPr>
              <a:t>N/10</a:t>
            </a:r>
            <a:r>
              <a:rPr lang="en-US" baseline="30000" noProof="0" dirty="0" smtClean="0">
                <a:sym typeface="Symbol" panose="05050102010706020507" pitchFamily="18" charset="2"/>
              </a:rPr>
              <a:t>th</a:t>
            </a:r>
            <a:r>
              <a:rPr lang="en-US" noProof="0" dirty="0" smtClean="0">
                <a:sym typeface="Symbol" panose="05050102010706020507" pitchFamily="18" charset="2"/>
              </a:rPr>
              <a:t> position</a:t>
            </a:r>
            <a:endParaRPr lang="en-US" noProof="0" dirty="0" smtClean="0"/>
          </a:p>
          <a:p>
            <a:pPr lvl="1"/>
            <a:endParaRPr lang="en-US" noProof="0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2148865"/>
              </p:ext>
            </p:extLst>
          </p:nvPr>
        </p:nvGraphicFramePr>
        <p:xfrm>
          <a:off x="179512" y="3536434"/>
          <a:ext cx="6624736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240360"/>
                <a:gridCol w="864096"/>
                <a:gridCol w="1296144"/>
                <a:gridCol w="1224136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2000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</a:rPr>
                        <a:t>Cited reference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N_CR</a:t>
                      </a:r>
                      <a:endParaRPr lang="de-DE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N_PYEARS</a:t>
                      </a:r>
                      <a:endParaRPr lang="de-DE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NTOP_10</a:t>
                      </a:r>
                      <a:endParaRPr lang="de-DE" sz="20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effectLst/>
                        </a:rPr>
                        <a:t>Lotka</a:t>
                      </a:r>
                      <a:r>
                        <a:rPr lang="en-US" sz="1600" dirty="0" smtClean="0">
                          <a:effectLst/>
                        </a:rPr>
                        <a:t> (1926) </a:t>
                      </a:r>
                      <a:r>
                        <a:rPr lang="en-US" sz="1600" i="1" dirty="0" smtClean="0">
                          <a:effectLst/>
                        </a:rPr>
                        <a:t>The frequency distribution of scientific productivity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155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36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latin typeface="+mn-lt"/>
                        </a:rPr>
                        <a:t>36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Garfield </a:t>
                      </a:r>
                      <a:r>
                        <a:rPr lang="en-US" sz="1600" dirty="0" smtClean="0">
                          <a:effectLst/>
                        </a:rPr>
                        <a:t>(</a:t>
                      </a:r>
                      <a:r>
                        <a:rPr lang="en-US" sz="1600" dirty="0">
                          <a:effectLst/>
                        </a:rPr>
                        <a:t>1979</a:t>
                      </a:r>
                      <a:r>
                        <a:rPr lang="en-US" sz="1600" dirty="0" smtClean="0">
                          <a:effectLst/>
                        </a:rPr>
                        <a:t>) </a:t>
                      </a:r>
                      <a:r>
                        <a:rPr lang="en-US" sz="1600" i="1" dirty="0" smtClean="0">
                          <a:effectLst/>
                        </a:rPr>
                        <a:t>Citation indexing: its theory and application in …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151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34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latin typeface="+mn-lt"/>
                        </a:rPr>
                        <a:t>34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Small, H., (1973) </a:t>
                      </a:r>
                      <a:r>
                        <a:rPr lang="en-US" sz="1600" i="1" dirty="0" smtClean="0">
                          <a:effectLst/>
                        </a:rPr>
                        <a:t>Co-citation in the scientific literature: A new measure …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</a:rPr>
                        <a:t>162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33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latin typeface="+mn-lt"/>
                        </a:rPr>
                        <a:t>33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Katz, J.S., Martin, B.R., (1997)</a:t>
                      </a:r>
                      <a:br>
                        <a:rPr lang="en-US" sz="1600" dirty="0" smtClean="0">
                          <a:effectLst/>
                        </a:rPr>
                      </a:br>
                      <a:r>
                        <a:rPr lang="en-US" sz="1600" i="1" dirty="0" smtClean="0">
                          <a:effectLst/>
                        </a:rPr>
                        <a:t>What is research collaboration?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171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+mn-lt"/>
                        </a:rPr>
                        <a:t>20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latin typeface="+mn-lt"/>
                        </a:rPr>
                        <a:t>18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</a:tbl>
          </a:graphicData>
        </a:graphic>
      </p:graphicFrame>
      <p:sp>
        <p:nvSpPr>
          <p:cNvPr id="12" name="Rechteck 11"/>
          <p:cNvSpPr/>
          <p:nvPr/>
        </p:nvSpPr>
        <p:spPr>
          <a:xfrm>
            <a:off x="457200" y="2863561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/>
              <a:t>Scientometrics</a:t>
            </a:r>
            <a:r>
              <a:rPr lang="de-DE" dirty="0" smtClean="0"/>
              <a:t> </a:t>
            </a:r>
            <a:r>
              <a:rPr lang="de-DE" dirty="0" err="1"/>
              <a:t>papers</a:t>
            </a:r>
            <a:r>
              <a:rPr lang="de-DE" dirty="0"/>
              <a:t> (1978-2016)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>
                <a:sym typeface="Wingdings" panose="05000000000000000000" pitchFamily="2" charset="2"/>
              </a:rPr>
              <a:t>39 </a:t>
            </a:r>
            <a:r>
              <a:rPr lang="de-DE" dirty="0" err="1">
                <a:sym typeface="Wingdings" panose="05000000000000000000" pitchFamily="2" charset="2"/>
              </a:rPr>
              <a:t>publication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years</a:t>
            </a:r>
            <a:endParaRPr lang="de-DE" dirty="0"/>
          </a:p>
        </p:txBody>
      </p:sp>
      <p:sp>
        <p:nvSpPr>
          <p:cNvPr id="5" name="Geschweifte Klammer rechts 4"/>
          <p:cNvSpPr/>
          <p:nvPr/>
        </p:nvSpPr>
        <p:spPr>
          <a:xfrm>
            <a:off x="6876256" y="4512872"/>
            <a:ext cx="360040" cy="1364399"/>
          </a:xfrm>
          <a:prstGeom prst="rightBrace">
            <a:avLst>
              <a:gd name="adj1" fmla="val 53685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164288" y="4407049"/>
            <a:ext cx="1944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If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Cited</a:t>
            </a:r>
            <a:r>
              <a:rPr lang="de-DE" sz="1600" dirty="0" smtClean="0"/>
              <a:t> Reference </a:t>
            </a:r>
            <a:r>
              <a:rPr lang="de-DE" sz="1600" dirty="0" err="1" smtClean="0"/>
              <a:t>has</a:t>
            </a:r>
            <a:r>
              <a:rPr lang="de-DE" sz="1600" dirty="0" smtClean="0"/>
              <a:t> </a:t>
            </a:r>
            <a:r>
              <a:rPr lang="de-DE" sz="1600" dirty="0" err="1" smtClean="0"/>
              <a:t>been</a:t>
            </a:r>
            <a:r>
              <a:rPr lang="de-DE" sz="1600" dirty="0" smtClean="0"/>
              <a:t> </a:t>
            </a:r>
            <a:r>
              <a:rPr lang="de-DE" sz="1600" dirty="0" err="1" smtClean="0"/>
              <a:t>cited</a:t>
            </a:r>
            <a:r>
              <a:rPr lang="de-DE" sz="1600" dirty="0" smtClean="0"/>
              <a:t> in a </a:t>
            </a:r>
            <a:r>
              <a:rPr lang="de-DE" sz="1600" dirty="0" err="1" smtClean="0"/>
              <a:t>publication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year</a:t>
            </a:r>
            <a:r>
              <a:rPr lang="de-DE" sz="1600" dirty="0" smtClean="0"/>
              <a:t>, </a:t>
            </a:r>
            <a:r>
              <a:rPr lang="de-DE" sz="1600" dirty="0" err="1" smtClean="0"/>
              <a:t>it</a:t>
            </a:r>
            <a:r>
              <a:rPr lang="de-DE" sz="1600" dirty="0" smtClean="0"/>
              <a:t> was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top 10% </a:t>
            </a:r>
            <a:r>
              <a:rPr lang="de-DE" sz="1600" dirty="0" err="1" smtClean="0"/>
              <a:t>of</a:t>
            </a:r>
            <a:r>
              <a:rPr lang="de-DE" sz="1600" dirty="0" smtClean="0"/>
              <a:t> all </a:t>
            </a:r>
            <a:r>
              <a:rPr lang="de-DE" sz="1600" dirty="0" err="1" smtClean="0"/>
              <a:t>cited</a:t>
            </a:r>
            <a:r>
              <a:rPr lang="de-DE" sz="1600" dirty="0" smtClean="0"/>
              <a:t> </a:t>
            </a:r>
            <a:r>
              <a:rPr lang="de-DE" sz="1600" dirty="0" err="1" smtClean="0"/>
              <a:t>references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its</a:t>
            </a:r>
            <a:r>
              <a:rPr lang="de-DE" sz="1600" dirty="0" smtClean="0"/>
              <a:t> RPY.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00949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Sequence Types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5089" y="1014351"/>
            <a:ext cx="8229600" cy="5073427"/>
          </a:xfrm>
        </p:spPr>
        <p:txBody>
          <a:bodyPr/>
          <a:lstStyle/>
          <a:p>
            <a:r>
              <a:rPr lang="en-US" noProof="0" dirty="0" smtClean="0"/>
              <a:t>Number of citations per publication year …</a:t>
            </a:r>
            <a:br>
              <a:rPr lang="en-US" noProof="0" dirty="0" smtClean="0"/>
            </a:br>
            <a:r>
              <a:rPr lang="en-US" sz="2800" noProof="0" dirty="0" smtClean="0"/>
              <a:t/>
            </a:r>
            <a:br>
              <a:rPr lang="en-US" sz="2800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endParaRPr lang="en-US" noProof="0" dirty="0" smtClean="0"/>
          </a:p>
          <a:p>
            <a:r>
              <a:rPr lang="en-US" noProof="0" dirty="0" smtClean="0"/>
              <a:t>... induce time sequence patterns for cited references</a:t>
            </a:r>
          </a:p>
          <a:p>
            <a:endParaRPr lang="en-US" noProof="0" dirty="0" smtClean="0"/>
          </a:p>
          <a:p>
            <a:endParaRPr lang="en-US" noProof="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41351"/>
            <a:ext cx="6336792" cy="1200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899592" y="3306500"/>
            <a:ext cx="3721373" cy="1171362"/>
            <a:chOff x="1043049" y="3380216"/>
            <a:chExt cx="3721373" cy="1171362"/>
          </a:xfrm>
        </p:grpSpPr>
        <p:pic>
          <p:nvPicPr>
            <p:cNvPr id="19" name="Picture 3"/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049" y="3393731"/>
              <a:ext cx="3721373" cy="11578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Ellipse 22"/>
            <p:cNvSpPr/>
            <p:nvPr/>
          </p:nvSpPr>
          <p:spPr>
            <a:xfrm>
              <a:off x="1057183" y="3380216"/>
              <a:ext cx="274320" cy="2743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A</a:t>
              </a:r>
              <a:endParaRPr lang="de-DE" sz="16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5114543" y="3320015"/>
            <a:ext cx="3721373" cy="1166777"/>
            <a:chOff x="2509181" y="4543696"/>
            <a:chExt cx="3721373" cy="1166777"/>
          </a:xfrm>
        </p:grpSpPr>
        <p:pic>
          <p:nvPicPr>
            <p:cNvPr id="21" name="Picture 4"/>
            <p:cNvPicPr preferRelativeResize="0"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181" y="4552626"/>
              <a:ext cx="3721373" cy="11578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Ellipse 23"/>
            <p:cNvSpPr/>
            <p:nvPr/>
          </p:nvSpPr>
          <p:spPr>
            <a:xfrm>
              <a:off x="2530172" y="4543696"/>
              <a:ext cx="274320" cy="2743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B</a:t>
              </a:r>
              <a:endParaRPr lang="de-DE" sz="16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5114544" y="4758870"/>
            <a:ext cx="3721372" cy="1190410"/>
            <a:chOff x="3859206" y="5766982"/>
            <a:chExt cx="3721372" cy="1190410"/>
          </a:xfrm>
        </p:grpSpPr>
        <p:pic>
          <p:nvPicPr>
            <p:cNvPr id="22" name="Picture 5"/>
            <p:cNvPicPr preferRelativeResize="0"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9206" y="5772436"/>
              <a:ext cx="3721372" cy="1184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Ellipse 24"/>
            <p:cNvSpPr/>
            <p:nvPr/>
          </p:nvSpPr>
          <p:spPr>
            <a:xfrm>
              <a:off x="3876326" y="5766982"/>
              <a:ext cx="274320" cy="2743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C</a:t>
              </a:r>
              <a:endParaRPr lang="de-DE" sz="16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32" name="Textfeld 31"/>
          <p:cNvSpPr txBox="1"/>
          <p:nvPr/>
        </p:nvSpPr>
        <p:spPr>
          <a:xfrm>
            <a:off x="1327102" y="3225003"/>
            <a:ext cx="1899174" cy="3231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tIns="0" rtlCol="0">
            <a:spAutoFit/>
          </a:bodyPr>
          <a:lstStyle/>
          <a:p>
            <a:r>
              <a:rPr lang="de-DE" dirty="0" smtClean="0"/>
              <a:t>Common </a:t>
            </a:r>
            <a:r>
              <a:rPr lang="de-DE" dirty="0" err="1" smtClean="0"/>
              <a:t>life</a:t>
            </a:r>
            <a:r>
              <a:rPr lang="de-DE" dirty="0" smtClean="0"/>
              <a:t> </a:t>
            </a:r>
            <a:r>
              <a:rPr lang="de-DE" dirty="0" err="1" smtClean="0"/>
              <a:t>cycle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513861" y="3272509"/>
            <a:ext cx="2030364" cy="3231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tIns="0" rtlCol="0">
            <a:spAutoFit/>
          </a:bodyPr>
          <a:lstStyle/>
          <a:p>
            <a:r>
              <a:rPr lang="de-DE" dirty="0" smtClean="0"/>
              <a:t>Constant Performer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5513861" y="4679348"/>
            <a:ext cx="1802096" cy="3231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tIns="0" rtlCol="0">
            <a:spAutoFit/>
          </a:bodyPr>
          <a:lstStyle/>
          <a:p>
            <a:r>
              <a:rPr lang="de-DE" dirty="0" err="1" smtClean="0"/>
              <a:t>Sleeping</a:t>
            </a:r>
            <a:r>
              <a:rPr lang="de-DE" dirty="0" smtClean="0"/>
              <a:t> Beauty*</a:t>
            </a:r>
            <a:endParaRPr lang="de-DE" dirty="0"/>
          </a:p>
        </p:txBody>
      </p:sp>
      <p:sp>
        <p:nvSpPr>
          <p:cNvPr id="35" name="Rechteck 34"/>
          <p:cNvSpPr/>
          <p:nvPr/>
        </p:nvSpPr>
        <p:spPr>
          <a:xfrm>
            <a:off x="1691681" y="1662593"/>
            <a:ext cx="4752528" cy="2542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1691680" y="1916832"/>
            <a:ext cx="4752528" cy="2542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1691680" y="2166649"/>
            <a:ext cx="4752528" cy="2542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46050" y="6470689"/>
            <a:ext cx="5160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* van </a:t>
            </a:r>
            <a:r>
              <a:rPr lang="de-DE" sz="1400" dirty="0" err="1" smtClean="0"/>
              <a:t>Raan</a:t>
            </a:r>
            <a:r>
              <a:rPr lang="de-DE" sz="1400" dirty="0" smtClean="0"/>
              <a:t>, A.F.J. </a:t>
            </a:r>
            <a:r>
              <a:rPr lang="de-DE" sz="1400" dirty="0" err="1" smtClean="0"/>
              <a:t>Scientometrics</a:t>
            </a:r>
            <a:r>
              <a:rPr lang="de-DE" sz="1400" dirty="0" smtClean="0"/>
              <a:t> (2004</a:t>
            </a:r>
            <a:r>
              <a:rPr lang="de-DE" sz="1400" dirty="0"/>
              <a:t>) </a:t>
            </a:r>
            <a:r>
              <a:rPr lang="de-DE" sz="1400" i="1" dirty="0" err="1"/>
              <a:t>Sleeping</a:t>
            </a:r>
            <a:r>
              <a:rPr lang="de-DE" sz="1400" i="1" dirty="0"/>
              <a:t> </a:t>
            </a:r>
            <a:r>
              <a:rPr lang="de-DE" sz="1400" i="1" dirty="0" err="1"/>
              <a:t>Beauties</a:t>
            </a:r>
            <a:r>
              <a:rPr lang="de-DE" sz="1400" i="1" dirty="0"/>
              <a:t> in </a:t>
            </a:r>
            <a:r>
              <a:rPr lang="de-DE" sz="1400" i="1" dirty="0" err="1"/>
              <a:t>science</a:t>
            </a:r>
            <a:r>
              <a:rPr lang="de-DE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884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49" y="5167549"/>
            <a:ext cx="5553263" cy="96693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49" y="5167549"/>
            <a:ext cx="5553263" cy="9669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Sequence Computation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5089" y="1014351"/>
            <a:ext cx="8229600" cy="5073427"/>
          </a:xfrm>
        </p:spPr>
        <p:txBody>
          <a:bodyPr/>
          <a:lstStyle/>
          <a:p>
            <a:r>
              <a:rPr lang="en-US" b="1" noProof="0" dirty="0" smtClean="0"/>
              <a:t>Observed</a:t>
            </a:r>
            <a:r>
              <a:rPr lang="en-US" noProof="0" dirty="0" smtClean="0"/>
              <a:t> values (number of citation per publication year)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b="1" noProof="0" dirty="0" smtClean="0"/>
              <a:t>Expected</a:t>
            </a:r>
            <a:r>
              <a:rPr lang="en-US" noProof="0" dirty="0" smtClean="0"/>
              <a:t> values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b="1" noProof="0" dirty="0" smtClean="0"/>
              <a:t>z-value</a:t>
            </a:r>
            <a:r>
              <a:rPr lang="en-US" noProof="0" dirty="0" smtClean="0"/>
              <a:t>: Standard Normal Distribution (mean=0, std. dev.=1)</a:t>
            </a:r>
            <a:endParaRPr lang="en-US" noProof="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36762"/>
            <a:ext cx="63341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284984"/>
            <a:ext cx="63341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hteck 6"/>
          <p:cNvSpPr/>
          <p:nvPr/>
        </p:nvSpPr>
        <p:spPr>
          <a:xfrm>
            <a:off x="6588224" y="1628800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627784" y="2348880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588224" y="2357264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616915" y="3501008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2616915" y="1658551"/>
            <a:ext cx="504056" cy="2880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2690285" y="3551065"/>
            <a:ext cx="362525" cy="20715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2608006" y="5374886"/>
            <a:ext cx="504056" cy="2880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7377144" y="4548354"/>
                <a:ext cx="1548822" cy="649601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</a:rPr>
                            <m:t>6−3.1</m:t>
                          </m:r>
                        </m:num>
                        <m:den>
                          <m:r>
                            <a:rPr lang="de-DE" i="1" smtClean="0">
                              <a:latin typeface="Cambria Math"/>
                              <a:ea typeface="Cambria Math"/>
                            </a:rPr>
                            <m:t>√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3.1</m:t>
                          </m:r>
                        </m:den>
                      </m:f>
                      <m:r>
                        <a:rPr lang="de-DE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1.6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144" y="4548354"/>
                <a:ext cx="1548822" cy="64960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54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7394778" y="2672252"/>
                <a:ext cx="1513555" cy="612732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22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9</m:t>
                          </m:r>
                        </m:num>
                        <m:den>
                          <m:r>
                            <a:rPr lang="de-DE" b="0" i="1" smtClean="0">
                              <a:latin typeface="Cambria Math"/>
                            </a:rPr>
                            <m:t>63</m:t>
                          </m:r>
                        </m:den>
                      </m:f>
                      <m:r>
                        <a:rPr lang="de-DE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3.1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778" y="2672252"/>
                <a:ext cx="1513555" cy="6127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pieren 19"/>
          <p:cNvGrpSpPr/>
          <p:nvPr/>
        </p:nvGrpSpPr>
        <p:grpSpPr>
          <a:xfrm>
            <a:off x="6007296" y="5374886"/>
            <a:ext cx="2452839" cy="1522400"/>
            <a:chOff x="6701549" y="5222053"/>
            <a:chExt cx="2452839" cy="1522400"/>
          </a:xfrm>
        </p:grpSpPr>
        <p:sp>
          <p:nvSpPr>
            <p:cNvPr id="17" name="Textfeld 16"/>
            <p:cNvSpPr txBox="1"/>
            <p:nvPr/>
          </p:nvSpPr>
          <p:spPr>
            <a:xfrm>
              <a:off x="6772773" y="6436676"/>
              <a:ext cx="2332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-3     -2     -1    </a:t>
              </a:r>
              <a:r>
                <a:rPr lang="de-DE" sz="800" dirty="0" smtClean="0"/>
                <a:t> </a:t>
              </a:r>
              <a:r>
                <a:rPr lang="de-DE" sz="1400" dirty="0" smtClean="0"/>
                <a:t> 0      1      2      3</a:t>
              </a:r>
              <a:endParaRPr lang="de-DE" sz="1400" dirty="0"/>
            </a:p>
          </p:txBody>
        </p:sp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1549" y="5222053"/>
              <a:ext cx="2452839" cy="1269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0571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8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Sequence Types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Classification of Cited References based on z-value patterns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err="1" smtClean="0"/>
              <a:t>Scientometrics</a:t>
            </a:r>
            <a:r>
              <a:rPr lang="en-US" noProof="0" dirty="0" smtClean="0"/>
              <a:t> dataset (1978-2016)</a:t>
            </a:r>
            <a:endParaRPr lang="en-US" noProof="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11" y="1574367"/>
            <a:ext cx="55435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61" y="3236709"/>
            <a:ext cx="1661304" cy="64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783" y="3242357"/>
            <a:ext cx="1661304" cy="64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615" y="3244175"/>
            <a:ext cx="1661304" cy="64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llipse 8"/>
          <p:cNvSpPr/>
          <p:nvPr/>
        </p:nvSpPr>
        <p:spPr>
          <a:xfrm>
            <a:off x="411063" y="3154361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</a:t>
            </a:r>
            <a:endParaRPr lang="de-DE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349185" y="3164682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</a:t>
            </a:r>
            <a:endParaRPr lang="de-DE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6430367" y="3170349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</a:t>
            </a:r>
            <a:endParaRPr lang="de-DE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24429" y="2788826"/>
            <a:ext cx="1899174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Common </a:t>
            </a:r>
            <a:r>
              <a:rPr lang="de-DE" dirty="0" err="1" smtClean="0"/>
              <a:t>life</a:t>
            </a:r>
            <a:r>
              <a:rPr lang="de-DE" dirty="0" smtClean="0"/>
              <a:t> </a:t>
            </a:r>
            <a:r>
              <a:rPr lang="de-DE" dirty="0" err="1" smtClean="0"/>
              <a:t>cycle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643692" y="2801017"/>
            <a:ext cx="2030364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Constant Performer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736511" y="2792917"/>
            <a:ext cx="1686680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Sleeping</a:t>
            </a:r>
            <a:r>
              <a:rPr lang="de-DE" dirty="0" smtClean="0"/>
              <a:t> Beauty</a:t>
            </a:r>
            <a:endParaRPr lang="de-DE" dirty="0"/>
          </a:p>
        </p:txBody>
      </p:sp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793636"/>
              </p:ext>
            </p:extLst>
          </p:nvPr>
        </p:nvGraphicFramePr>
        <p:xfrm>
          <a:off x="565001" y="3821360"/>
          <a:ext cx="1509654" cy="21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09"/>
                <a:gridCol w="251609"/>
                <a:gridCol w="251609"/>
                <a:gridCol w="251609"/>
                <a:gridCol w="251609"/>
                <a:gridCol w="251609"/>
              </a:tblGrid>
              <a:tr h="216024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953773"/>
              </p:ext>
            </p:extLst>
          </p:nvPr>
        </p:nvGraphicFramePr>
        <p:xfrm>
          <a:off x="3486608" y="3840312"/>
          <a:ext cx="1509654" cy="21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09"/>
                <a:gridCol w="251609"/>
                <a:gridCol w="251609"/>
                <a:gridCol w="251609"/>
                <a:gridCol w="251609"/>
                <a:gridCol w="251609"/>
              </a:tblGrid>
              <a:tr h="216024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91863"/>
              </p:ext>
            </p:extLst>
          </p:nvPr>
        </p:nvGraphicFramePr>
        <p:xfrm>
          <a:off x="6561440" y="3861048"/>
          <a:ext cx="1509654" cy="21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09"/>
                <a:gridCol w="251609"/>
                <a:gridCol w="251609"/>
                <a:gridCol w="251609"/>
                <a:gridCol w="251609"/>
                <a:gridCol w="251609"/>
              </a:tblGrid>
              <a:tr h="216024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8" y="5146062"/>
            <a:ext cx="9151566" cy="134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6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CRExplorer</a:t>
            </a:r>
            <a:r>
              <a:rPr lang="en-US" noProof="0" dirty="0" smtClean="0"/>
              <a:t>: User Interface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1479"/>
            <a:ext cx="9144000" cy="5401223"/>
          </a:xfrm>
          <a:prstGeom prst="rect">
            <a:avLst/>
          </a:prstGeom>
          <a:blipFill dpi="0" rotWithShape="1">
            <a:blip r:embed="rId3">
              <a:alphaModFix amt="75000"/>
            </a:blip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287189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Interactive Workflow using GUI</a:t>
            </a:r>
            <a:endParaRPr lang="en-US" noProof="0" dirty="0"/>
          </a:p>
        </p:txBody>
      </p:sp>
      <p:sp>
        <p:nvSpPr>
          <p:cNvPr id="4" name="Rechteck 3"/>
          <p:cNvSpPr/>
          <p:nvPr/>
        </p:nvSpPr>
        <p:spPr>
          <a:xfrm>
            <a:off x="0" y="1042416"/>
            <a:ext cx="9144000" cy="5404104"/>
          </a:xfrm>
          <a:prstGeom prst="rect">
            <a:avLst/>
          </a:prstGeom>
          <a:blipFill dpi="0" rotWithShape="1">
            <a:blip r:embed="rId2">
              <a:alphaModFix amt="5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33" y="1156246"/>
            <a:ext cx="2753109" cy="213389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322" y="2111772"/>
            <a:ext cx="7094310" cy="84103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108" y="1156246"/>
            <a:ext cx="3343742" cy="259116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8" y="1156246"/>
            <a:ext cx="3600953" cy="28674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1702" y="1156246"/>
            <a:ext cx="2010056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8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CRExplorer‘s</a:t>
            </a:r>
            <a:r>
              <a:rPr lang="en-US" noProof="0" dirty="0" smtClean="0"/>
              <a:t> Script Language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52736"/>
            <a:ext cx="4042792" cy="5073427"/>
          </a:xfrm>
        </p:spPr>
        <p:txBody>
          <a:bodyPr/>
          <a:lstStyle/>
          <a:p>
            <a:r>
              <a:rPr lang="en-US" noProof="0" dirty="0" smtClean="0"/>
              <a:t>Script language for workflow automation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b="1" noProof="0" dirty="0" smtClean="0">
                <a:solidFill>
                  <a:srgbClr val="FF0000"/>
                </a:solidFill>
              </a:rPr>
              <a:t>Reproducibility</a:t>
            </a:r>
            <a:r>
              <a:rPr lang="en-US" noProof="0" dirty="0" smtClean="0">
                <a:solidFill>
                  <a:srgbClr val="FF0000"/>
                </a:solidFill>
              </a:rPr>
              <a:t> </a:t>
            </a:r>
            <a:r>
              <a:rPr lang="en-US" noProof="0" dirty="0" smtClean="0"/>
              <a:t>of results</a:t>
            </a:r>
          </a:p>
          <a:p>
            <a:r>
              <a:rPr lang="en-US" noProof="0" dirty="0" smtClean="0"/>
              <a:t>Same analysis procedure for different </a:t>
            </a:r>
            <a:r>
              <a:rPr lang="en-US" noProof="0" dirty="0" smtClean="0"/>
              <a:t>publication </a:t>
            </a:r>
            <a:r>
              <a:rPr lang="en-US" noProof="0" dirty="0" smtClean="0"/>
              <a:t>sets</a:t>
            </a:r>
          </a:p>
          <a:p>
            <a:r>
              <a:rPr lang="en-US" noProof="0" dirty="0" smtClean="0"/>
              <a:t>Processing </a:t>
            </a:r>
            <a:r>
              <a:rPr lang="en-US" b="1" noProof="0" dirty="0" smtClean="0">
                <a:solidFill>
                  <a:srgbClr val="FF0000"/>
                </a:solidFill>
              </a:rPr>
              <a:t>large</a:t>
            </a:r>
            <a:r>
              <a:rPr lang="en-US" noProof="0" dirty="0" smtClean="0">
                <a:solidFill>
                  <a:srgbClr val="FF0000"/>
                </a:solidFill>
              </a:rPr>
              <a:t> </a:t>
            </a:r>
            <a:r>
              <a:rPr lang="en-US" noProof="0" dirty="0" smtClean="0"/>
              <a:t>files</a:t>
            </a:r>
            <a:endParaRPr lang="en-US" noProof="0" dirty="0"/>
          </a:p>
        </p:txBody>
      </p:sp>
      <p:sp>
        <p:nvSpPr>
          <p:cNvPr id="4" name="Textfeld 3"/>
          <p:cNvSpPr txBox="1"/>
          <p:nvPr/>
        </p:nvSpPr>
        <p:spPr>
          <a:xfrm>
            <a:off x="4716016" y="904156"/>
            <a:ext cx="4320413" cy="5909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:/data/input/",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"WOS",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sampling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"RANDOM",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maxCR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cluster(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threshold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0.8,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volume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 ()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removeCR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(RPY: [0, 1995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:/data/output.csv",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"CSV_CR"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Rechteck 4"/>
          <p:cNvSpPr/>
          <p:nvPr/>
        </p:nvSpPr>
        <p:spPr>
          <a:xfrm>
            <a:off x="4667032" y="855172"/>
            <a:ext cx="4427984" cy="5953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74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Summary + Future Work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CRExplorer</a:t>
            </a:r>
            <a:r>
              <a:rPr lang="de-DE" dirty="0" smtClean="0"/>
              <a:t>: </a:t>
            </a:r>
            <a:r>
              <a:rPr lang="en-US" dirty="0"/>
              <a:t>A Tool for Cited References Analysis</a:t>
            </a:r>
            <a:endParaRPr lang="de-DE" dirty="0" smtClean="0"/>
          </a:p>
          <a:p>
            <a:endParaRPr lang="en-US" dirty="0" smtClean="0"/>
          </a:p>
          <a:p>
            <a:r>
              <a:rPr lang="en-US" dirty="0" smtClean="0"/>
              <a:t>Data Extraction + Data Cleaning (Deduplication)</a:t>
            </a:r>
            <a:endParaRPr lang="en-US" dirty="0"/>
          </a:p>
          <a:p>
            <a:r>
              <a:rPr lang="en-US" dirty="0"/>
              <a:t>Reference Publication Year Spectroscopy (RPYS)</a:t>
            </a:r>
          </a:p>
          <a:p>
            <a:r>
              <a:rPr lang="en-US" dirty="0"/>
              <a:t>Indicators (TOP-N, Sequence)</a:t>
            </a:r>
          </a:p>
          <a:p>
            <a:r>
              <a:rPr lang="en-US" dirty="0"/>
              <a:t>Script-based Automation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New </a:t>
            </a:r>
            <a:r>
              <a:rPr lang="de-DE" dirty="0" err="1" smtClean="0"/>
              <a:t>import</a:t>
            </a:r>
            <a:r>
              <a:rPr lang="de-DE" dirty="0" smtClean="0"/>
              <a:t> / </a:t>
            </a:r>
            <a:r>
              <a:rPr lang="de-DE" dirty="0" err="1" smtClean="0"/>
              <a:t>export</a:t>
            </a:r>
            <a:r>
              <a:rPr lang="de-DE" dirty="0" smtClean="0"/>
              <a:t> </a:t>
            </a:r>
            <a:r>
              <a:rPr lang="de-DE" dirty="0" err="1" smtClean="0"/>
              <a:t>formats</a:t>
            </a:r>
            <a:endParaRPr lang="de-DE" dirty="0" smtClean="0"/>
          </a:p>
          <a:p>
            <a:r>
              <a:rPr lang="de-DE" dirty="0" smtClean="0"/>
              <a:t>User-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indicators</a:t>
            </a:r>
            <a:endParaRPr lang="de-DE" dirty="0" smtClean="0"/>
          </a:p>
          <a:p>
            <a:r>
              <a:rPr lang="de-DE" dirty="0" smtClean="0"/>
              <a:t>Help </a:t>
            </a:r>
            <a:r>
              <a:rPr lang="de-DE" dirty="0" err="1" smtClean="0"/>
              <a:t>wanted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6400800" y="4114800"/>
            <a:ext cx="2743200" cy="2743200"/>
            <a:chOff x="6400800" y="4114800"/>
            <a:chExt cx="2743200" cy="2743200"/>
          </a:xfrm>
        </p:grpSpPr>
        <p:sp>
          <p:nvSpPr>
            <p:cNvPr id="4" name="Rechtwinkliges Dreieck 3"/>
            <p:cNvSpPr/>
            <p:nvPr/>
          </p:nvSpPr>
          <p:spPr>
            <a:xfrm rot="16200000">
              <a:off x="6400800" y="4114800"/>
              <a:ext cx="2743200" cy="27432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 rot="-2700000">
              <a:off x="7229560" y="5605922"/>
              <a:ext cx="18479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 err="1" smtClean="0">
                  <a:solidFill>
                    <a:schemeClr val="bg1"/>
                  </a:solidFill>
                </a:rPr>
                <a:t>Thank</a:t>
              </a:r>
              <a:r>
                <a:rPr lang="de-DE" sz="2800" b="1" dirty="0" smtClean="0">
                  <a:solidFill>
                    <a:schemeClr val="bg1"/>
                  </a:solidFill>
                </a:rPr>
                <a:t> </a:t>
              </a:r>
              <a:r>
                <a:rPr lang="de-DE" sz="2800" b="1" dirty="0" err="1" smtClean="0">
                  <a:solidFill>
                    <a:schemeClr val="bg1"/>
                  </a:solidFill>
                </a:rPr>
                <a:t>you</a:t>
              </a:r>
              <a:r>
                <a:rPr lang="de-DE" sz="2800" b="1" dirty="0" smtClean="0">
                  <a:solidFill>
                    <a:schemeClr val="bg1"/>
                  </a:solidFill>
                </a:rPr>
                <a:t>!</a:t>
              </a:r>
              <a:endParaRPr lang="de-DE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256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Cited References Analysis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 smtClean="0"/>
              <a:t>What are the </a:t>
            </a:r>
            <a:r>
              <a:rPr lang="en-US" b="1" noProof="0" dirty="0" smtClean="0">
                <a:solidFill>
                  <a:srgbClr val="FF0000"/>
                </a:solidFill>
              </a:rPr>
              <a:t>most important </a:t>
            </a:r>
            <a:r>
              <a:rPr lang="en-US" noProof="0" dirty="0" smtClean="0"/>
              <a:t>publications in a research field? </a:t>
            </a:r>
            <a:br>
              <a:rPr lang="en-US" noProof="0" dirty="0" smtClean="0"/>
            </a:br>
            <a:endParaRPr lang="en-US" noProof="0" dirty="0" smtClean="0"/>
          </a:p>
          <a:p>
            <a:pPr marL="0" indent="0">
              <a:buNone/>
            </a:pPr>
            <a:r>
              <a:rPr lang="en-US" noProof="0" dirty="0" smtClean="0"/>
              <a:t>On which shoulders does the research stand? </a:t>
            </a:r>
          </a:p>
          <a:p>
            <a:endParaRPr lang="en-US" noProof="0" dirty="0" smtClean="0"/>
          </a:p>
          <a:p>
            <a:pPr marL="0" indent="0">
              <a:buNone/>
            </a:pPr>
            <a:r>
              <a:rPr lang="en-US" noProof="0" dirty="0" smtClean="0"/>
              <a:t>Identify those publications in a research ﬁeld or on a speciﬁc topic …</a:t>
            </a:r>
          </a:p>
          <a:p>
            <a:r>
              <a:rPr lang="en-US" noProof="0" dirty="0" smtClean="0"/>
              <a:t>… which have been inﬂuential </a:t>
            </a:r>
            <a:r>
              <a:rPr lang="en-US" b="1" noProof="0" dirty="0" smtClean="0">
                <a:solidFill>
                  <a:srgbClr val="FF0000"/>
                </a:solidFill>
              </a:rPr>
              <a:t>over many years </a:t>
            </a:r>
            <a:r>
              <a:rPr lang="en-US" noProof="0" dirty="0" smtClean="0"/>
              <a:t>in the past</a:t>
            </a:r>
          </a:p>
          <a:p>
            <a:r>
              <a:rPr lang="en-US" noProof="0" dirty="0" smtClean="0"/>
              <a:t>… were highly cited over a longer </a:t>
            </a:r>
            <a:r>
              <a:rPr lang="en-US" b="1" noProof="0" dirty="0" smtClean="0">
                <a:solidFill>
                  <a:srgbClr val="FF0000"/>
                </a:solidFill>
              </a:rPr>
              <a:t>time period </a:t>
            </a:r>
            <a:r>
              <a:rPr lang="en-US" noProof="0" dirty="0" smtClean="0"/>
              <a:t>or at certain time points </a:t>
            </a:r>
            <a:br>
              <a:rPr lang="en-US" noProof="0" dirty="0" smtClean="0"/>
            </a:br>
            <a:r>
              <a:rPr lang="en-US" noProof="0" dirty="0" smtClean="0"/>
              <a:t>(shortly or several years after publication)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227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CRExplorer</a:t>
            </a:r>
            <a:r>
              <a:rPr lang="en-US" dirty="0"/>
              <a:t>: A Tool for Cited References Analysis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Cited References Explorer</a:t>
            </a:r>
          </a:p>
          <a:p>
            <a:pPr lvl="1"/>
            <a:r>
              <a:rPr lang="en-US" dirty="0" smtClean="0"/>
              <a:t>Workflow-based Data Analysis</a:t>
            </a:r>
          </a:p>
          <a:p>
            <a:pPr lvl="1"/>
            <a:r>
              <a:rPr lang="en-US" dirty="0" smtClean="0"/>
              <a:t>Import / export data formats: Scopus, Web of Science, </a:t>
            </a:r>
            <a:r>
              <a:rPr lang="en-US" dirty="0" err="1" smtClean="0"/>
              <a:t>CrossRef</a:t>
            </a:r>
            <a:r>
              <a:rPr lang="en-US" dirty="0" smtClean="0"/>
              <a:t>, CSV</a:t>
            </a:r>
          </a:p>
          <a:p>
            <a:pPr lvl="1"/>
            <a:r>
              <a:rPr lang="en-US" noProof="0" dirty="0" smtClean="0"/>
              <a:t>Automatic Data Extraction and Data Cleaning 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Different types of analysis</a:t>
            </a:r>
          </a:p>
          <a:p>
            <a:pPr lvl="1"/>
            <a:r>
              <a:rPr lang="en-US" noProof="0" dirty="0" smtClean="0"/>
              <a:t>Visual (Reference Publication Year Spectroscopy)</a:t>
            </a:r>
          </a:p>
          <a:p>
            <a:pPr lvl="1"/>
            <a:r>
              <a:rPr lang="en-US" dirty="0" smtClean="0"/>
              <a:t>Indicator-based (Top-N, Sequence)</a:t>
            </a:r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www.crexplorer.net</a:t>
            </a:r>
          </a:p>
          <a:p>
            <a:pPr lvl="1"/>
            <a:r>
              <a:rPr lang="en-US" noProof="0" dirty="0" smtClean="0"/>
              <a:t>Run (Java Web Start) or download (JAR)</a:t>
            </a:r>
          </a:p>
          <a:p>
            <a:pPr lvl="1"/>
            <a:r>
              <a:rPr lang="en-US" noProof="0" dirty="0" smtClean="0"/>
              <a:t>Guide + Datasets</a:t>
            </a:r>
          </a:p>
          <a:p>
            <a:pPr lvl="1"/>
            <a:r>
              <a:rPr lang="en-US" noProof="0" dirty="0" smtClean="0"/>
              <a:t>Papers (e.g., use cases)</a:t>
            </a:r>
          </a:p>
          <a:p>
            <a:pPr lvl="1"/>
            <a:endParaRPr lang="en-US" dirty="0"/>
          </a:p>
          <a:p>
            <a:r>
              <a:rPr lang="en-US" dirty="0" smtClean="0"/>
              <a:t>(Results </a:t>
            </a:r>
            <a:r>
              <a:rPr lang="en-US" dirty="0"/>
              <a:t>of a </a:t>
            </a:r>
            <a:r>
              <a:rPr lang="en-US" dirty="0" smtClean="0"/>
              <a:t>study using all </a:t>
            </a:r>
            <a:r>
              <a:rPr lang="en-US" dirty="0" err="1" smtClean="0"/>
              <a:t>Scientometrics</a:t>
            </a:r>
            <a:r>
              <a:rPr lang="en-US" dirty="0" smtClean="0"/>
              <a:t> </a:t>
            </a:r>
            <a:r>
              <a:rPr lang="en-US" dirty="0"/>
              <a:t>papers </a:t>
            </a:r>
            <a:r>
              <a:rPr lang="en-US" dirty="0" smtClean="0"/>
              <a:t>from 1978 to 2016)</a:t>
            </a:r>
            <a:endParaRPr lang="en-US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954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/>
          <p:nvPr/>
        </p:nvGrpSpPr>
        <p:grpSpPr>
          <a:xfrm>
            <a:off x="650892" y="703993"/>
            <a:ext cx="1748770" cy="1330698"/>
            <a:chOff x="2938597" y="837537"/>
            <a:chExt cx="1748770" cy="1330698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4196" y="837537"/>
              <a:ext cx="1547686" cy="791351"/>
            </a:xfrm>
            <a:prstGeom prst="rect">
              <a:avLst/>
            </a:prstGeom>
          </p:spPr>
        </p:pic>
        <p:grpSp>
          <p:nvGrpSpPr>
            <p:cNvPr id="29" name="Gruppieren 28"/>
            <p:cNvGrpSpPr/>
            <p:nvPr/>
          </p:nvGrpSpPr>
          <p:grpSpPr>
            <a:xfrm>
              <a:off x="2938597" y="1079745"/>
              <a:ext cx="1748770" cy="1088490"/>
              <a:chOff x="2938597" y="1079745"/>
              <a:chExt cx="1748770" cy="1088490"/>
            </a:xfrm>
          </p:grpSpPr>
          <p:pic>
            <p:nvPicPr>
              <p:cNvPr id="13" name="Grafik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9254" y="1404430"/>
                <a:ext cx="888281" cy="589715"/>
              </a:xfrm>
              <a:prstGeom prst="rect">
                <a:avLst/>
              </a:prstGeom>
            </p:spPr>
          </p:pic>
          <p:pic>
            <p:nvPicPr>
              <p:cNvPr id="8" name="Grafik 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4196" y="1504484"/>
                <a:ext cx="692870" cy="198978"/>
              </a:xfrm>
              <a:prstGeom prst="rect">
                <a:avLst/>
              </a:prstGeom>
            </p:spPr>
          </p:pic>
          <p:sp>
            <p:nvSpPr>
              <p:cNvPr id="28" name="Gefaltete Ecke 27"/>
              <p:cNvSpPr/>
              <p:nvPr/>
            </p:nvSpPr>
            <p:spPr>
              <a:xfrm>
                <a:off x="2938597" y="1079745"/>
                <a:ext cx="1748770" cy="1088490"/>
              </a:xfrm>
              <a:prstGeom prst="foldedCorne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4" name="Gruppieren 43"/>
          <p:cNvGrpSpPr/>
          <p:nvPr/>
        </p:nvGrpSpPr>
        <p:grpSpPr>
          <a:xfrm>
            <a:off x="7274336" y="4785548"/>
            <a:ext cx="1728192" cy="1409220"/>
            <a:chOff x="7020272" y="1731749"/>
            <a:chExt cx="1728192" cy="1409220"/>
          </a:xfrm>
        </p:grpSpPr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891" y="1731749"/>
              <a:ext cx="1547686" cy="791351"/>
            </a:xfrm>
            <a:prstGeom prst="rect">
              <a:avLst/>
            </a:prstGeom>
          </p:spPr>
        </p:pic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891" y="2398696"/>
              <a:ext cx="692870" cy="198978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280" y="2657783"/>
              <a:ext cx="753138" cy="399163"/>
            </a:xfrm>
            <a:prstGeom prst="rect">
              <a:avLst/>
            </a:prstGeom>
          </p:spPr>
        </p:pic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7403" y="2486101"/>
              <a:ext cx="570845" cy="570845"/>
            </a:xfrm>
            <a:prstGeom prst="rect">
              <a:avLst/>
            </a:prstGeom>
          </p:spPr>
        </p:pic>
        <p:sp>
          <p:nvSpPr>
            <p:cNvPr id="43" name="Gefaltete Ecke 42"/>
            <p:cNvSpPr/>
            <p:nvPr/>
          </p:nvSpPr>
          <p:spPr>
            <a:xfrm>
              <a:off x="7020272" y="1988840"/>
              <a:ext cx="1728192" cy="1152129"/>
            </a:xfrm>
            <a:prstGeom prst="foldedCorner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de-DE" dirty="0">
                <a:solidFill>
                  <a:schemeClr val="tx2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Cited references </a:t>
            </a:r>
            <a:r>
              <a:rPr lang="en-US" noProof="0" dirty="0" smtClean="0"/>
              <a:t>analysis: </a:t>
            </a:r>
            <a:r>
              <a:rPr lang="en-US" noProof="0" dirty="0" smtClean="0"/>
              <a:t>Workflow </a:t>
            </a:r>
            <a:endParaRPr lang="en-US" noProof="0" dirty="0"/>
          </a:p>
        </p:txBody>
      </p:sp>
      <p:sp>
        <p:nvSpPr>
          <p:cNvPr id="5" name="Rechteck 4"/>
          <p:cNvSpPr/>
          <p:nvPr/>
        </p:nvSpPr>
        <p:spPr>
          <a:xfrm>
            <a:off x="1745686" y="2971743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Extraction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239852" y="4034797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 </a:t>
            </a:r>
            <a:r>
              <a:rPr lang="de-DE" dirty="0" err="1" smtClean="0"/>
              <a:t>Cleaning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734018" y="5097851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Analysis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6228184" y="6160905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Export</a:t>
            </a:r>
            <a:endParaRPr lang="de-DE" dirty="0"/>
          </a:p>
        </p:txBody>
      </p:sp>
      <p:sp>
        <p:nvSpPr>
          <p:cNvPr id="23" name="Nach oben gebogener Pfeil 22"/>
          <p:cNvSpPr/>
          <p:nvPr/>
        </p:nvSpPr>
        <p:spPr>
          <a:xfrm rot="5400000">
            <a:off x="988430" y="2457329"/>
            <a:ext cx="665385" cy="73152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335139" y="3101989"/>
            <a:ext cx="132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Publications</a:t>
            </a:r>
            <a:endParaRPr lang="de-DE" dirty="0"/>
          </a:p>
        </p:txBody>
      </p:sp>
      <p:sp>
        <p:nvSpPr>
          <p:cNvPr id="25" name="Nach oben gebogener Pfeil 24"/>
          <p:cNvSpPr/>
          <p:nvPr/>
        </p:nvSpPr>
        <p:spPr>
          <a:xfrm rot="5400000">
            <a:off x="2456434" y="3477192"/>
            <a:ext cx="665385" cy="73152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1648176" y="3825798"/>
            <a:ext cx="1251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Cited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51520" y="1908689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Import</a:t>
            </a:r>
            <a:endParaRPr lang="de-DE" dirty="0"/>
          </a:p>
        </p:txBody>
      </p:sp>
      <p:sp>
        <p:nvSpPr>
          <p:cNvPr id="36" name="Gefaltete Ecke 35"/>
          <p:cNvSpPr/>
          <p:nvPr/>
        </p:nvSpPr>
        <p:spPr>
          <a:xfrm>
            <a:off x="2588123" y="2092298"/>
            <a:ext cx="2127893" cy="964648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2"/>
                </a:solidFill>
              </a:rPr>
              <a:t>Authors</a:t>
            </a:r>
            <a:endParaRPr lang="de-DE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RPY (</a:t>
            </a:r>
            <a:r>
              <a:rPr lang="de-DE" dirty="0" err="1" smtClean="0">
                <a:solidFill>
                  <a:schemeClr val="tx2"/>
                </a:solidFill>
              </a:rPr>
              <a:t>Ref</a:t>
            </a:r>
            <a:r>
              <a:rPr lang="de-DE" dirty="0" smtClean="0">
                <a:solidFill>
                  <a:schemeClr val="tx2"/>
                </a:solidFill>
              </a:rPr>
              <a:t> Pub Year)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Title, DOI, …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7" name="Gefaltete Ecke 36"/>
          <p:cNvSpPr/>
          <p:nvPr/>
        </p:nvSpPr>
        <p:spPr>
          <a:xfrm>
            <a:off x="4632966" y="3418339"/>
            <a:ext cx="1840263" cy="709628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2"/>
                </a:solidFill>
              </a:rPr>
              <a:t>Filtering</a:t>
            </a:r>
            <a:endParaRPr lang="de-DE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2"/>
                </a:solidFill>
              </a:rPr>
              <a:t>Deduplication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8" name="Nach oben gebogener Pfeil 37"/>
          <p:cNvSpPr/>
          <p:nvPr/>
        </p:nvSpPr>
        <p:spPr>
          <a:xfrm rot="5400000">
            <a:off x="3934513" y="4592356"/>
            <a:ext cx="665385" cy="73152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2959029" y="4788252"/>
            <a:ext cx="1251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Cleaned</a:t>
            </a:r>
            <a:endParaRPr lang="de-DE" dirty="0" smtClean="0"/>
          </a:p>
          <a:p>
            <a:r>
              <a:rPr lang="de-DE" dirty="0" err="1" smtClean="0"/>
              <a:t>Cited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40" name="Gefaltete Ecke 39"/>
          <p:cNvSpPr/>
          <p:nvPr/>
        </p:nvSpPr>
        <p:spPr>
          <a:xfrm>
            <a:off x="5308052" y="4440110"/>
            <a:ext cx="1840263" cy="709628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Visual (RPYS)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2"/>
                </a:solidFill>
              </a:rPr>
              <a:t>Indicators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4168747" y="5818038"/>
            <a:ext cx="1771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Graph /</a:t>
            </a:r>
            <a:br>
              <a:rPr lang="de-DE" dirty="0" smtClean="0"/>
            </a:br>
            <a:r>
              <a:rPr lang="de-DE" dirty="0" err="1" smtClean="0"/>
              <a:t>Annotated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Cited</a:t>
            </a:r>
            <a:r>
              <a:rPr lang="de-DE" dirty="0" smtClean="0"/>
              <a:t> References</a:t>
            </a:r>
            <a:endParaRPr lang="de-DE" dirty="0"/>
          </a:p>
        </p:txBody>
      </p:sp>
      <p:sp>
        <p:nvSpPr>
          <p:cNvPr id="42" name="Nach oben gebogener Pfeil 41"/>
          <p:cNvSpPr/>
          <p:nvPr/>
        </p:nvSpPr>
        <p:spPr>
          <a:xfrm rot="5400000">
            <a:off x="5397155" y="5717316"/>
            <a:ext cx="665385" cy="73152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435192" y="900679"/>
            <a:ext cx="5516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Publication </a:t>
            </a:r>
            <a:r>
              <a:rPr lang="en-US" dirty="0"/>
              <a:t>set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representing </a:t>
            </a:r>
            <a:r>
              <a:rPr lang="en-US" dirty="0"/>
              <a:t>a speciﬁc </a:t>
            </a:r>
            <a:r>
              <a:rPr lang="en-US" dirty="0" smtClean="0"/>
              <a:t>ﬁeld (e.g</a:t>
            </a:r>
            <a:r>
              <a:rPr lang="en-US" dirty="0"/>
              <a:t>. </a:t>
            </a:r>
            <a:r>
              <a:rPr lang="en-US" dirty="0" err="1"/>
              <a:t>bibliometrics</a:t>
            </a:r>
            <a:r>
              <a:rPr lang="en-US" dirty="0"/>
              <a:t>) or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dealing </a:t>
            </a:r>
            <a:r>
              <a:rPr lang="en-US" dirty="0"/>
              <a:t>with a speciﬁc topic (e.g. research on Aspirin</a:t>
            </a:r>
            <a:r>
              <a:rPr lang="en-US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434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23" grpId="0" animBg="1"/>
      <p:bldP spid="24" grpId="0"/>
      <p:bldP spid="25" grpId="0" animBg="1"/>
      <p:bldP spid="26" grpId="0"/>
      <p:bldP spid="36" grpId="0" animBg="1"/>
      <p:bldP spid="37" grpId="0" animBg="1"/>
      <p:bldP spid="38" grpId="0" animBg="1"/>
      <p:bldP spid="39" grpId="0"/>
      <p:bldP spid="40" grpId="0" animBg="1"/>
      <p:bldP spid="41" grpId="0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Pre-Processing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52736"/>
            <a:ext cx="8686800" cy="5073427"/>
          </a:xfrm>
        </p:spPr>
        <p:txBody>
          <a:bodyPr>
            <a:noAutofit/>
          </a:bodyPr>
          <a:lstStyle/>
          <a:p>
            <a:r>
              <a:rPr lang="en-US" b="1" noProof="0" dirty="0" smtClean="0">
                <a:solidFill>
                  <a:srgbClr val="FF0000"/>
                </a:solidFill>
              </a:rPr>
              <a:t>Data Extraction</a:t>
            </a:r>
            <a:r>
              <a:rPr lang="en-US" noProof="0" dirty="0" smtClean="0"/>
              <a:t> of bibliographic information of Cited References (Strings)</a:t>
            </a:r>
          </a:p>
          <a:p>
            <a:pPr lvl="1"/>
            <a:r>
              <a:rPr lang="en-US" noProof="0" dirty="0" smtClean="0"/>
              <a:t>Regular Expressions (Patterns), Integrity checks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b="1" noProof="0" dirty="0" smtClean="0">
                <a:solidFill>
                  <a:srgbClr val="FF0000"/>
                </a:solidFill>
              </a:rPr>
              <a:t>Data Filtering</a:t>
            </a:r>
          </a:p>
          <a:p>
            <a:pPr lvl="1"/>
            <a:r>
              <a:rPr lang="en-US" noProof="0" dirty="0" smtClean="0"/>
              <a:t>by Citing Publication Year (PY)</a:t>
            </a:r>
          </a:p>
          <a:p>
            <a:pPr lvl="1"/>
            <a:r>
              <a:rPr lang="en-US" noProof="0" dirty="0" smtClean="0"/>
              <a:t>by Reference Publication Year (RPY)</a:t>
            </a:r>
          </a:p>
          <a:p>
            <a:pPr lvl="1"/>
            <a:r>
              <a:rPr lang="en-US" noProof="0" dirty="0" smtClean="0"/>
              <a:t>by Number of Citations (N_CR)</a:t>
            </a:r>
          </a:p>
          <a:p>
            <a:pPr lvl="1"/>
            <a:endParaRPr lang="en-US" noProof="0" dirty="0" smtClean="0"/>
          </a:p>
          <a:p>
            <a:r>
              <a:rPr lang="en-US" b="1" noProof="0" dirty="0" smtClean="0">
                <a:solidFill>
                  <a:srgbClr val="FF0000"/>
                </a:solidFill>
              </a:rPr>
              <a:t>Data Cleaning (Deduplication)</a:t>
            </a:r>
          </a:p>
          <a:p>
            <a:pPr lvl="1"/>
            <a:r>
              <a:rPr lang="en-US" noProof="0" dirty="0" smtClean="0"/>
              <a:t>Detecting and merging duplicates is important for high-quality data analysis</a:t>
            </a:r>
          </a:p>
          <a:p>
            <a:endParaRPr lang="en-US" noProof="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2360"/>
            <a:ext cx="9107171" cy="92405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34583"/>
            <a:ext cx="9144000" cy="75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1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4082"/>
          </a:xfrm>
        </p:spPr>
        <p:txBody>
          <a:bodyPr>
            <a:noAutofit/>
          </a:bodyPr>
          <a:lstStyle/>
          <a:p>
            <a:r>
              <a:rPr lang="en-US" noProof="0" dirty="0" smtClean="0"/>
              <a:t>Deduplication (Disambiguation): Clustering + Merge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Different </a:t>
            </a:r>
            <a:r>
              <a:rPr lang="en-US" b="1" noProof="0" dirty="0" smtClean="0">
                <a:solidFill>
                  <a:srgbClr val="FF0000"/>
                </a:solidFill>
              </a:rPr>
              <a:t>variants</a:t>
            </a:r>
            <a:r>
              <a:rPr lang="en-US" noProof="0" dirty="0" smtClean="0">
                <a:solidFill>
                  <a:srgbClr val="FF0000"/>
                </a:solidFill>
              </a:rPr>
              <a:t> </a:t>
            </a:r>
            <a:r>
              <a:rPr lang="en-US" noProof="0" dirty="0" smtClean="0"/>
              <a:t>of the same Cited Reference</a:t>
            </a:r>
          </a:p>
          <a:p>
            <a:pPr lvl="1"/>
            <a:r>
              <a:rPr lang="en-US" noProof="0" dirty="0" smtClean="0"/>
              <a:t>due to typos, missing bibliographic information, different abbreviation styles, …</a:t>
            </a:r>
          </a:p>
          <a:p>
            <a:r>
              <a:rPr lang="en-US" b="1" noProof="0" dirty="0" smtClean="0">
                <a:solidFill>
                  <a:srgbClr val="FF0000"/>
                </a:solidFill>
              </a:rPr>
              <a:t>Clustering</a:t>
            </a:r>
            <a:r>
              <a:rPr lang="en-US" noProof="0" dirty="0" smtClean="0">
                <a:solidFill>
                  <a:srgbClr val="FF0000"/>
                </a:solidFill>
              </a:rPr>
              <a:t> </a:t>
            </a:r>
            <a:r>
              <a:rPr lang="en-US" noProof="0" dirty="0" smtClean="0"/>
              <a:t>based on string similarity (author, title) and year</a:t>
            </a:r>
          </a:p>
          <a:p>
            <a:pPr lvl="1"/>
            <a:r>
              <a:rPr lang="en-US" noProof="0" dirty="0" smtClean="0"/>
              <a:t>Configuration: Threshold (e.g., 80%) + use of DOI, Volume and Page Number</a:t>
            </a:r>
          </a:p>
          <a:p>
            <a:pPr lvl="1"/>
            <a:endParaRPr lang="en-US" sz="2800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r>
              <a:rPr lang="en-US" b="1" noProof="0" dirty="0" smtClean="0">
                <a:solidFill>
                  <a:srgbClr val="FF0000"/>
                </a:solidFill>
              </a:rPr>
              <a:t>Merging</a:t>
            </a:r>
            <a:r>
              <a:rPr lang="en-US" noProof="0" dirty="0" smtClean="0"/>
              <a:t>: Cluster representative + Accumulation of N_CR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85" y="2471077"/>
            <a:ext cx="8356871" cy="274140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85" y="5581479"/>
            <a:ext cx="8356871" cy="1271225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309241" y="2800592"/>
            <a:ext cx="8439223" cy="11521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09240" y="4561463"/>
            <a:ext cx="8439223" cy="5957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68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Reference Publication Year Spectroscopy (RPYS)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Method to analyze historical roots based on cited references within single research fields</a:t>
            </a:r>
          </a:p>
          <a:p>
            <a:r>
              <a:rPr lang="en-US" dirty="0"/>
              <a:t>Analysis of the frequency with </a:t>
            </a:r>
            <a:r>
              <a:rPr lang="en-US" dirty="0" smtClean="0"/>
              <a:t>which references </a:t>
            </a:r>
            <a:r>
              <a:rPr lang="en-US" dirty="0"/>
              <a:t>are cited in the </a:t>
            </a:r>
            <a:r>
              <a:rPr lang="en-US" dirty="0" smtClean="0"/>
              <a:t>publications in </a:t>
            </a:r>
            <a:r>
              <a:rPr lang="en-US" dirty="0"/>
              <a:t>terms of the publication years of these CRs. 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Spectrogram</a:t>
            </a:r>
          </a:p>
          <a:p>
            <a:endParaRPr lang="en-US" dirty="0" smtClean="0"/>
          </a:p>
          <a:p>
            <a:r>
              <a:rPr lang="en-US" dirty="0" smtClean="0"/>
              <a:t>Origins </a:t>
            </a:r>
            <a:r>
              <a:rPr lang="en-US" dirty="0"/>
              <a:t>show up in the form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more </a:t>
            </a:r>
            <a:r>
              <a:rPr lang="en-US" dirty="0"/>
              <a:t>or less pronounced peaks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mostly </a:t>
            </a:r>
            <a:r>
              <a:rPr lang="en-US" dirty="0"/>
              <a:t>caused by individual publications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are cited particularly frequently</a:t>
            </a:r>
          </a:p>
          <a:p>
            <a:endParaRPr lang="en-US" noProof="0" dirty="0" smtClean="0"/>
          </a:p>
          <a:p>
            <a:endParaRPr lang="en-US" noProof="0" dirty="0" smtClean="0"/>
          </a:p>
        </p:txBody>
      </p:sp>
      <p:grpSp>
        <p:nvGrpSpPr>
          <p:cNvPr id="18" name="Gruppieren 17"/>
          <p:cNvGrpSpPr/>
          <p:nvPr/>
        </p:nvGrpSpPr>
        <p:grpSpPr>
          <a:xfrm>
            <a:off x="5292080" y="2636912"/>
            <a:ext cx="3535578" cy="3056751"/>
            <a:chOff x="683568" y="2862443"/>
            <a:chExt cx="3535578" cy="3056751"/>
          </a:xfrm>
        </p:grpSpPr>
        <p:cxnSp>
          <p:nvCxnSpPr>
            <p:cNvPr id="6" name="Gerade Verbindung mit Pfeil 5"/>
            <p:cNvCxnSpPr/>
            <p:nvPr/>
          </p:nvCxnSpPr>
          <p:spPr>
            <a:xfrm flipV="1">
              <a:off x="1052900" y="2964150"/>
              <a:ext cx="0" cy="2581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/>
            <p:cNvSpPr txBox="1"/>
            <p:nvPr/>
          </p:nvSpPr>
          <p:spPr>
            <a:xfrm rot="16200000">
              <a:off x="-545904" y="4091915"/>
              <a:ext cx="2828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Number</a:t>
              </a:r>
              <a:r>
                <a:rPr lang="de-DE" dirty="0" smtClean="0"/>
                <a:t> </a:t>
              </a:r>
              <a:r>
                <a:rPr lang="de-DE" dirty="0" err="1" smtClean="0"/>
                <a:t>of</a:t>
              </a:r>
              <a:r>
                <a:rPr lang="de-DE" dirty="0" smtClean="0"/>
                <a:t> </a:t>
              </a:r>
              <a:r>
                <a:rPr lang="de-DE" dirty="0" err="1" smtClean="0"/>
                <a:t>Cited</a:t>
              </a:r>
              <a:r>
                <a:rPr lang="de-DE" dirty="0" smtClean="0"/>
                <a:t> References</a:t>
              </a:r>
              <a:endParaRPr lang="de-DE" dirty="0"/>
            </a:p>
          </p:txBody>
        </p:sp>
        <p:cxnSp>
          <p:nvCxnSpPr>
            <p:cNvPr id="9" name="Gerade Verbindung mit Pfeil 8"/>
            <p:cNvCxnSpPr/>
            <p:nvPr/>
          </p:nvCxnSpPr>
          <p:spPr>
            <a:xfrm>
              <a:off x="1052900" y="5545892"/>
              <a:ext cx="3166246" cy="3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/>
          </p:nvSpPr>
          <p:spPr>
            <a:xfrm>
              <a:off x="990185" y="5549862"/>
              <a:ext cx="3228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Reference </a:t>
              </a:r>
              <a:r>
                <a:rPr lang="de-DE" dirty="0" err="1" smtClean="0"/>
                <a:t>Publication</a:t>
              </a:r>
              <a:r>
                <a:rPr lang="de-DE" dirty="0" smtClean="0"/>
                <a:t> Year (RPY)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88435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RPYS: Example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err="1" smtClean="0"/>
              <a:t>Scientometrics</a:t>
            </a:r>
            <a:r>
              <a:rPr lang="en-US" noProof="0" dirty="0" smtClean="0"/>
              <a:t> papers (2007-2015) </a:t>
            </a:r>
            <a:r>
              <a:rPr lang="en-US" noProof="0" dirty="0" smtClean="0">
                <a:sym typeface="Wingdings" panose="05000000000000000000" pitchFamily="2" charset="2"/>
              </a:rPr>
              <a:t></a:t>
            </a:r>
            <a:r>
              <a:rPr lang="en-US" noProof="0" dirty="0" smtClean="0"/>
              <a:t> 9,375 Cited References</a:t>
            </a:r>
            <a:endParaRPr lang="en-US" noProof="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664725" y="6211033"/>
            <a:ext cx="1747035" cy="2611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483768" y="6207836"/>
            <a:ext cx="2016224" cy="2611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20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Indicators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noProof="0" dirty="0" smtClean="0"/>
              <a:t>Relative comparison </a:t>
            </a:r>
            <a:r>
              <a:rPr lang="en-US" noProof="0" dirty="0" smtClean="0"/>
              <a:t>of Cited References</a:t>
            </a:r>
            <a:br>
              <a:rPr lang="en-US" noProof="0" dirty="0" smtClean="0"/>
            </a:br>
            <a:r>
              <a:rPr lang="en-US" noProof="0" dirty="0" smtClean="0"/>
              <a:t>w.r.t. the Reference Publication Year (RPY)</a:t>
            </a:r>
            <a:br>
              <a:rPr lang="en-US" noProof="0" dirty="0" smtClean="0"/>
            </a:br>
            <a:r>
              <a:rPr lang="en-US" noProof="0" dirty="0" smtClean="0"/>
              <a:t>and the Publication Year (PY) of citing publications</a:t>
            </a:r>
          </a:p>
          <a:p>
            <a:endParaRPr lang="en-US" noProof="0" dirty="0" smtClean="0"/>
          </a:p>
          <a:p>
            <a:r>
              <a:rPr lang="en-US" b="1" noProof="0" dirty="0" smtClean="0">
                <a:solidFill>
                  <a:srgbClr val="FF0000"/>
                </a:solidFill>
              </a:rPr>
              <a:t>N_PYEARS</a:t>
            </a:r>
            <a:r>
              <a:rPr lang="en-US" noProof="0" dirty="0" smtClean="0">
                <a:solidFill>
                  <a:srgbClr val="FF0000"/>
                </a:solidFill>
              </a:rPr>
              <a:t> </a:t>
            </a:r>
            <a:r>
              <a:rPr lang="en-US" noProof="0" dirty="0" smtClean="0"/>
              <a:t>and </a:t>
            </a:r>
            <a:r>
              <a:rPr lang="en-US" b="1" noProof="0" dirty="0" smtClean="0">
                <a:solidFill>
                  <a:srgbClr val="FF0000"/>
                </a:solidFill>
              </a:rPr>
              <a:t>PERC_PYEAR</a:t>
            </a:r>
          </a:p>
          <a:p>
            <a:pPr lvl="1"/>
            <a:r>
              <a:rPr lang="en-US" noProof="0" dirty="0" smtClean="0"/>
              <a:t>Absolute and relative number of PYs</a:t>
            </a:r>
            <a:br>
              <a:rPr lang="en-US" noProof="0" dirty="0" smtClean="0"/>
            </a:br>
            <a:r>
              <a:rPr lang="en-US" noProof="0" dirty="0" smtClean="0"/>
              <a:t>in which a Cited Reference has been cited</a:t>
            </a:r>
            <a:br>
              <a:rPr lang="en-US" noProof="0" dirty="0" smtClean="0"/>
            </a:br>
            <a:endParaRPr lang="en-US" noProof="0" dirty="0" smtClean="0"/>
          </a:p>
          <a:p>
            <a:r>
              <a:rPr lang="en-US" b="1" noProof="0" dirty="0" smtClean="0">
                <a:solidFill>
                  <a:srgbClr val="FF0000"/>
                </a:solidFill>
              </a:rPr>
              <a:t>TOP-N</a:t>
            </a:r>
          </a:p>
          <a:p>
            <a:pPr lvl="1"/>
            <a:r>
              <a:rPr lang="en-US" noProof="0" dirty="0" smtClean="0"/>
              <a:t>Number of times a Cited Reference has been in the</a:t>
            </a:r>
            <a:br>
              <a:rPr lang="en-US" noProof="0" dirty="0" smtClean="0"/>
            </a:br>
            <a:r>
              <a:rPr lang="en-US" noProof="0" dirty="0" smtClean="0"/>
              <a:t>Top-N% in the PY-wise ranking of Cited References</a:t>
            </a:r>
            <a:br>
              <a:rPr lang="en-US" noProof="0" dirty="0" smtClean="0"/>
            </a:br>
            <a:endParaRPr lang="en-US" noProof="0" dirty="0" smtClean="0"/>
          </a:p>
          <a:p>
            <a:r>
              <a:rPr lang="en-US" b="1" noProof="0" dirty="0" smtClean="0">
                <a:solidFill>
                  <a:srgbClr val="FF0000"/>
                </a:solidFill>
              </a:rPr>
              <a:t>SEQUENCE</a:t>
            </a:r>
            <a:r>
              <a:rPr lang="en-US" noProof="0" dirty="0" smtClean="0"/>
              <a:t> and </a:t>
            </a:r>
            <a:r>
              <a:rPr lang="en-US" b="1" noProof="0" dirty="0" smtClean="0">
                <a:solidFill>
                  <a:srgbClr val="FF0000"/>
                </a:solidFill>
              </a:rPr>
              <a:t>TYPE</a:t>
            </a:r>
            <a:r>
              <a:rPr lang="en-US" noProof="0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noProof="0" dirty="0" smtClean="0"/>
              <a:t>Distribution of citations over time and </a:t>
            </a:r>
            <a:br>
              <a:rPr lang="en-US" noProof="0" dirty="0" smtClean="0"/>
            </a:br>
            <a:r>
              <a:rPr lang="en-US" noProof="0" dirty="0" smtClean="0"/>
              <a:t>identification of common time-series patterns</a:t>
            </a:r>
            <a:endParaRPr lang="en-US" noProof="0" dirty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6288840" y="2481559"/>
            <a:ext cx="2267712" cy="844354"/>
          </a:xfrm>
          <a:prstGeom prst="wedgeRoundRectCallout">
            <a:avLst>
              <a:gd name="adj1" fmla="val -82799"/>
              <a:gd name="adj2" fmla="val -39632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600" dirty="0" smtClean="0"/>
              <a:t>In </a:t>
            </a:r>
            <a:r>
              <a:rPr lang="de-DE" sz="1600" dirty="0" err="1" smtClean="0"/>
              <a:t>how</a:t>
            </a:r>
            <a:r>
              <a:rPr lang="de-DE" sz="1600" dirty="0" smtClean="0"/>
              <a:t> </a:t>
            </a:r>
            <a:r>
              <a:rPr lang="de-DE" sz="1600" dirty="0" err="1" smtClean="0"/>
              <a:t>many</a:t>
            </a:r>
            <a:r>
              <a:rPr lang="de-DE" sz="1600" dirty="0" smtClean="0"/>
              <a:t> </a:t>
            </a:r>
            <a:r>
              <a:rPr lang="de-DE" sz="1600" dirty="0" err="1" smtClean="0"/>
              <a:t>publication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years</a:t>
            </a:r>
            <a:r>
              <a:rPr lang="de-DE" sz="1600" dirty="0" smtClean="0"/>
              <a:t> </a:t>
            </a:r>
            <a:r>
              <a:rPr lang="de-DE" sz="1600" dirty="0" err="1" smtClean="0"/>
              <a:t>has</a:t>
            </a:r>
            <a:r>
              <a:rPr lang="de-DE" sz="1600" dirty="0" smtClean="0"/>
              <a:t> </a:t>
            </a:r>
            <a:r>
              <a:rPr lang="de-DE" sz="1600" dirty="0" err="1" smtClean="0"/>
              <a:t>Lotka</a:t>
            </a:r>
            <a:r>
              <a:rPr lang="de-DE" sz="1600" dirty="0" smtClean="0"/>
              <a:t> (1926) </a:t>
            </a:r>
            <a:r>
              <a:rPr lang="de-DE" sz="1600" dirty="0" err="1" smtClean="0"/>
              <a:t>been</a:t>
            </a:r>
            <a:r>
              <a:rPr lang="de-DE" sz="1600" dirty="0" smtClean="0"/>
              <a:t> </a:t>
            </a:r>
            <a:r>
              <a:rPr lang="de-DE" sz="1600" dirty="0" err="1" smtClean="0"/>
              <a:t>cited</a:t>
            </a:r>
            <a:r>
              <a:rPr lang="de-DE" sz="1600" dirty="0"/>
              <a:t>?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5574367" y="4777409"/>
            <a:ext cx="3027161" cy="837847"/>
          </a:xfrm>
          <a:prstGeom prst="wedgeRoundRectCallout">
            <a:avLst>
              <a:gd name="adj1" fmla="val -65827"/>
              <a:gd name="adj2" fmla="val -41027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number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citations</a:t>
            </a:r>
            <a:r>
              <a:rPr lang="de-DE" sz="1600" dirty="0" smtClean="0"/>
              <a:t> per </a:t>
            </a:r>
            <a:r>
              <a:rPr lang="de-DE" sz="1600" dirty="0" err="1" smtClean="0"/>
              <a:t>publication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year</a:t>
            </a:r>
            <a:r>
              <a:rPr lang="de-DE" sz="1600" dirty="0" smtClean="0"/>
              <a:t> </a:t>
            </a:r>
            <a:r>
              <a:rPr lang="de-DE" sz="1600" dirty="0" err="1" smtClean="0"/>
              <a:t>increasing</a:t>
            </a:r>
            <a:r>
              <a:rPr lang="de-DE" sz="1600" dirty="0" smtClean="0"/>
              <a:t> </a:t>
            </a:r>
            <a:r>
              <a:rPr lang="de-DE" sz="1600" dirty="0" err="1" smtClean="0"/>
              <a:t>over</a:t>
            </a:r>
            <a:r>
              <a:rPr lang="de-DE" sz="1600" dirty="0" smtClean="0"/>
              <a:t> time? </a:t>
            </a:r>
            <a:r>
              <a:rPr lang="de-DE" sz="1600" dirty="0" err="1" smtClean="0"/>
              <a:t>Or</a:t>
            </a:r>
            <a:r>
              <a:rPr lang="de-DE" sz="1600" dirty="0" smtClean="0"/>
              <a:t> </a:t>
            </a:r>
            <a:r>
              <a:rPr lang="de-DE" sz="1600" dirty="0" err="1" smtClean="0"/>
              <a:t>decreasing</a:t>
            </a:r>
            <a:r>
              <a:rPr lang="de-DE" sz="1600" dirty="0" smtClean="0"/>
              <a:t>? </a:t>
            </a:r>
            <a:r>
              <a:rPr lang="de-DE" sz="1600" dirty="0" err="1" smtClean="0"/>
              <a:t>Or</a:t>
            </a:r>
            <a:r>
              <a:rPr lang="de-DE" sz="1600" dirty="0" smtClean="0"/>
              <a:t> …</a:t>
            </a:r>
            <a:endParaRPr lang="de-DE" sz="160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6250894" y="3668073"/>
            <a:ext cx="2343604" cy="837847"/>
          </a:xfrm>
          <a:prstGeom prst="wedgeRoundRectCallout">
            <a:avLst>
              <a:gd name="adj1" fmla="val -75988"/>
              <a:gd name="adj2" fmla="val -37058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Was </a:t>
            </a:r>
            <a:r>
              <a:rPr lang="de-DE" sz="1600" dirty="0" err="1" smtClean="0"/>
              <a:t>Lotka</a:t>
            </a:r>
            <a:r>
              <a:rPr lang="de-DE" sz="1600" dirty="0" smtClean="0"/>
              <a:t> (1926) a </a:t>
            </a:r>
            <a:r>
              <a:rPr lang="de-DE" sz="1600" dirty="0" err="1" smtClean="0"/>
              <a:t>higly</a:t>
            </a:r>
            <a:r>
              <a:rPr lang="de-DE" sz="1600" dirty="0" smtClean="0"/>
              <a:t> </a:t>
            </a:r>
            <a:r>
              <a:rPr lang="de-DE" sz="1600" dirty="0" err="1" smtClean="0"/>
              <a:t>cited</a:t>
            </a:r>
            <a:r>
              <a:rPr lang="de-DE" sz="1600" dirty="0" smtClean="0"/>
              <a:t> </a:t>
            </a:r>
            <a:r>
              <a:rPr lang="de-DE" sz="1600" dirty="0" err="1" smtClean="0"/>
              <a:t>paper</a:t>
            </a:r>
            <a:r>
              <a:rPr lang="de-DE" sz="1600" dirty="0" smtClean="0"/>
              <a:t> in </a:t>
            </a:r>
            <a:r>
              <a:rPr lang="de-DE" sz="1600" dirty="0" err="1" smtClean="0"/>
              <a:t>each</a:t>
            </a:r>
            <a:r>
              <a:rPr lang="de-DE" sz="1600" dirty="0" smtClean="0"/>
              <a:t> </a:t>
            </a:r>
            <a:r>
              <a:rPr lang="de-DE" sz="1600" dirty="0" err="1" smtClean="0"/>
              <a:t>citing</a:t>
            </a:r>
            <a:r>
              <a:rPr lang="de-DE" sz="1600" dirty="0" smtClean="0"/>
              <a:t> </a:t>
            </a:r>
            <a:r>
              <a:rPr lang="de-DE" sz="1600" dirty="0" err="1" smtClean="0"/>
              <a:t>publication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year</a:t>
            </a:r>
            <a:r>
              <a:rPr lang="de-DE" sz="1600" dirty="0"/>
              <a:t>?</a:t>
            </a:r>
          </a:p>
        </p:txBody>
      </p:sp>
      <p:sp>
        <p:nvSpPr>
          <p:cNvPr id="7" name="Gefaltete Ecke 6"/>
          <p:cNvSpPr/>
          <p:nvPr/>
        </p:nvSpPr>
        <p:spPr>
          <a:xfrm>
            <a:off x="6291259" y="1162825"/>
            <a:ext cx="2520280" cy="99412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0" rtlCol="0" anchor="ctr"/>
          <a:lstStyle/>
          <a:p>
            <a:r>
              <a:rPr lang="en-US" sz="1600" dirty="0" err="1" smtClean="0"/>
              <a:t>Lotka</a:t>
            </a:r>
            <a:r>
              <a:rPr lang="en-US" sz="1600" dirty="0" smtClean="0"/>
              <a:t> </a:t>
            </a:r>
            <a:r>
              <a:rPr lang="en-US" sz="1600" dirty="0"/>
              <a:t>(1926) </a:t>
            </a:r>
            <a:r>
              <a:rPr lang="en-US" sz="1600" i="1" dirty="0"/>
              <a:t>The frequency distribution of scientific </a:t>
            </a:r>
            <a:r>
              <a:rPr lang="en-US" sz="1600" i="1" dirty="0" smtClean="0"/>
              <a:t>productivity </a:t>
            </a:r>
            <a:r>
              <a:rPr lang="en-US" sz="1600" dirty="0" smtClean="0"/>
              <a:t>has been cited by 155 publications.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95074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1010</Words>
  <Application>Microsoft Office PowerPoint</Application>
  <PresentationFormat>Bildschirmpräsentation (4:3)</PresentationFormat>
  <Paragraphs>271</Paragraphs>
  <Slides>18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7" baseType="lpstr">
      <vt:lpstr>Arial</vt:lpstr>
      <vt:lpstr>Arial Narrow</vt:lpstr>
      <vt:lpstr>Calibri</vt:lpstr>
      <vt:lpstr>Cambria Math</vt:lpstr>
      <vt:lpstr>Courier New</vt:lpstr>
      <vt:lpstr>Symbol</vt:lpstr>
      <vt:lpstr>Times New Roman</vt:lpstr>
      <vt:lpstr>Wingdings</vt:lpstr>
      <vt:lpstr>Larissa-Design</vt:lpstr>
      <vt:lpstr>New analysis features  of the CRExplorer for  identifying influential publications</vt:lpstr>
      <vt:lpstr>Cited References Analysis</vt:lpstr>
      <vt:lpstr>CRExplorer: A Tool for Cited References Analysis</vt:lpstr>
      <vt:lpstr>Cited references analysis: Workflow </vt:lpstr>
      <vt:lpstr>Pre-Processing</vt:lpstr>
      <vt:lpstr>Deduplication (Disambiguation): Clustering + Merge</vt:lpstr>
      <vt:lpstr>Reference Publication Year Spectroscopy (RPYS)</vt:lpstr>
      <vt:lpstr>RPYS: Example</vt:lpstr>
      <vt:lpstr>Indicators</vt:lpstr>
      <vt:lpstr>Number of Publication Years (PYs)</vt:lpstr>
      <vt:lpstr>Top-N</vt:lpstr>
      <vt:lpstr>Sequence Types</vt:lpstr>
      <vt:lpstr>Sequence Computation</vt:lpstr>
      <vt:lpstr>Sequence Types</vt:lpstr>
      <vt:lpstr>CRExplorer: User Interface</vt:lpstr>
      <vt:lpstr>Interactive Workflow using GUI</vt:lpstr>
      <vt:lpstr>CRExplorer‘s Script Language</vt:lpstr>
      <vt:lpstr>Summary + 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Thor, Andreas</dc:creator>
  <cp:lastModifiedBy>Andreas Thor</cp:lastModifiedBy>
  <cp:revision>153</cp:revision>
  <dcterms:created xsi:type="dcterms:W3CDTF">2018-05-07T11:18:07Z</dcterms:created>
  <dcterms:modified xsi:type="dcterms:W3CDTF">2018-09-04T07:37:13Z</dcterms:modified>
</cp:coreProperties>
</file>