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4" r:id="rId4"/>
    <p:sldId id="275" r:id="rId5"/>
    <p:sldId id="266" r:id="rId6"/>
    <p:sldId id="267" r:id="rId7"/>
    <p:sldId id="269" r:id="rId8"/>
    <p:sldId id="274" r:id="rId9"/>
    <p:sldId id="272" r:id="rId10"/>
    <p:sldId id="273" r:id="rId11"/>
    <p:sldId id="263" r:id="rId12"/>
    <p:sldId id="261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4"/>
            <p14:sldId id="272"/>
            <p14:sldId id="273"/>
            <p14:sldId id="263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95925" autoAdjust="0"/>
  </p:normalViewPr>
  <p:slideViewPr>
    <p:cSldViewPr>
      <p:cViewPr varScale="1">
        <p:scale>
          <a:sx n="117" d="100"/>
          <a:sy n="117" d="100"/>
        </p:scale>
        <p:origin x="5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emf"/><Relationship Id="rId7" Type="http://schemas.openxmlformats.org/officeDocument/2006/relationships/image" Target="../media/image21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5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23rd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Top-N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noProof="0" dirty="0" smtClean="0"/>
              <a:t>Number of citations per publication year …</a:t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1351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99592" y="3306500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114543" y="332001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114544" y="4758870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27102" y="3225003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513861" y="3272509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13861" y="4679348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</a:t>
            </a:r>
            <a:r>
              <a:rPr lang="de-DE" dirty="0" smtClean="0"/>
              <a:t>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166259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1916832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2166649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46050" y="6470689"/>
            <a:ext cx="5160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 </a:t>
            </a:r>
            <a:r>
              <a:rPr lang="de-DE" dirty="0" err="1" smtClean="0"/>
              <a:t>based</a:t>
            </a:r>
            <a:r>
              <a:rPr lang="de-DE" dirty="0" smtClean="0"/>
              <a:t> on z-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(1978-2016)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01271"/>
            <a:ext cx="9144000" cy="12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Overview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</a:t>
            </a:r>
            <a:r>
              <a:rPr lang="de-DE" dirty="0" smtClean="0"/>
              <a:t>-Processing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bibliographic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 (Strings)</a:t>
            </a:r>
          </a:p>
          <a:p>
            <a:pPr lvl="1"/>
            <a:r>
              <a:rPr lang="de-DE" dirty="0" smtClean="0"/>
              <a:t>Regular </a:t>
            </a:r>
            <a:r>
              <a:rPr lang="de-DE" dirty="0" err="1" smtClean="0"/>
              <a:t>Expressions</a:t>
            </a:r>
            <a:r>
              <a:rPr lang="de-DE" dirty="0" smtClean="0"/>
              <a:t> (Patterns), </a:t>
            </a:r>
            <a:r>
              <a:rPr lang="de-DE" dirty="0" err="1" smtClean="0"/>
              <a:t>Integrity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Filtering</a:t>
            </a:r>
            <a:endParaRPr lang="de-DE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Citing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Year (PY)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Reference </a:t>
            </a:r>
            <a:r>
              <a:rPr lang="de-DE" dirty="0" err="1" smtClean="0"/>
              <a:t>Publication</a:t>
            </a:r>
            <a:r>
              <a:rPr lang="de-DE" dirty="0" smtClean="0"/>
              <a:t> Year (RPY)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(N_CR)</a:t>
            </a:r>
          </a:p>
          <a:p>
            <a:pPr lvl="1"/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Cleaning</a:t>
            </a:r>
            <a:r>
              <a:rPr lang="de-DE" b="1" dirty="0" smtClean="0">
                <a:solidFill>
                  <a:srgbClr val="FF0000"/>
                </a:solidFill>
              </a:rPr>
              <a:t> (</a:t>
            </a:r>
            <a:r>
              <a:rPr lang="de-DE" b="1" dirty="0" err="1" smtClean="0">
                <a:solidFill>
                  <a:srgbClr val="FF0000"/>
                </a:solidFill>
              </a:rPr>
              <a:t>Deduplication</a:t>
            </a:r>
            <a:r>
              <a:rPr lang="de-DE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duplicates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high-quality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Deduplication: 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variants 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noProof="0" dirty="0" smtClean="0"/>
              <a:t>Clustering 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Merging: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Publication Year Spectroscopy (RPYS)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analyze historical roots based on cited references within single research fields</a:t>
            </a:r>
          </a:p>
          <a:p>
            <a:endParaRPr lang="en-US" dirty="0"/>
          </a:p>
          <a:p>
            <a:r>
              <a:rPr lang="en-US" dirty="0"/>
              <a:t>RPYS is based on the analysis of the frequency with which references are cited in the publications of a specific research field in terms of the publication years of these CRs. </a:t>
            </a:r>
          </a:p>
          <a:p>
            <a:r>
              <a:rPr lang="en-US" dirty="0"/>
              <a:t>Origins show up in the form of more or less pronounced peaks mostly caused by individual publications that are cited particularly frequently</a:t>
            </a:r>
          </a:p>
          <a:p>
            <a:endParaRPr lang="en-US" dirty="0"/>
          </a:p>
          <a:p>
            <a:r>
              <a:rPr lang="en-US" dirty="0"/>
              <a:t>Historical analysis of single research fields</a:t>
            </a:r>
          </a:p>
          <a:p>
            <a:pPr lvl="1"/>
            <a:r>
              <a:rPr lang="en-US" dirty="0"/>
              <a:t>Select publications of interest</a:t>
            </a:r>
          </a:p>
          <a:p>
            <a:pPr lvl="1"/>
            <a:r>
              <a:rPr lang="en-US" dirty="0"/>
              <a:t>Analyze the references cited in them (especially the referenced publication years)</a:t>
            </a:r>
          </a:p>
          <a:p>
            <a:pPr lvl="1"/>
            <a:r>
              <a:rPr lang="en-US" dirty="0"/>
              <a:t>#Citations for each CR vs. #Citations for all CRs of the same </a:t>
            </a:r>
            <a:r>
              <a:rPr lang="en-US" dirty="0" smtClean="0"/>
              <a:t>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RPYS: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smtClean="0"/>
              <a:t>(2007-2015)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smtClean="0"/>
              <a:t>9,375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Indicators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b="1" dirty="0" smtClean="0"/>
              <a:t>Relative </a:t>
            </a:r>
            <a:r>
              <a:rPr lang="de-DE" b="1" dirty="0" err="1" smtClean="0"/>
              <a:t>comparison</a:t>
            </a:r>
            <a:r>
              <a:rPr lang="de-DE" b="1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br>
              <a:rPr lang="de-DE" dirty="0" smtClean="0"/>
            </a:br>
            <a:r>
              <a:rPr lang="de-DE" dirty="0" smtClean="0"/>
              <a:t>w.r.t. </a:t>
            </a:r>
            <a:r>
              <a:rPr lang="de-DE" dirty="0" err="1" smtClean="0"/>
              <a:t>the</a:t>
            </a:r>
            <a:r>
              <a:rPr lang="de-DE" dirty="0" smtClean="0"/>
              <a:t> Reference </a:t>
            </a:r>
            <a:r>
              <a:rPr lang="de-DE" dirty="0" err="1" smtClean="0"/>
              <a:t>Publication</a:t>
            </a:r>
            <a:r>
              <a:rPr lang="de-DE" dirty="0" smtClean="0"/>
              <a:t> Year (RPY)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Year (PY)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citing</a:t>
            </a:r>
            <a:r>
              <a:rPr lang="de-DE" dirty="0" smtClean="0"/>
              <a:t> </a:t>
            </a:r>
            <a:r>
              <a:rPr lang="de-DE" dirty="0" err="1" smtClean="0"/>
              <a:t>publications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N_PYEARS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de-DE" dirty="0" smtClean="0"/>
              <a:t>Absolute </a:t>
            </a:r>
            <a:r>
              <a:rPr lang="de-DE" dirty="0" err="1" smtClean="0"/>
              <a:t>and</a:t>
            </a:r>
            <a:r>
              <a:rPr lang="de-DE" dirty="0" smtClean="0"/>
              <a:t> relative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PYs</a:t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Cited</a:t>
            </a:r>
            <a:r>
              <a:rPr lang="de-DE" dirty="0" smtClean="0"/>
              <a:t> </a:t>
            </a:r>
            <a:r>
              <a:rPr lang="de-DE" dirty="0" err="1" smtClean="0"/>
              <a:t>Referennce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a </a:t>
            </a:r>
            <a:r>
              <a:rPr lang="de-DE" dirty="0" err="1" smtClean="0"/>
              <a:t>Cited</a:t>
            </a:r>
            <a:r>
              <a:rPr lang="de-DE" dirty="0" smtClean="0"/>
              <a:t> Reference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Top-N% in </a:t>
            </a:r>
            <a:r>
              <a:rPr lang="de-DE" dirty="0" err="1" smtClean="0"/>
              <a:t>the</a:t>
            </a:r>
            <a:r>
              <a:rPr lang="de-DE" dirty="0" smtClean="0"/>
              <a:t> PY-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TYPE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time-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  <a:endParaRPr lang="de-DE" sz="1600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  <a:endParaRPr lang="de-DE" sz="1600" dirty="0"/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/>
              <a:t>N_PYEARS</a:t>
            </a:r>
            <a:r>
              <a:rPr lang="en-US" dirty="0"/>
              <a:t> = No. of publication years in which the CR has been cited</a:t>
            </a:r>
          </a:p>
          <a:p>
            <a:endParaRPr lang="en-US" dirty="0"/>
          </a:p>
          <a:p>
            <a:r>
              <a:rPr lang="en-US" dirty="0"/>
              <a:t>N_PY</a:t>
            </a:r>
            <a:r>
              <a:rPr lang="en-US" baseline="-25000" dirty="0"/>
              <a:t>RPY</a:t>
            </a:r>
            <a:r>
              <a:rPr lang="en-US" dirty="0"/>
              <a:t> = No. of publication years in which a CR from RPY has been cited</a:t>
            </a:r>
          </a:p>
          <a:p>
            <a:r>
              <a:rPr lang="en-US" b="1" dirty="0"/>
              <a:t>PERC_PYEAR</a:t>
            </a:r>
            <a:r>
              <a:rPr lang="en-US" dirty="0"/>
              <a:t> =  N_PYEARS / N_PY</a:t>
            </a:r>
            <a:r>
              <a:rPr lang="en-US" baseline="-25000" dirty="0"/>
              <a:t>RPY</a:t>
            </a:r>
            <a:r>
              <a:rPr lang="en-US" dirty="0"/>
              <a:t> </a:t>
            </a:r>
            <a:endParaRPr lang="de-DE" dirty="0"/>
          </a:p>
          <a:p>
            <a:endParaRPr lang="en-US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17277"/>
              </p:ext>
            </p:extLst>
          </p:nvPr>
        </p:nvGraphicFramePr>
        <p:xfrm>
          <a:off x="179512" y="3536434"/>
          <a:ext cx="7182773" cy="3108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97932"/>
                <a:gridCol w="765810"/>
                <a:gridCol w="1334579"/>
                <a:gridCol w="1584452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</a:t>
                      </a:r>
                      <a:r>
                        <a:rPr lang="en-US" sz="1600" dirty="0" smtClean="0">
                          <a:effectLst/>
                        </a:rPr>
                        <a:t>) The </a:t>
                      </a:r>
                      <a:r>
                        <a:rPr lang="en-US" sz="1600" dirty="0" smtClean="0">
                          <a:effectLst/>
                        </a:rPr>
                        <a:t>frequency distribution of scientific </a:t>
                      </a:r>
                      <a:r>
                        <a:rPr lang="en-US" sz="1600" dirty="0" smtClean="0">
                          <a:effectLst/>
                        </a:rPr>
                        <a:t>productivity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/>
                        <a:t>  100</a:t>
                      </a:r>
                      <a:r>
                        <a:rPr lang="de-DE" sz="1600" dirty="0" smtClean="0"/>
                        <a:t>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Citation indexing: its theory and application in science, technology, and humanities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/>
                        <a:t>   91.89</a:t>
                      </a:r>
                      <a:r>
                        <a:rPr lang="de-DE" sz="1600" dirty="0" smtClean="0"/>
                        <a:t>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Co-citation in the </a:t>
                      </a:r>
                      <a:r>
                        <a:rPr lang="en-US" sz="1600" dirty="0" err="1" smtClean="0">
                          <a:effectLst/>
                        </a:rPr>
                        <a:t>scien-tific</a:t>
                      </a:r>
                      <a:r>
                        <a:rPr lang="en-US" sz="1600" dirty="0" smtClean="0">
                          <a:effectLst/>
                        </a:rPr>
                        <a:t> literature: A new measure of the relationship between two documents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smtClean="0"/>
                        <a:t>   84.62%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Abgerundete rechteckige Legende 8"/>
              <p:cNvSpPr/>
              <p:nvPr/>
            </p:nvSpPr>
            <p:spPr>
              <a:xfrm>
                <a:off x="7074693" y="4941168"/>
                <a:ext cx="2016224" cy="792089"/>
              </a:xfrm>
              <a:prstGeom prst="wedgeRoundRectCallout">
                <a:avLst>
                  <a:gd name="adj1" fmla="val -66589"/>
                  <a:gd name="adj2" fmla="val 23999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693" y="4941168"/>
                <a:ext cx="2016224" cy="792089"/>
              </a:xfrm>
              <a:prstGeom prst="wedgeRoundRectCallout">
                <a:avLst>
                  <a:gd name="adj1" fmla="val -66589"/>
                  <a:gd name="adj2" fmla="val 23999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Abgerundete rechteckige Legende 9"/>
              <p:cNvSpPr/>
              <p:nvPr/>
            </p:nvSpPr>
            <p:spPr>
              <a:xfrm>
                <a:off x="7060207" y="5851023"/>
                <a:ext cx="2016224" cy="792089"/>
              </a:xfrm>
              <a:prstGeom prst="wedgeRoundRectCallout">
                <a:avLst>
                  <a:gd name="adj1" fmla="val -66589"/>
                  <a:gd name="adj2" fmla="val -1087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07" y="5851023"/>
                <a:ext cx="2016224" cy="792089"/>
              </a:xfrm>
              <a:prstGeom prst="wedgeRoundRectCallout">
                <a:avLst>
                  <a:gd name="adj1" fmla="val -66589"/>
                  <a:gd name="adj2" fmla="val -1087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Abgerundete rechteckige Legende 10"/>
              <p:cNvSpPr/>
              <p:nvPr/>
            </p:nvSpPr>
            <p:spPr>
              <a:xfrm>
                <a:off x="7060207" y="4031313"/>
                <a:ext cx="2016224" cy="792089"/>
              </a:xfrm>
              <a:prstGeom prst="wedgeRoundRectCallout">
                <a:avLst>
                  <a:gd name="adj1" fmla="val -69424"/>
                  <a:gd name="adj2" fmla="val 4684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207" y="4031313"/>
                <a:ext cx="2016224" cy="792089"/>
              </a:xfrm>
              <a:prstGeom prst="wedgeRoundRectCallout">
                <a:avLst>
                  <a:gd name="adj1" fmla="val -69424"/>
                  <a:gd name="adj2" fmla="val 4684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179512" y="2844389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796136" y="3356992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636912"/>
            <a:ext cx="2448272" cy="549815"/>
          </a:xfrm>
          <a:prstGeom prst="wedgeRoundRectCallout">
            <a:avLst>
              <a:gd name="adj1" fmla="val -71842"/>
              <a:gd name="adj2" fmla="val 30970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Bildschirmpräsentation (4:3)</PresentationFormat>
  <Paragraphs>158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Cambria Math</vt:lpstr>
      <vt:lpstr>Times New Roman</vt:lpstr>
      <vt:lpstr>Wingdings</vt:lpstr>
      <vt:lpstr>Larissa-Design</vt:lpstr>
      <vt:lpstr>New analysis features  of the CRExplorer for  identifying influential publications</vt:lpstr>
      <vt:lpstr>CRExplorer: Overview</vt:lpstr>
      <vt:lpstr>CRExplorer: Workflow </vt:lpstr>
      <vt:lpstr>Pre-Processing</vt:lpstr>
      <vt:lpstr>Deduplication: Clustering + Merge</vt:lpstr>
      <vt:lpstr>Reference Publication Year Spectroscopy (RPYS)</vt:lpstr>
      <vt:lpstr>RPYS: Example</vt:lpstr>
      <vt:lpstr>Indicators</vt:lpstr>
      <vt:lpstr>Number of Publication Years</vt:lpstr>
      <vt:lpstr>Top-N</vt:lpstr>
      <vt:lpstr>Sequence Types</vt:lpstr>
      <vt:lpstr>Sequence Computation</vt:lpstr>
      <vt:lpstr>Sequence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117</cp:revision>
  <dcterms:created xsi:type="dcterms:W3CDTF">2018-05-07T11:18:07Z</dcterms:created>
  <dcterms:modified xsi:type="dcterms:W3CDTF">2018-08-17T10:23:43Z</dcterms:modified>
</cp:coreProperties>
</file>