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61" r:id="rId2"/>
    <p:sldId id="291" r:id="rId3"/>
    <p:sldId id="310" r:id="rId4"/>
    <p:sldId id="312" r:id="rId5"/>
    <p:sldId id="313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58" autoAdjust="0"/>
  </p:normalViewPr>
  <p:slideViewPr>
    <p:cSldViewPr>
      <p:cViewPr varScale="1">
        <p:scale>
          <a:sx n="111" d="100"/>
          <a:sy n="111" d="100"/>
        </p:scale>
        <p:origin x="1458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B75146B-EE5F-4957-B4A9-C8B9B1AA1D8B}" type="datetimeFigureOut">
              <a:rPr lang="de-DE"/>
              <a:pPr>
                <a:defRPr/>
              </a:pPr>
              <a:t>07.03.2016</a:t>
            </a:fld>
            <a:endParaRPr lang="de-DE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E0623AF-2125-430E-A326-A01548847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6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768AAD6-5DFB-405F-8565-4412AA52089E}" type="slidenum">
              <a:rPr lang="en-US" sz="1200">
                <a:latin typeface="+mn-lt"/>
                <a:cs typeface="+mn-cs"/>
              </a:rPr>
              <a:pPr algn="r">
                <a:defRPr/>
              </a:pPr>
              <a:t>1</a:t>
            </a:fld>
            <a:endParaRPr lang="en-US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10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Citation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Thomson Reuters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publication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0623AF-2125-430E-A326-A01548847A9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0623AF-2125-430E-A326-A01548847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4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5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73275" cy="6264275"/>
          </a:xfrm>
        </p:spPr>
        <p:txBody>
          <a:bodyPr vert="eaVert"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4338" y="0"/>
            <a:ext cx="6072187" cy="6264275"/>
          </a:xfrm>
        </p:spPr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41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0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76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4338" y="1314450"/>
            <a:ext cx="4071937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5" y="1314450"/>
            <a:ext cx="407352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6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3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8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7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855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687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314450"/>
            <a:ext cx="8297862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0"/>
            <a:ext cx="78867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806450" y="1303338"/>
            <a:ext cx="62865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06450" y="6270625"/>
            <a:ext cx="62865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26206" y="7406482"/>
            <a:ext cx="57626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26206" y="-529431"/>
            <a:ext cx="57626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8420894" y="7430294"/>
            <a:ext cx="5762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48800" y="1306513"/>
            <a:ext cx="62865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48800" y="6269038"/>
            <a:ext cx="62865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8417719" y="-505619"/>
            <a:ext cx="5762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439738" y="6556375"/>
            <a:ext cx="82724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de-DE" sz="900" b="1" dirty="0" smtClean="0">
                <a:solidFill>
                  <a:schemeClr val="tx2"/>
                </a:solidFill>
                <a:latin typeface="Verdana" pitchFamily="34" charset="0"/>
              </a:rPr>
              <a:t>M A X - P L A N C K – S O C I E T Y   </a:t>
            </a:r>
            <a:r>
              <a:rPr lang="en-US" sz="900" b="1" dirty="0" smtClean="0">
                <a:solidFill>
                  <a:schemeClr val="tx2"/>
                </a:solidFill>
                <a:latin typeface="Verdana" pitchFamily="34" charset="0"/>
              </a:rPr>
              <a:t>|</a:t>
            </a:r>
            <a:r>
              <a:rPr lang="de-DE" sz="900" b="1" dirty="0" smtClean="0">
                <a:solidFill>
                  <a:schemeClr val="tx2"/>
                </a:solidFill>
                <a:latin typeface="Verdana" pitchFamily="34" charset="0"/>
              </a:rPr>
              <a:t>   Dr. Dr. habil. </a:t>
            </a:r>
            <a:r>
              <a:rPr lang="en-US" sz="900" b="1" dirty="0" smtClean="0">
                <a:solidFill>
                  <a:schemeClr val="tx2"/>
                </a:solidFill>
                <a:latin typeface="Verdana" pitchFamily="34" charset="0"/>
              </a:rPr>
              <a:t>Lutz </a:t>
            </a:r>
            <a:r>
              <a:rPr lang="en-US" sz="900" b="1" dirty="0" err="1" smtClean="0">
                <a:solidFill>
                  <a:schemeClr val="tx2"/>
                </a:solidFill>
                <a:latin typeface="Verdana" pitchFamily="34" charset="0"/>
              </a:rPr>
              <a:t>Bornmann</a:t>
            </a:r>
            <a:r>
              <a:rPr lang="en-US" sz="900" b="1" dirty="0" smtClean="0">
                <a:solidFill>
                  <a:schemeClr val="tx2"/>
                </a:solidFill>
                <a:latin typeface="Verdana" pitchFamily="34" charset="0"/>
              </a:rPr>
              <a:t>, Prof. Dr. Andreas Thor   </a:t>
            </a:r>
            <a:r>
              <a:rPr lang="en-US" sz="900" b="1" dirty="0" smtClean="0">
                <a:solidFill>
                  <a:schemeClr val="tx2"/>
                </a:solidFill>
                <a:latin typeface="Verdana" pitchFamily="34" charset="0"/>
              </a:rPr>
              <a:t>|   PAGE </a:t>
            </a:r>
            <a:fld id="{74126691-89C1-4B3A-A0BD-F15311B2CF26}" type="slidenum">
              <a:rPr lang="en-US" sz="900" b="1" smtClean="0">
                <a:solidFill>
                  <a:schemeClr val="tx2"/>
                </a:solidFill>
                <a:latin typeface="Verdana" pitchFamily="34" charset="0"/>
              </a:rPr>
              <a:pPr algn="ctr">
                <a:defRPr/>
              </a:pPr>
              <a:t>‹Nr.›</a:t>
            </a:fld>
            <a:endParaRPr lang="en-US" sz="900" b="1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0" y="0"/>
            <a:ext cx="9144000" cy="928688"/>
          </a:xfrm>
          <a:prstGeom prst="rect">
            <a:avLst/>
          </a:prstGeom>
          <a:gradFill rotWithShape="1">
            <a:gsLst>
              <a:gs pos="0">
                <a:srgbClr val="007363"/>
              </a:gs>
              <a:gs pos="3999">
                <a:srgbClr val="007363"/>
              </a:gs>
              <a:gs pos="3999">
                <a:srgbClr val="007363"/>
              </a:gs>
              <a:gs pos="61000">
                <a:srgbClr val="0399A1"/>
              </a:gs>
              <a:gs pos="75000">
                <a:srgbClr val="03989F"/>
              </a:gs>
              <a:gs pos="100000">
                <a:srgbClr val="028DBE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de-DE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038" name="Picture 3" descr="Q:\TH\LOGO_W-1p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2"/>
          <a:stretch>
            <a:fillRect/>
          </a:stretch>
        </p:blipFill>
        <p:spPr bwMode="auto">
          <a:xfrm>
            <a:off x="8239125" y="131763"/>
            <a:ext cx="9144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ts val="25"/>
        </a:spcBef>
        <a:spcAft>
          <a:spcPct val="0"/>
        </a:spcAft>
        <a:buClr>
          <a:srgbClr val="7F7F7F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9388" algn="l" rtl="0" eaLnBrk="0" fontAlgn="base" hangingPunct="0">
        <a:lnSpc>
          <a:spcPct val="120000"/>
        </a:lnSpc>
        <a:spcBef>
          <a:spcPts val="25"/>
        </a:spcBef>
        <a:spcAft>
          <a:spcPct val="0"/>
        </a:spcAft>
        <a:buClr>
          <a:srgbClr val="7F7F7F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903288" indent="-190500" algn="l" rtl="0" eaLnBrk="0" fontAlgn="base" hangingPunct="0">
        <a:lnSpc>
          <a:spcPct val="120000"/>
        </a:lnSpc>
        <a:spcBef>
          <a:spcPts val="25"/>
        </a:spcBef>
        <a:spcAft>
          <a:spcPct val="0"/>
        </a:spcAft>
        <a:buClr>
          <a:srgbClr val="7F7F7F"/>
        </a:buClr>
        <a:buSzPct val="12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explorer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titelbild_vorl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t="27850" r="12633" b="24860"/>
          <a:stretch>
            <a:fillRect/>
          </a:stretch>
        </p:blipFill>
        <p:spPr bwMode="auto">
          <a:xfrm>
            <a:off x="-9525" y="165735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771650"/>
          </a:xfrm>
          <a:prstGeom prst="rect">
            <a:avLst/>
          </a:prstGeom>
          <a:gradFill flip="none" rotWithShape="1">
            <a:gsLst>
              <a:gs pos="4000">
                <a:srgbClr val="007363"/>
              </a:gs>
              <a:gs pos="4000">
                <a:srgbClr val="007363"/>
              </a:gs>
              <a:gs pos="61000">
                <a:srgbClr val="0399A1"/>
              </a:gs>
              <a:gs pos="75000">
                <a:srgbClr val="03989F"/>
              </a:gs>
              <a:gs pos="100000">
                <a:srgbClr val="028DBE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/>
            </a:pPr>
            <a:endParaRPr lang="de-DE" kern="0">
              <a:solidFill>
                <a:srgbClr val="FFFFFF"/>
              </a:solidFill>
              <a:latin typeface="Verdana"/>
              <a:cs typeface="+mn-cs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title" idx="4294967295"/>
          </p:nvPr>
        </p:nvSpPr>
        <p:spPr>
          <a:xfrm>
            <a:off x="-1" y="116632"/>
            <a:ext cx="9134475" cy="2592288"/>
          </a:xfrm>
        </p:spPr>
        <p:txBody>
          <a:bodyPr/>
          <a:lstStyle/>
          <a:p>
            <a:pPr algn="ctr"/>
            <a:r>
              <a:rPr lang="en-US" sz="1900" dirty="0" smtClean="0"/>
              <a:t>Introducing </a:t>
            </a:r>
            <a:r>
              <a:rPr lang="en-US" sz="1900" dirty="0" err="1"/>
              <a:t>CitedReferencesExplorer</a:t>
            </a:r>
            <a:r>
              <a:rPr lang="en-US" sz="1900" dirty="0"/>
              <a:t> (</a:t>
            </a:r>
            <a:r>
              <a:rPr lang="en-US" sz="1900" dirty="0" err="1"/>
              <a:t>CRExplorer</a:t>
            </a:r>
            <a:r>
              <a:rPr lang="en-US" sz="1900" dirty="0"/>
              <a:t>):</a:t>
            </a:r>
            <a:br>
              <a:rPr lang="en-US" sz="1900" dirty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A </a:t>
            </a:r>
            <a:r>
              <a:rPr lang="en-US" sz="1900" dirty="0"/>
              <a:t>program for </a:t>
            </a:r>
            <a:r>
              <a:rPr lang="en-US" sz="1900" dirty="0" smtClean="0"/>
              <a:t>Reference </a:t>
            </a:r>
            <a:r>
              <a:rPr lang="en-US" sz="1900" dirty="0"/>
              <a:t>Publication Year </a:t>
            </a:r>
            <a:r>
              <a:rPr lang="en-US" sz="1900" dirty="0" smtClean="0"/>
              <a:t>Spectroscopy (RPYS)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with Cited References </a:t>
            </a:r>
            <a:r>
              <a:rPr lang="en-US" sz="1900" dirty="0" smtClean="0"/>
              <a:t>Disambiguation Standardization</a:t>
            </a:r>
            <a:r>
              <a:rPr lang="en-US" sz="1900" dirty="0"/>
              <a:t/>
            </a:r>
            <a:br>
              <a:rPr lang="en-US" sz="1900" dirty="0"/>
            </a:b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Contributors</a:t>
            </a:r>
            <a:endParaRPr lang="en-US" dirty="0" smtClean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Lutz Bornmann </a:t>
            </a:r>
          </a:p>
          <a:p>
            <a:pPr lvl="1"/>
            <a:r>
              <a:rPr lang="en-US" smtClean="0"/>
              <a:t>Sociologist of science at the Division for Science and Innovation Studies in the Administrative Headquarters of the Max Planck Society in Munich (Germany)</a:t>
            </a:r>
          </a:p>
          <a:p>
            <a:pPr lvl="1"/>
            <a:r>
              <a:rPr lang="en-US" smtClean="0"/>
              <a:t>Since late 1990s: Working on issues in the promotion of young academics and scientists in the sciences and on quality assurance in higher education. </a:t>
            </a:r>
          </a:p>
          <a:p>
            <a:pPr lvl="1"/>
            <a:r>
              <a:rPr lang="en-US" smtClean="0"/>
              <a:t>Current research interests include research evaluation, peer review, bibliometrics, and altmetrics.</a:t>
            </a:r>
          </a:p>
          <a:p>
            <a:pPr lvl="1"/>
            <a:endParaRPr lang="en-US" smtClean="0"/>
          </a:p>
          <a:p>
            <a:r>
              <a:rPr lang="en-US" smtClean="0"/>
              <a:t>Andreas Thor</a:t>
            </a:r>
          </a:p>
          <a:p>
            <a:pPr lvl="1"/>
            <a:r>
              <a:rPr lang="en-US" smtClean="0"/>
              <a:t>Professor for Computer Science (Database Systems) at the University for Telecommunications Leipzig (Germany)</a:t>
            </a:r>
          </a:p>
          <a:p>
            <a:pPr lvl="1"/>
            <a:r>
              <a:rPr lang="en-US" smtClean="0"/>
              <a:t>Since 2004: Working on various topics on data integration, e.g., duplicate detection, query strategies</a:t>
            </a:r>
          </a:p>
          <a:p>
            <a:pPr lvl="1"/>
            <a:r>
              <a:rPr lang="en-US" smtClean="0"/>
              <a:t>Citation analysis using different data sources, e.g., DBLP, Google Scholar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Publication Year Spectroscopy (RPYS)</a:t>
            </a:r>
            <a:endParaRPr lang="de-DE" dirty="0" smtClean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to analyze historical roots based on cited references within single research fields</a:t>
            </a:r>
          </a:p>
          <a:p>
            <a:endParaRPr lang="en-US" dirty="0" smtClean="0"/>
          </a:p>
          <a:p>
            <a:r>
              <a:rPr lang="en-US" dirty="0" smtClean="0"/>
              <a:t>RPYS is based on the analysis of the frequency with which references are cited in the publications of a specific research field in terms of the publication years of these CRs. </a:t>
            </a:r>
          </a:p>
          <a:p>
            <a:pPr lvl="1"/>
            <a:r>
              <a:rPr lang="en-US" dirty="0" smtClean="0"/>
              <a:t>Origins show up in the form of more or less pronounced peaks mostly caused by individual publications that are cited particularly frequently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Historical analysis of single research fields</a:t>
            </a:r>
          </a:p>
          <a:p>
            <a:pPr lvl="1"/>
            <a:r>
              <a:rPr lang="en-GB" dirty="0" smtClean="0"/>
              <a:t>Select publications of interest</a:t>
            </a:r>
          </a:p>
          <a:p>
            <a:pPr lvl="1"/>
            <a:r>
              <a:rPr lang="en-GB" dirty="0" err="1" smtClean="0"/>
              <a:t>Analyze</a:t>
            </a:r>
            <a:r>
              <a:rPr lang="en-GB" dirty="0" smtClean="0"/>
              <a:t> the references cited in them (especially the referenced publication years)</a:t>
            </a:r>
          </a:p>
          <a:p>
            <a:pPr lvl="1"/>
            <a:r>
              <a:rPr lang="en-GB" dirty="0" smtClean="0"/>
              <a:t>#Citations for each CR vs. #Citations </a:t>
            </a:r>
            <a:r>
              <a:rPr lang="en-GB" dirty="0"/>
              <a:t>for </a:t>
            </a:r>
            <a:r>
              <a:rPr lang="en-GB" dirty="0" smtClean="0"/>
              <a:t>all CRs of the same Year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8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RPYS</a:t>
            </a:r>
            <a:endParaRPr lang="de-DE" dirty="0" smtClean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RPYS of a research field 1800 to 1970: Frequently occurring RPYs become more differentiated towards the past and mostly show up as distinct peaks in the RPY distribution curves.</a:t>
            </a:r>
          </a:p>
          <a:p>
            <a:endParaRPr lang="en-GB" dirty="0" smtClean="0"/>
          </a:p>
          <a:p>
            <a:r>
              <a:rPr lang="en-GB" dirty="0" smtClean="0"/>
              <a:t>Peaks from the 19th /</a:t>
            </a:r>
            <a:br>
              <a:rPr lang="en-GB" dirty="0" smtClean="0"/>
            </a:br>
            <a:r>
              <a:rPr lang="en-GB" dirty="0" smtClean="0"/>
              <a:t>the first half of the 20th</a:t>
            </a:r>
            <a:br>
              <a:rPr lang="en-GB" dirty="0" smtClean="0"/>
            </a:br>
            <a:r>
              <a:rPr lang="en-GB" dirty="0" smtClean="0"/>
              <a:t>century are often</a:t>
            </a:r>
            <a:br>
              <a:rPr lang="en-GB" dirty="0" smtClean="0"/>
            </a:br>
            <a:r>
              <a:rPr lang="en-GB" dirty="0" smtClean="0"/>
              <a:t>formed by single highly</a:t>
            </a:r>
            <a:br>
              <a:rPr lang="en-GB" dirty="0" smtClean="0"/>
            </a:br>
            <a:r>
              <a:rPr lang="en-GB" dirty="0" smtClean="0"/>
              <a:t>cited publications</a:t>
            </a:r>
          </a:p>
          <a:p>
            <a:endParaRPr lang="en-GB" dirty="0" smtClean="0"/>
          </a:p>
          <a:p>
            <a:r>
              <a:rPr lang="en-GB" dirty="0" smtClean="0"/>
              <a:t>These few publications </a:t>
            </a:r>
            <a:br>
              <a:rPr lang="en-GB" dirty="0" smtClean="0"/>
            </a:br>
            <a:r>
              <a:rPr lang="en-GB" dirty="0" smtClean="0"/>
              <a:t>contain the historical</a:t>
            </a:r>
            <a:br>
              <a:rPr lang="en-GB" dirty="0" smtClean="0"/>
            </a:br>
            <a:r>
              <a:rPr lang="en-GB" dirty="0" smtClean="0"/>
              <a:t>roots to the research</a:t>
            </a:r>
            <a:br>
              <a:rPr lang="en-GB" dirty="0" smtClean="0"/>
            </a:br>
            <a:r>
              <a:rPr lang="en-GB" dirty="0" smtClean="0"/>
              <a:t>field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1" y="2638003"/>
            <a:ext cx="511651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feil nach unten 2"/>
          <p:cNvSpPr/>
          <p:nvPr/>
        </p:nvSpPr>
        <p:spPr>
          <a:xfrm>
            <a:off x="5220072" y="5085184"/>
            <a:ext cx="2423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unten 7"/>
          <p:cNvSpPr/>
          <p:nvPr/>
        </p:nvSpPr>
        <p:spPr>
          <a:xfrm>
            <a:off x="6804248" y="5085184"/>
            <a:ext cx="2423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>
            <a:off x="7668344" y="4869160"/>
            <a:ext cx="2423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Cited References Explorer (CRExplorer)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Web Start via </a:t>
            </a:r>
            <a:r>
              <a:rPr lang="de-DE" dirty="0" smtClean="0">
                <a:hlinkClick r:id="rId2"/>
              </a:rPr>
              <a:t>http://crexplorer.net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Input = Download </a:t>
            </a:r>
            <a:r>
              <a:rPr lang="de-DE" dirty="0" err="1" smtClean="0"/>
              <a:t>WoS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</a:p>
          <a:p>
            <a:pPr lvl="1"/>
            <a:r>
              <a:rPr lang="en-US" dirty="0" smtClean="0"/>
              <a:t>Full Record plus Cited Reference</a:t>
            </a:r>
            <a:endParaRPr lang="de-DE" dirty="0" smtClean="0"/>
          </a:p>
          <a:p>
            <a:pPr lvl="1"/>
            <a:r>
              <a:rPr lang="en-US" dirty="0" smtClean="0"/>
              <a:t>File format: “Save to other Reference Software”</a:t>
            </a:r>
          </a:p>
          <a:p>
            <a:pPr lvl="1"/>
            <a:endParaRPr lang="en-US" dirty="0"/>
          </a:p>
          <a:p>
            <a:r>
              <a:rPr lang="en-US" dirty="0" smtClean="0"/>
              <a:t>Visualization of Number of CRs over CR Year</a:t>
            </a:r>
          </a:p>
          <a:p>
            <a:r>
              <a:rPr lang="en-US" dirty="0" smtClean="0"/>
              <a:t>Table of all CRs (incl. N_CR, N_YEAR)</a:t>
            </a:r>
          </a:p>
          <a:p>
            <a:endParaRPr lang="en-US" dirty="0" smtClean="0"/>
          </a:p>
          <a:p>
            <a:r>
              <a:rPr lang="en-US" dirty="0" smtClean="0"/>
              <a:t>Semi-automatic clustering of equivalent CRs</a:t>
            </a:r>
          </a:p>
          <a:p>
            <a:pPr lvl="1"/>
            <a:r>
              <a:rPr lang="en-US" dirty="0" smtClean="0"/>
              <a:t>Automatic deduplication with manual adjustment</a:t>
            </a:r>
          </a:p>
          <a:p>
            <a:r>
              <a:rPr lang="en-US" dirty="0" smtClean="0"/>
              <a:t>Merging CRs of the same cluster</a:t>
            </a:r>
          </a:p>
          <a:p>
            <a:pPr lvl="1"/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51955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7363"/>
      </a:dk2>
      <a:lt2>
        <a:srgbClr val="F2F2F2"/>
      </a:lt2>
      <a:accent1>
        <a:srgbClr val="7F7F7F"/>
      </a:accent1>
      <a:accent2>
        <a:srgbClr val="BFBFBF"/>
      </a:accent2>
      <a:accent3>
        <a:srgbClr val="FFFFFF"/>
      </a:accent3>
      <a:accent4>
        <a:srgbClr val="000000"/>
      </a:accent4>
      <a:accent5>
        <a:srgbClr val="C0C0C0"/>
      </a:accent5>
      <a:accent6>
        <a:srgbClr val="ADADAD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7363"/>
        </a:dk2>
        <a:lt2>
          <a:srgbClr val="F2F2F2"/>
        </a:lt2>
        <a:accent1>
          <a:srgbClr val="7F7F7F"/>
        </a:accent1>
        <a:accent2>
          <a:srgbClr val="BFBFBF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DADA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Bildschirmpräsentation 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Blank</vt:lpstr>
      <vt:lpstr>Introducing CitedReferencesExplorer (CRExplorer):  A program for Reference Publication Year Spectroscopy (RPYS) with Cited References Disambiguation Standardization </vt:lpstr>
      <vt:lpstr>Main Contributors</vt:lpstr>
      <vt:lpstr>Reference Publication Year Spectroscopy (RPYS)</vt:lpstr>
      <vt:lpstr>Example of RPYS</vt:lpstr>
      <vt:lpstr>Cited References Explorer (CRExplorer)</vt:lpstr>
    </vt:vector>
  </TitlesOfParts>
  <Company>ETH Zurich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lbornma</dc:creator>
  <cp:lastModifiedBy>Andreas</cp:lastModifiedBy>
  <cp:revision>138</cp:revision>
  <dcterms:created xsi:type="dcterms:W3CDTF">2010-10-25T10:23:07Z</dcterms:created>
  <dcterms:modified xsi:type="dcterms:W3CDTF">2016-03-07T13:14:39Z</dcterms:modified>
</cp:coreProperties>
</file>