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8" r:id="rId2"/>
    <p:sldId id="273" r:id="rId3"/>
    <p:sldId id="277" r:id="rId4"/>
    <p:sldId id="261" r:id="rId5"/>
    <p:sldId id="262" r:id="rId6"/>
    <p:sldId id="279" r:id="rId7"/>
    <p:sldId id="263" r:id="rId8"/>
    <p:sldId id="280" r:id="rId9"/>
    <p:sldId id="264" r:id="rId10"/>
    <p:sldId id="281" r:id="rId11"/>
    <p:sldId id="275" r:id="rId12"/>
    <p:sldId id="27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78634" autoAdjust="0"/>
  </p:normalViewPr>
  <p:slideViewPr>
    <p:cSldViewPr snapToGrid="0">
      <p:cViewPr varScale="1">
        <p:scale>
          <a:sx n="95" d="100"/>
          <a:sy n="95" d="100"/>
        </p:scale>
        <p:origin x="20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98601-B567-4418-90E6-6A3C1F1D0B26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7080C-DF5D-4508-8D57-52E64401F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88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Datensilos, umständliche Austauschformate</a:t>
            </a:r>
          </a:p>
          <a:p>
            <a:r>
              <a:rPr lang="de-DE" dirty="0" smtClean="0"/>
              <a:t>Große Kohorten </a:t>
            </a:r>
            <a:r>
              <a:rPr lang="de-DE" dirty="0" smtClean="0">
                <a:sym typeface="Wingdings" panose="05000000000000000000" pitchFamily="2" charset="2"/>
              </a:rPr>
              <a:t> mehrere</a:t>
            </a:r>
            <a:r>
              <a:rPr lang="de-DE" baseline="0" dirty="0" smtClean="0">
                <a:sym typeface="Wingdings" panose="05000000000000000000" pitchFamily="2" charset="2"/>
              </a:rPr>
              <a:t> Prüfungsdurchgänge, wenn Test-Center begrenzte Kapazität</a:t>
            </a:r>
          </a:p>
          <a:p>
            <a:endParaRPr lang="de-DE" dirty="0" smtClean="0"/>
          </a:p>
          <a:p>
            <a:r>
              <a:rPr lang="de-DE" dirty="0" smtClean="0"/>
              <a:t>Wie stelle ich eine Aufgabe so, dass sie</a:t>
            </a:r>
            <a:r>
              <a:rPr lang="de-DE" baseline="0" dirty="0" smtClean="0"/>
              <a:t> eine definierte Kompetenz wirklich prüft / abbildet</a:t>
            </a:r>
          </a:p>
          <a:p>
            <a:r>
              <a:rPr lang="de-DE" baseline="0" dirty="0" smtClean="0"/>
              <a:t>„Technische“ Fehler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7080C-DF5D-4508-8D57-52E64401F1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54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7080C-DF5D-4508-8D57-52E64401F1E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00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7080C-DF5D-4508-8D57-52E64401F1E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62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73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5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15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6166"/>
          </a:xfrm>
        </p:spPr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3908"/>
            <a:ext cx="7886700" cy="49030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494585"/>
            <a:ext cx="9144000" cy="3634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8619241" y="6522403"/>
            <a:ext cx="5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74E0E45-9C98-4C53-BF9B-4F4E7C25250F}" type="slidenum">
              <a:rPr lang="de-DE" sz="1400" b="1" smtClean="0">
                <a:latin typeface="+mn-lt"/>
              </a:rPr>
              <a:t>‹Nr.›</a:t>
            </a:fld>
            <a:endParaRPr lang="de-DE" sz="1400" b="1" dirty="0">
              <a:latin typeface="+mn-lt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32862" y="6522403"/>
            <a:ext cx="2070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Andreas Thor, </a:t>
            </a:r>
            <a:r>
              <a:rPr lang="de-DE" sz="1400" b="1" dirty="0" err="1" smtClean="0"/>
              <a:t>DeLFI</a:t>
            </a:r>
            <a:r>
              <a:rPr lang="de-DE" sz="1400" b="1" dirty="0" smtClean="0"/>
              <a:t> 2017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266947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2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7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20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54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1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0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E174-3914-4D58-9E24-2A0CC84D465E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5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0048" y="889001"/>
            <a:ext cx="9144000" cy="313935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de-DE" sz="4800" dirty="0">
                <a:latin typeface="+mn-lt"/>
                <a:cs typeface="Times New Roman" panose="02020603050405020304" pitchFamily="18" charset="0"/>
              </a:rPr>
              <a:t>Ontologie-basiertes E-Assessment für </a:t>
            </a:r>
            <a:r>
              <a:rPr lang="de-DE" sz="4800" dirty="0" err="1">
                <a:latin typeface="+mn-lt"/>
                <a:cs typeface="Times New Roman" panose="02020603050405020304" pitchFamily="18" charset="0"/>
              </a:rPr>
              <a:t>Advanced</a:t>
            </a:r>
            <a:r>
              <a:rPr lang="de-DE" sz="4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latin typeface="+mn-lt"/>
                <a:cs typeface="Times New Roman" panose="02020603050405020304" pitchFamily="18" charset="0"/>
              </a:rPr>
              <a:t>Examination</a:t>
            </a:r>
            <a:r>
              <a:rPr lang="de-DE" sz="4800" dirty="0">
                <a:latin typeface="+mn-lt"/>
                <a:cs typeface="Times New Roman" panose="02020603050405020304" pitchFamily="18" charset="0"/>
              </a:rPr>
              <a:t> Spaces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406900"/>
            <a:ext cx="9144000" cy="2214187"/>
          </a:xfrm>
        </p:spPr>
        <p:txBody>
          <a:bodyPr/>
          <a:lstStyle/>
          <a:p>
            <a:r>
              <a:rPr lang="de-DE" dirty="0"/>
              <a:t>Heinz-Werner Wollersheim</a:t>
            </a:r>
            <a:r>
              <a:rPr lang="de-DE" baseline="30000" dirty="0"/>
              <a:t>1</a:t>
            </a:r>
            <a:r>
              <a:rPr lang="de-DE" dirty="0"/>
              <a:t>, Norbert </a:t>
            </a:r>
            <a:r>
              <a:rPr lang="de-DE" dirty="0" smtClean="0"/>
              <a:t>Pengel</a:t>
            </a:r>
            <a:r>
              <a:rPr lang="de-DE" baseline="30000" dirty="0"/>
              <a:t>1</a:t>
            </a:r>
            <a:r>
              <a:rPr lang="de-DE" dirty="0" smtClean="0"/>
              <a:t>, Andreas Thor</a:t>
            </a:r>
            <a:r>
              <a:rPr lang="de-DE" baseline="30000" dirty="0" smtClean="0"/>
              <a:t>2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35" y="98520"/>
            <a:ext cx="2304135" cy="558185"/>
          </a:xfrm>
          <a:prstGeom prst="rect">
            <a:avLst/>
          </a:prstGeom>
        </p:spPr>
      </p:pic>
      <p:pic>
        <p:nvPicPr>
          <p:cNvPr id="5" name="Picture 43" descr="unilogo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35" y="6221417"/>
            <a:ext cx="3192087" cy="44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35" y="5115910"/>
            <a:ext cx="2288271" cy="106313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70435" y="51867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aseline="30000" dirty="0" smtClean="0"/>
              <a:t>1 </a:t>
            </a:r>
            <a:r>
              <a:rPr lang="de-DE" dirty="0"/>
              <a:t>Universität Leipzig</a:t>
            </a:r>
          </a:p>
          <a:p>
            <a:r>
              <a:rPr lang="de-DE" baseline="30000" dirty="0" smtClean="0"/>
              <a:t>2 </a:t>
            </a:r>
            <a:r>
              <a:rPr lang="de-DE" dirty="0" smtClean="0"/>
              <a:t>Hochschule </a:t>
            </a:r>
            <a:r>
              <a:rPr lang="de-DE" dirty="0"/>
              <a:t>für Telekommunikation </a:t>
            </a:r>
            <a:r>
              <a:rPr lang="de-DE" dirty="0" smtClean="0"/>
              <a:t>Leipzig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74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Review (Beispiel)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9" y="1238597"/>
            <a:ext cx="8725201" cy="3770372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496460" y="414007"/>
            <a:ext cx="2572377" cy="685938"/>
          </a:xfrm>
          <a:prstGeom prst="wedgeRoundRectCallout">
            <a:avLst>
              <a:gd name="adj1" fmla="val -37627"/>
              <a:gd name="adj2" fmla="val 96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Strukturierte, </a:t>
            </a:r>
            <a:r>
              <a:rPr lang="de-DE" dirty="0" smtClean="0"/>
              <a:t>Kriterien-basierte Bewertung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27943" y="5039809"/>
            <a:ext cx="1982257" cy="761858"/>
          </a:xfrm>
          <a:prstGeom prst="wedgeRoundRectCallout">
            <a:avLst>
              <a:gd name="adj1" fmla="val -39910"/>
              <a:gd name="adj2" fmla="val -812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Freitext für detail-</a:t>
            </a:r>
            <a:r>
              <a:rPr lang="de-DE" dirty="0" err="1" smtClean="0"/>
              <a:t>liertes</a:t>
            </a:r>
            <a:r>
              <a:rPr lang="de-DE" dirty="0" smtClean="0"/>
              <a:t> Feedback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996975" y="5286273"/>
            <a:ext cx="2143725" cy="880429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Ggf. Anpassung der 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69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596166"/>
          </a:xfrm>
        </p:spPr>
        <p:txBody>
          <a:bodyPr>
            <a:normAutofit/>
          </a:bodyPr>
          <a:lstStyle/>
          <a:p>
            <a:r>
              <a:rPr lang="de-DE" dirty="0" smtClean="0"/>
              <a:t>Ontologie-basierte Annotation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Aktuell: Annotation von Items und Learning Outcomes in vordefinierten Klassen (z.B. Anforderungsstufen)</a:t>
            </a:r>
            <a:endParaRPr lang="de-DE" dirty="0"/>
          </a:p>
          <a:p>
            <a:r>
              <a:rPr lang="de-DE" dirty="0" smtClean="0"/>
              <a:t>Ziel: Verknüpfung von Items, Learning Outcomes und Taxonomien mittels </a:t>
            </a:r>
            <a:r>
              <a:rPr lang="de-DE" dirty="0" err="1" smtClean="0"/>
              <a:t>Ontologien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Beispiel 1:  Beziehungen zwischen Items („Ähnlichkeit“ , „baut aufeinander auf“, „neue Version von“) </a:t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Kompetenz-äquivalente Prüfungen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Adaptive Prüfungen</a:t>
            </a:r>
            <a:br>
              <a:rPr lang="de-DE" dirty="0" smtClean="0">
                <a:sym typeface="Wingdings" panose="05000000000000000000" pitchFamily="2" charset="2"/>
              </a:rPr>
            </a:b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/>
              <a:t>Beispiel 2: </a:t>
            </a:r>
            <a:r>
              <a:rPr lang="de-DE" dirty="0" err="1" smtClean="0"/>
              <a:t>Alignment</a:t>
            </a:r>
            <a:r>
              <a:rPr lang="de-DE" dirty="0" smtClean="0"/>
              <a:t> von Fach-Taxonomien</a:t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Kollaborative</a:t>
            </a:r>
            <a:r>
              <a:rPr lang="de-DE" dirty="0" smtClean="0">
                <a:sym typeface="Wingdings" panose="05000000000000000000" pitchFamily="2" charset="2"/>
              </a:rPr>
              <a:t> Nutzung von Items trotz unterschiedlicher thematischer Kategorisierung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Automatische Erstellung / Ergänzung von Taxonomien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4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596166"/>
          </a:xfrm>
        </p:spPr>
        <p:txBody>
          <a:bodyPr>
            <a:normAutofit/>
          </a:bodyPr>
          <a:lstStyle/>
          <a:p>
            <a:r>
              <a:rPr lang="de-DE" dirty="0" smtClean="0"/>
              <a:t>Datenanalyse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Aktuell: Keine Verwendung von Testergebnissen zu Items</a:t>
            </a:r>
          </a:p>
          <a:p>
            <a:r>
              <a:rPr lang="de-DE" dirty="0" smtClean="0"/>
              <a:t>Ziel: Ontologie-basierte Datenanalyse</a:t>
            </a:r>
          </a:p>
          <a:p>
            <a:endParaRPr lang="de-DE" dirty="0"/>
          </a:p>
          <a:p>
            <a:r>
              <a:rPr lang="de-DE" dirty="0"/>
              <a:t>Beispiel 1: </a:t>
            </a:r>
            <a:r>
              <a:rPr lang="de-DE" dirty="0" smtClean="0"/>
              <a:t>Item- und Testanalyse, d.h. automatische Item-</a:t>
            </a:r>
            <a:r>
              <a:rPr lang="de-DE" dirty="0" smtClean="0">
                <a:sym typeface="Wingdings" panose="05000000000000000000" pitchFamily="2" charset="2"/>
              </a:rPr>
              <a:t>Annotation mit Schwierigkeitsgrad, Trennschärfe etc.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Kriterium für Klausurerstellung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Überprüfung von Anforderungsstufen</a:t>
            </a:r>
            <a:br>
              <a:rPr lang="de-DE" dirty="0" smtClean="0">
                <a:sym typeface="Wingdings" panose="05000000000000000000" pitchFamily="2" charset="2"/>
              </a:rPr>
            </a:b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Beispiel 2: Mustererkennung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Identifikation von Ausreißern (z.B. </a:t>
            </a:r>
            <a:r>
              <a:rPr lang="de-DE" dirty="0" smtClean="0">
                <a:sym typeface="Wingdings" panose="05000000000000000000" pitchFamily="2" charset="2"/>
              </a:rPr>
              <a:t>missverständlich </a:t>
            </a:r>
            <a:r>
              <a:rPr lang="de-DE" dirty="0" smtClean="0">
                <a:sym typeface="Wingdings" panose="05000000000000000000" pitchFamily="2" charset="2"/>
              </a:rPr>
              <a:t>formulierten Items)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Learning Analytics (z.B. Bildung von Nutzerprofilen)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20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(</a:t>
            </a:r>
            <a:r>
              <a:rPr lang="de-DE" dirty="0" err="1" smtClean="0"/>
              <a:t>EAs.LiT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273908"/>
            <a:ext cx="8108027" cy="4903055"/>
          </a:xfrm>
        </p:spPr>
        <p:txBody>
          <a:bodyPr/>
          <a:lstStyle/>
          <a:p>
            <a:r>
              <a:rPr lang="de-DE" dirty="0" smtClean="0"/>
              <a:t>Herausforderungen bei der Erstellung von Items für </a:t>
            </a:r>
            <a:br>
              <a:rPr lang="de-DE" dirty="0" smtClean="0"/>
            </a:br>
            <a:r>
              <a:rPr lang="de-DE" dirty="0" smtClean="0"/>
              <a:t>E-Prüfungen</a:t>
            </a:r>
          </a:p>
          <a:p>
            <a:endParaRPr lang="de-DE" dirty="0" smtClean="0"/>
          </a:p>
          <a:p>
            <a:r>
              <a:rPr lang="de-DE" dirty="0" smtClean="0"/>
              <a:t>Aufwand zur Erstellung von Items und E-Prüfungen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eingeschränkte Kollaboration zwischen Kollegen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Notwendigkeit mehrerer, äquivalente E-Prüfungen für große Kohorten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Fehlende E-Assessment </a:t>
            </a:r>
            <a:r>
              <a:rPr lang="de-DE" dirty="0" err="1" smtClean="0"/>
              <a:t>Literacy</a:t>
            </a:r>
            <a:r>
              <a:rPr lang="de-DE" dirty="0" smtClean="0"/>
              <a:t>: Fähigkeit zur Gestaltung „guter“ E-Prüfungen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keine Unterstützung für Kompetenz-orientiertes Prüfen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(</a:t>
            </a:r>
            <a:r>
              <a:rPr lang="de-DE" dirty="0" err="1" smtClean="0">
                <a:sym typeface="Wingdings" panose="05000000000000000000" pitchFamily="2" charset="2"/>
              </a:rPr>
              <a:t>Constructive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Alignment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ym typeface="Wingdings" panose="05000000000000000000" pitchFamily="2" charset="2"/>
              </a:rPr>
              <a:t>keine Qualitätssicherung (Review-Prozess)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8090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       - 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u="sng" dirty="0" smtClean="0"/>
              <a:t>E</a:t>
            </a:r>
            <a:r>
              <a:rPr lang="de-DE" dirty="0" smtClean="0"/>
              <a:t>-</a:t>
            </a:r>
            <a:r>
              <a:rPr lang="de-DE" b="1" u="sng" dirty="0" smtClean="0"/>
              <a:t>As</a:t>
            </a:r>
            <a:r>
              <a:rPr lang="de-DE" dirty="0" smtClean="0"/>
              <a:t>sessment-</a:t>
            </a:r>
            <a:r>
              <a:rPr lang="de-DE" b="1" u="sng" dirty="0" err="1" smtClean="0"/>
              <a:t>Li</a:t>
            </a:r>
            <a:r>
              <a:rPr lang="de-DE" dirty="0" err="1" smtClean="0"/>
              <a:t>teracy</a:t>
            </a:r>
            <a:r>
              <a:rPr lang="de-DE" dirty="0" smtClean="0"/>
              <a:t>-</a:t>
            </a:r>
            <a:r>
              <a:rPr lang="de-DE" b="1" u="sng" dirty="0" smtClean="0"/>
              <a:t>T</a:t>
            </a:r>
            <a:r>
              <a:rPr lang="de-DE" dirty="0" smtClean="0"/>
              <a:t>ool</a:t>
            </a:r>
            <a:endParaRPr lang="de-DE" dirty="0"/>
          </a:p>
          <a:p>
            <a:r>
              <a:rPr lang="de-DE" dirty="0" smtClean="0"/>
              <a:t>Werkzeug </a:t>
            </a:r>
            <a:r>
              <a:rPr lang="de-DE" dirty="0"/>
              <a:t>zur Unterstützung eines </a:t>
            </a:r>
            <a:r>
              <a:rPr lang="de-DE" dirty="0" smtClean="0"/>
              <a:t>hochschuldidaktischen </a:t>
            </a:r>
            <a:r>
              <a:rPr lang="de-DE" dirty="0"/>
              <a:t>Workflows zur Qualitätssicherung beim </a:t>
            </a:r>
            <a:r>
              <a:rPr lang="de-DE" dirty="0" smtClean="0"/>
              <a:t>E-Assessment</a:t>
            </a:r>
          </a:p>
          <a:p>
            <a:endParaRPr lang="de-DE" dirty="0"/>
          </a:p>
          <a:p>
            <a:r>
              <a:rPr lang="de-DE" dirty="0" smtClean="0"/>
              <a:t>Angeleitete Formulierung </a:t>
            </a:r>
            <a:r>
              <a:rPr lang="de-DE" dirty="0"/>
              <a:t>von Learning Outcomes (</a:t>
            </a:r>
            <a:r>
              <a:rPr lang="de-DE" dirty="0" err="1"/>
              <a:t>Constructive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Annotation </a:t>
            </a:r>
            <a:r>
              <a:rPr lang="de-DE" dirty="0" smtClean="0"/>
              <a:t>von Items, </a:t>
            </a:r>
            <a:r>
              <a:rPr lang="de-DE" dirty="0"/>
              <a:t>u.a. thematisch, </a:t>
            </a:r>
            <a:r>
              <a:rPr lang="de-DE" dirty="0" smtClean="0"/>
              <a:t>Anforderungsstufen, zugeordnetes Learning Outcome</a:t>
            </a:r>
            <a:endParaRPr lang="de-DE" dirty="0"/>
          </a:p>
          <a:p>
            <a:r>
              <a:rPr lang="de-DE" dirty="0" err="1" smtClean="0"/>
              <a:t>Kollaboratives</a:t>
            </a:r>
            <a:r>
              <a:rPr lang="de-DE" dirty="0" smtClean="0"/>
              <a:t>, strukturiertes </a:t>
            </a:r>
            <a:r>
              <a:rPr lang="de-DE" dirty="0" err="1"/>
              <a:t>Reviewing</a:t>
            </a:r>
            <a:r>
              <a:rPr lang="de-DE" dirty="0"/>
              <a:t> von Items</a:t>
            </a:r>
          </a:p>
          <a:p>
            <a:r>
              <a:rPr lang="de-DE" dirty="0" err="1"/>
              <a:t>Blueprint</a:t>
            </a:r>
            <a:r>
              <a:rPr lang="de-DE" dirty="0"/>
              <a:t>-basierte Erstellung von Prüfungen (Item-Pools)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4494"/>
            <a:ext cx="2304135" cy="5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EAs.LiT</a:t>
            </a:r>
            <a:r>
              <a:rPr lang="de-DE" dirty="0" smtClean="0"/>
              <a:t> - Workflow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60" y="2958884"/>
            <a:ext cx="2304135" cy="558185"/>
          </a:xfrm>
          <a:prstGeom prst="rect">
            <a:avLst/>
          </a:prstGeom>
          <a:ln cmpd="dbl"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3" name="Auf der gleichen Seite des Rechtecks liegende Ecken abrunden 12"/>
          <p:cNvSpPr/>
          <p:nvPr/>
        </p:nvSpPr>
        <p:spPr>
          <a:xfrm>
            <a:off x="638176" y="1677630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14" name="Rechteck 13"/>
          <p:cNvSpPr/>
          <p:nvPr/>
        </p:nvSpPr>
        <p:spPr>
          <a:xfrm>
            <a:off x="638175" y="2038972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Angeleitete Formulierung von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Annotation von Learning Outcomes und Items</a:t>
            </a:r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84659" y="2643577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Review</a:t>
            </a: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184658" y="3004919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 Review-Prozess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Begutachtungskriterien &amp; </a:t>
            </a:r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17" name="Auf der gleichen Seite des Rechtecks liegende Ecken abrunden 16"/>
          <p:cNvSpPr/>
          <p:nvPr/>
        </p:nvSpPr>
        <p:spPr>
          <a:xfrm>
            <a:off x="638176" y="3609524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Verwaltung</a:t>
            </a:r>
            <a:endParaRPr lang="de-DE" sz="2000" dirty="0"/>
          </a:p>
        </p:txBody>
      </p:sp>
      <p:sp>
        <p:nvSpPr>
          <p:cNvPr id="18" name="Rechteck 17"/>
          <p:cNvSpPr/>
          <p:nvPr/>
        </p:nvSpPr>
        <p:spPr>
          <a:xfrm>
            <a:off x="638175" y="3970866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Versionierung</a:t>
            </a:r>
            <a:r>
              <a:rPr lang="de-DE" dirty="0"/>
              <a:t> und Metadaten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Aufgaben-Analyse &amp; -Exploration</a:t>
            </a: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>
            <a:off x="948820" y="4599923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Prüfungs-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948819" y="4961265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Blueprint</a:t>
            </a:r>
            <a:r>
              <a:rPr lang="de-DE" dirty="0"/>
              <a:t>-basierte Generierung von Item-Pools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Prüfungs-Preview</a:t>
            </a:r>
          </a:p>
        </p:txBody>
      </p:sp>
      <p:sp>
        <p:nvSpPr>
          <p:cNvPr id="22" name="Nach oben gekrümmter Pfeil 21"/>
          <p:cNvSpPr/>
          <p:nvPr/>
        </p:nvSpPr>
        <p:spPr>
          <a:xfrm>
            <a:off x="5438316" y="3956397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Item-Pools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Nach oben gekrümmter Pfeil 23"/>
          <p:cNvSpPr/>
          <p:nvPr/>
        </p:nvSpPr>
        <p:spPr>
          <a:xfrm rot="10800000">
            <a:off x="5438317" y="1221309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520669"/>
            <a:ext cx="891513" cy="89151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99" y="2169897"/>
            <a:ext cx="807082" cy="56988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69" y="2281516"/>
            <a:ext cx="676275" cy="676275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651873" y="6143625"/>
            <a:ext cx="449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www.moodle.org, www.ilias.de, www.olat.org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70455" y="1269272"/>
            <a:ext cx="190757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smtClean="0"/>
              <a:t>Bereits </a:t>
            </a:r>
            <a:br>
              <a:rPr lang="de-DE" dirty="0" smtClean="0"/>
            </a:br>
            <a:r>
              <a:rPr lang="de-DE" dirty="0" smtClean="0"/>
              <a:t>existierende Items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61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019142"/>
            <a:ext cx="8630854" cy="54681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Outcome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778500" y="973870"/>
            <a:ext cx="3145358" cy="31409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670440" y="4114799"/>
            <a:ext cx="3253418" cy="23622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4506807"/>
            <a:ext cx="5670440" cy="19701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 rechteckige Legende 8"/>
          <p:cNvSpPr/>
          <p:nvPr/>
        </p:nvSpPr>
        <p:spPr>
          <a:xfrm>
            <a:off x="3500137" y="5545771"/>
            <a:ext cx="2143725" cy="73865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73484" y="1353301"/>
            <a:ext cx="1814483" cy="738651"/>
          </a:xfrm>
          <a:prstGeom prst="wedgeRoundRectCallout">
            <a:avLst>
              <a:gd name="adj1" fmla="val 72759"/>
              <a:gd name="adj2" fmla="val 42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Thematische</a:t>
            </a:r>
            <a:br>
              <a:rPr lang="de-DE" dirty="0" smtClean="0"/>
            </a:br>
            <a:r>
              <a:rPr lang="de-DE" dirty="0" smtClean="0"/>
              <a:t>Kategorisierung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044929" y="5675946"/>
            <a:ext cx="2293657" cy="854784"/>
          </a:xfrm>
          <a:prstGeom prst="wedgeRoundRectCallout">
            <a:avLst>
              <a:gd name="adj1" fmla="val -46672"/>
              <a:gd name="adj2" fmla="val -928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Superverben als Textbausteine je nach Anforderungsstufe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93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019142"/>
            <a:ext cx="8630854" cy="54681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Outcome (Beispiel)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470832" y="6076342"/>
            <a:ext cx="2143725" cy="73865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73484" y="1353301"/>
            <a:ext cx="1814483" cy="738651"/>
          </a:xfrm>
          <a:prstGeom prst="wedgeRoundRectCallout">
            <a:avLst>
              <a:gd name="adj1" fmla="val 72759"/>
              <a:gd name="adj2" fmla="val 42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Thematische</a:t>
            </a:r>
            <a:br>
              <a:rPr lang="de-DE" dirty="0" smtClean="0"/>
            </a:br>
            <a:r>
              <a:rPr lang="de-DE" dirty="0" smtClean="0"/>
              <a:t>Kategorisierung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048031" y="5433291"/>
            <a:ext cx="2293657" cy="854784"/>
          </a:xfrm>
          <a:prstGeom prst="wedgeRoundRectCallout">
            <a:avLst>
              <a:gd name="adj1" fmla="val -46672"/>
              <a:gd name="adj2" fmla="val -928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Superverben als Textbausteine je nach Anforderungsstufe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5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 (Single-Choice-Beispiel)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1" y="1224336"/>
            <a:ext cx="8510318" cy="47525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16841" y="1224336"/>
            <a:ext cx="5219435" cy="26826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16841" y="3906982"/>
            <a:ext cx="5219435" cy="2211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536276" y="3469179"/>
            <a:ext cx="3366655" cy="2648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3063719" y="4073237"/>
            <a:ext cx="2510443" cy="1255222"/>
          </a:xfrm>
          <a:prstGeom prst="wedgeRoundRectCallout">
            <a:avLst>
              <a:gd name="adj1" fmla="val 1446"/>
              <a:gd name="adj2" fmla="val -75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Trennung Vignette von Aufgabenstellung</a:t>
            </a:r>
          </a:p>
          <a:p>
            <a:r>
              <a:rPr lang="de-DE" dirty="0" smtClean="0"/>
              <a:t>→ gleiche Vignette für verschiedene Aufgaben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466395" y="3600593"/>
            <a:ext cx="2510443" cy="738651"/>
          </a:xfrm>
          <a:prstGeom prst="wedgeRoundRectCallout">
            <a:avLst>
              <a:gd name="adj1" fmla="val 10718"/>
              <a:gd name="adj2" fmla="val -119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Forcierung des</a:t>
            </a:r>
            <a:br>
              <a:rPr lang="de-DE" dirty="0" smtClean="0"/>
            </a:br>
            <a:r>
              <a:rPr lang="de-DE" dirty="0" err="1" smtClean="0"/>
              <a:t>Constructive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500137" y="5545771"/>
            <a:ext cx="2143725" cy="73865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68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 (Single-Choice-Beispiel)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1" y="1224336"/>
            <a:ext cx="8510318" cy="4752515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3450862" y="3600593"/>
            <a:ext cx="2510443" cy="1255222"/>
          </a:xfrm>
          <a:prstGeom prst="wedgeRoundRectCallout">
            <a:avLst>
              <a:gd name="adj1" fmla="val -43784"/>
              <a:gd name="adj2" fmla="val -587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Trennung Vignette von Aufgabenstellung</a:t>
            </a:r>
          </a:p>
          <a:p>
            <a:r>
              <a:rPr lang="de-DE" dirty="0" smtClean="0"/>
              <a:t>→ gleiche Vignette für verschiedene Aufgaben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5923784" y="413725"/>
            <a:ext cx="2510443" cy="738651"/>
          </a:xfrm>
          <a:prstGeom prst="wedgeRoundRectCallout">
            <a:avLst>
              <a:gd name="adj1" fmla="val 35134"/>
              <a:gd name="adj2" fmla="val 855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Forcierung des</a:t>
            </a:r>
            <a:br>
              <a:rPr lang="de-DE" dirty="0" smtClean="0"/>
            </a:br>
            <a:r>
              <a:rPr lang="de-DE" dirty="0" err="1" smtClean="0"/>
              <a:t>Constructive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193473" y="5870568"/>
            <a:ext cx="2143725" cy="73865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14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Review (Beispiel)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9" y="1238597"/>
            <a:ext cx="8725201" cy="377037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9399" y="3593464"/>
            <a:ext cx="6183088" cy="18098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92486" y="2543791"/>
            <a:ext cx="2542113" cy="2925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392485" y="777791"/>
            <a:ext cx="2542114" cy="1766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3427943" y="3708116"/>
            <a:ext cx="1994957" cy="965484"/>
          </a:xfrm>
          <a:prstGeom prst="wedgeRoundRectCallout">
            <a:avLst>
              <a:gd name="adj1" fmla="val 11632"/>
              <a:gd name="adj2" fmla="val -86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Strukturierte, </a:t>
            </a:r>
            <a:br>
              <a:rPr lang="de-DE" dirty="0" smtClean="0"/>
            </a:br>
            <a:r>
              <a:rPr lang="de-DE" dirty="0" smtClean="0"/>
              <a:t>Kriterien-basierte</a:t>
            </a:r>
            <a:br>
              <a:rPr lang="de-DE" dirty="0" smtClean="0"/>
            </a:br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158443" y="3429000"/>
            <a:ext cx="1982257" cy="761858"/>
          </a:xfrm>
          <a:prstGeom prst="wedgeRoundRectCallout">
            <a:avLst>
              <a:gd name="adj1" fmla="val -62214"/>
              <a:gd name="adj2" fmla="val 822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Freitext für detail-</a:t>
            </a:r>
            <a:r>
              <a:rPr lang="de-DE" dirty="0" err="1" smtClean="0"/>
              <a:t>liertes</a:t>
            </a:r>
            <a:r>
              <a:rPr lang="de-DE" dirty="0" smtClean="0"/>
              <a:t> Feedback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351037" y="5123621"/>
            <a:ext cx="2143725" cy="880429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Ggf. Anpassung der 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2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339</Words>
  <Application>Microsoft Office PowerPoint</Application>
  <PresentationFormat>Bildschirmpräsentation (4:3)</PresentationFormat>
  <Paragraphs>85</Paragraphs>
  <Slides>12</Slides>
  <Notes>3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Ontologie-basiertes E-Assessment für Advanced Examination Spaces</vt:lpstr>
      <vt:lpstr>Motivation (EAs.LiT)</vt:lpstr>
      <vt:lpstr>                      - Übersicht</vt:lpstr>
      <vt:lpstr>EAs.LiT - Workflow</vt:lpstr>
      <vt:lpstr>Learning Outcome (Beispiel)</vt:lpstr>
      <vt:lpstr>Learning Outcome (Beispiel)</vt:lpstr>
      <vt:lpstr>Item (Single-Choice-Beispiel)</vt:lpstr>
      <vt:lpstr>Item (Single-Choice-Beispiel)</vt:lpstr>
      <vt:lpstr>Review (Beispiel)</vt:lpstr>
      <vt:lpstr>Review (Beispiel)</vt:lpstr>
      <vt:lpstr>Ontologie-basierte Annotation</vt:lpstr>
      <vt:lpstr>Datenanalyse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thor@informatik.uni-leipzig.de</dc:creator>
  <cp:lastModifiedBy>thor@informatik.uni-leipzig.de</cp:lastModifiedBy>
  <cp:revision>73</cp:revision>
  <dcterms:created xsi:type="dcterms:W3CDTF">2017-06-06T12:41:48Z</dcterms:created>
  <dcterms:modified xsi:type="dcterms:W3CDTF">2017-08-23T20:33:32Z</dcterms:modified>
</cp:coreProperties>
</file>