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73" r:id="rId3"/>
    <p:sldId id="277" r:id="rId4"/>
    <p:sldId id="261" r:id="rId5"/>
    <p:sldId id="262" r:id="rId6"/>
    <p:sldId id="263" r:id="rId7"/>
    <p:sldId id="264" r:id="rId8"/>
    <p:sldId id="272" r:id="rId9"/>
    <p:sldId id="27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3" autoAdjust="0"/>
    <p:restoredTop sz="78634" autoAdjust="0"/>
  </p:normalViewPr>
  <p:slideViewPr>
    <p:cSldViewPr snapToGrid="0">
      <p:cViewPr varScale="1">
        <p:scale>
          <a:sx n="95" d="100"/>
          <a:sy n="95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8601-B567-4418-90E6-6A3C1F1D0B26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080C-DF5D-4508-8D57-52E64401F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Datensilos, umständliche Austauschformate</a:t>
            </a:r>
          </a:p>
          <a:p>
            <a:r>
              <a:rPr lang="de-DE" dirty="0" smtClean="0"/>
              <a:t>Große Kohorten </a:t>
            </a:r>
            <a:r>
              <a:rPr lang="de-DE" dirty="0" smtClean="0">
                <a:sym typeface="Wingdings" panose="05000000000000000000" pitchFamily="2" charset="2"/>
              </a:rPr>
              <a:t> mehrere</a:t>
            </a:r>
            <a:r>
              <a:rPr lang="de-DE" baseline="0" dirty="0" smtClean="0">
                <a:sym typeface="Wingdings" panose="05000000000000000000" pitchFamily="2" charset="2"/>
              </a:rPr>
              <a:t> Prüfungsdurchgänge, wenn Test-Center begrenzte Kapazität</a:t>
            </a:r>
          </a:p>
          <a:p>
            <a:endParaRPr lang="de-DE" dirty="0" smtClean="0"/>
          </a:p>
          <a:p>
            <a:r>
              <a:rPr lang="de-DE" dirty="0" smtClean="0"/>
              <a:t>Wie stelle ich eine Aufgabe so, dass sie</a:t>
            </a:r>
            <a:r>
              <a:rPr lang="de-DE" baseline="0" dirty="0" smtClean="0"/>
              <a:t> eine definierte Kompetenz wirklich prüft / abbildet</a:t>
            </a:r>
          </a:p>
          <a:p>
            <a:r>
              <a:rPr lang="de-DE" baseline="0" dirty="0" smtClean="0"/>
              <a:t>„Technische“ Fehler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4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3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616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08"/>
            <a:ext cx="7886700" cy="4903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94585"/>
            <a:ext cx="9144000" cy="363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619241" y="6522403"/>
            <a:ext cx="5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74E0E45-9C98-4C53-BF9B-4F4E7C25250F}" type="slidenum">
              <a:rPr lang="de-DE" sz="1400" b="1" smtClean="0">
                <a:latin typeface="+mn-lt"/>
              </a:rPr>
              <a:t>‹Nr.›</a:t>
            </a:fld>
            <a:endParaRPr lang="de-DE" sz="1400" b="1" dirty="0">
              <a:latin typeface="+mn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32862" y="6522403"/>
            <a:ext cx="207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Andreas Thor, </a:t>
            </a:r>
            <a:r>
              <a:rPr lang="de-DE" sz="1400" b="1" dirty="0" err="1" smtClean="0"/>
              <a:t>DeLFI</a:t>
            </a:r>
            <a:r>
              <a:rPr lang="de-DE" sz="1400" b="1" dirty="0" smtClean="0"/>
              <a:t> 2017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6694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Digitalisierte Hochschuldidaktik: Qualitätssicherung von </a:t>
            </a:r>
            <a:br>
              <a:rPr lang="de-DE" sz="4800" dirty="0">
                <a:latin typeface="+mn-lt"/>
                <a:cs typeface="Times New Roman" panose="02020603050405020304" pitchFamily="18" charset="0"/>
              </a:rPr>
            </a:br>
            <a:r>
              <a:rPr lang="de-DE" sz="4800" dirty="0">
                <a:latin typeface="+mn-lt"/>
                <a:cs typeface="Times New Roman" panose="02020603050405020304" pitchFamily="18" charset="0"/>
              </a:rPr>
              <a:t>Prüfungen mit dem 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de-DE" sz="4800" dirty="0" smtClean="0">
                <a:latin typeface="+mn-lt"/>
                <a:cs typeface="Times New Roman" panose="02020603050405020304" pitchFamily="18" charset="0"/>
              </a:rPr>
            </a:b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E-Assessment-</a:t>
            </a:r>
            <a:r>
              <a:rPr lang="de-DE" sz="4800" dirty="0" err="1" smtClean="0">
                <a:latin typeface="+mn-lt"/>
                <a:cs typeface="Times New Roman" panose="02020603050405020304" pitchFamily="18" charset="0"/>
              </a:rPr>
              <a:t>Literacy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-Tool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EAs.LiT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u="sng" dirty="0" smtClean="0"/>
              <a:t>Andreas Thor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/>
              <a:t>Norbert Pengel</a:t>
            </a:r>
            <a:r>
              <a:rPr lang="de-DE" baseline="30000" dirty="0"/>
              <a:t>2</a:t>
            </a:r>
            <a:r>
              <a:rPr lang="de-DE" dirty="0" smtClean="0"/>
              <a:t>, Heinz-Werner Wollersheim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endParaRPr lang="de-DE" baseline="30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 smtClean="0"/>
              <a:t>Hochschule </a:t>
            </a:r>
            <a:r>
              <a:rPr lang="de-DE" dirty="0"/>
              <a:t>für Telekommunikation Leipzig</a:t>
            </a:r>
            <a:br>
              <a:rPr lang="de-DE" dirty="0"/>
            </a:br>
            <a:r>
              <a:rPr lang="de-DE" baseline="30000" dirty="0"/>
              <a:t>2</a:t>
            </a:r>
            <a:r>
              <a:rPr lang="de-DE" baseline="30000" dirty="0" smtClean="0"/>
              <a:t> </a:t>
            </a:r>
            <a:r>
              <a:rPr lang="de-DE" dirty="0" smtClean="0"/>
              <a:t>Universität </a:t>
            </a:r>
            <a:r>
              <a:rPr lang="de-DE" dirty="0"/>
              <a:t>Leipzig</a:t>
            </a:r>
          </a:p>
        </p:txBody>
      </p:sp>
    </p:spTree>
    <p:extLst>
      <p:ext uri="{BB962C8B-B14F-4D97-AF65-F5344CB8AC3E}">
        <p14:creationId xmlns:p14="http://schemas.microsoft.com/office/powerpoint/2010/main" val="374460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Explorer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8850" y="1134209"/>
            <a:ext cx="7385915" cy="4591724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" y="1143000"/>
            <a:ext cx="7959141" cy="27267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9" y="1135028"/>
            <a:ext cx="7922292" cy="524468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5145982" y="2222501"/>
            <a:ext cx="2045737" cy="834652"/>
          </a:xfrm>
          <a:prstGeom prst="wedgeRoundRectCallout">
            <a:avLst>
              <a:gd name="adj1" fmla="val -80524"/>
              <a:gd name="adj2" fmla="val -42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Dimensionen zur Beschreibung von Items</a:t>
            </a:r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282890" y="5422690"/>
            <a:ext cx="3293129" cy="957019"/>
          </a:xfrm>
          <a:prstGeom prst="wedgeRoundRectCallout">
            <a:avLst>
              <a:gd name="adj1" fmla="val -52264"/>
              <a:gd name="adj2" fmla="val -124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Liste der 5 Items zum Thema „Das Relationale Modell“ in Anforderungsstufe „Anwenden“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27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de-DE" dirty="0" smtClean="0"/>
              <a:t>Item Pool Generator </a:t>
            </a:r>
            <a:br>
              <a:rPr lang="de-DE" dirty="0" smtClean="0"/>
            </a:br>
            <a:r>
              <a:rPr lang="de-DE" dirty="0" smtClean="0"/>
              <a:t>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02" y="0"/>
            <a:ext cx="3816598" cy="6484112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453582" y="1326420"/>
            <a:ext cx="2045737" cy="1041399"/>
          </a:xfrm>
          <a:prstGeom prst="wedgeRoundRectCallout">
            <a:avLst>
              <a:gd name="adj1" fmla="val 70952"/>
              <a:gd name="adj2" fmla="val -78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Formulierung von Kriterien bzgl. Item-Dimensionen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1" y="3725434"/>
            <a:ext cx="6714299" cy="2758677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71345" y="2525927"/>
            <a:ext cx="2551255" cy="1041399"/>
          </a:xfrm>
          <a:prstGeom prst="wedgeRoundRectCallout">
            <a:avLst>
              <a:gd name="adj1" fmla="val 40089"/>
              <a:gd name="adj2" fmla="val 90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Automatische Erstellung heterogener Task Pools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4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Plugin</a:t>
            </a:r>
            <a:r>
              <a:rPr lang="de-DE" dirty="0"/>
              <a:t> für Content Management System (CMS) Wordpress</a:t>
            </a:r>
          </a:p>
          <a:p>
            <a:pPr lvl="1"/>
            <a:r>
              <a:rPr lang="de-DE" dirty="0"/>
              <a:t>PHP, </a:t>
            </a:r>
            <a:r>
              <a:rPr lang="de-DE" dirty="0" err="1"/>
              <a:t>mySQL</a:t>
            </a:r>
            <a:r>
              <a:rPr lang="de-DE" dirty="0"/>
              <a:t>-Datenbank, Apache </a:t>
            </a:r>
            <a:r>
              <a:rPr lang="de-DE" dirty="0" smtClean="0"/>
              <a:t>Webserver</a:t>
            </a:r>
            <a:endParaRPr lang="de-DE" dirty="0"/>
          </a:p>
          <a:p>
            <a:r>
              <a:rPr lang="de-DE" dirty="0"/>
              <a:t>Verwendung standardisierter </a:t>
            </a:r>
            <a:r>
              <a:rPr lang="de-DE" dirty="0" smtClean="0"/>
              <a:t>CMS-Funktionen, u.a.</a:t>
            </a:r>
            <a:endParaRPr lang="de-DE" dirty="0"/>
          </a:p>
          <a:p>
            <a:pPr lvl="1"/>
            <a:r>
              <a:rPr lang="de-DE" dirty="0"/>
              <a:t>Generische Datenbank-basierte Content-Verwaltung (Speichern, Laden, Filtern, …)</a:t>
            </a:r>
          </a:p>
          <a:p>
            <a:pPr lvl="1"/>
            <a:r>
              <a:rPr lang="de-DE" dirty="0" err="1"/>
              <a:t>Versionierung</a:t>
            </a:r>
            <a:r>
              <a:rPr lang="de-DE" dirty="0"/>
              <a:t>, Nutzerverwaltung, Metadaten (Tags bzw. </a:t>
            </a:r>
            <a:r>
              <a:rPr lang="de-DE" dirty="0" err="1"/>
              <a:t>Categories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Modernes User Interface</a:t>
            </a:r>
          </a:p>
          <a:p>
            <a:r>
              <a:rPr lang="de-DE" dirty="0"/>
              <a:t>Erweiterung um</a:t>
            </a:r>
          </a:p>
          <a:p>
            <a:pPr lvl="1"/>
            <a:r>
              <a:rPr lang="de-DE" dirty="0"/>
              <a:t>„Content </a:t>
            </a:r>
            <a:r>
              <a:rPr lang="de-DE" dirty="0" err="1"/>
              <a:t>Types</a:t>
            </a:r>
            <a:r>
              <a:rPr lang="de-DE" dirty="0"/>
              <a:t>“, z.B. </a:t>
            </a:r>
            <a:r>
              <a:rPr lang="de-DE" dirty="0" smtClean="0"/>
              <a:t>Item (Single Choice, Multiple Choice), </a:t>
            </a:r>
            <a:r>
              <a:rPr lang="de-DE" dirty="0"/>
              <a:t>Learning Outcome, Review, …</a:t>
            </a:r>
          </a:p>
          <a:p>
            <a:pPr lvl="1"/>
            <a:r>
              <a:rPr lang="de-DE" dirty="0"/>
              <a:t>Datenanalyse, z.B. Item Explorer</a:t>
            </a:r>
          </a:p>
          <a:p>
            <a:pPr lvl="1"/>
            <a:r>
              <a:rPr lang="de-DE" dirty="0"/>
              <a:t>Algorithmen, z.B. </a:t>
            </a:r>
            <a:r>
              <a:rPr lang="de-DE" dirty="0" smtClean="0"/>
              <a:t>Task Pool Generator </a:t>
            </a:r>
            <a:endParaRPr lang="de-DE" dirty="0"/>
          </a:p>
          <a:p>
            <a:pPr lvl="1"/>
            <a:r>
              <a:rPr lang="de-DE" dirty="0" smtClean="0"/>
              <a:t>Item-Import/Export </a:t>
            </a:r>
            <a:r>
              <a:rPr lang="de-DE" dirty="0"/>
              <a:t>für </a:t>
            </a:r>
            <a:r>
              <a:rPr lang="de-DE" dirty="0" smtClean="0"/>
              <a:t>Lern-Management-Systeme (QTI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130674" y="478544"/>
            <a:ext cx="372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https://github.com/andreas-thor/eal/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42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Werkzeug zur </a:t>
            </a:r>
            <a:r>
              <a:rPr lang="de-DE" dirty="0"/>
              <a:t>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Kompetenz-orientiertes Prüfen durch </a:t>
            </a:r>
            <a:r>
              <a:rPr lang="de-DE" dirty="0"/>
              <a:t>Definition von Learning </a:t>
            </a:r>
            <a:r>
              <a:rPr lang="de-DE" dirty="0" smtClean="0"/>
              <a:t>Outcomes</a:t>
            </a:r>
          </a:p>
          <a:p>
            <a:r>
              <a:rPr lang="de-DE" dirty="0"/>
              <a:t>Annotation von </a:t>
            </a:r>
            <a:r>
              <a:rPr lang="de-DE" dirty="0" smtClean="0"/>
              <a:t>Items und Reviews, u.a. thematisch und Anforderungsstufen</a:t>
            </a:r>
            <a:endParaRPr lang="de-DE" dirty="0"/>
          </a:p>
          <a:p>
            <a:r>
              <a:rPr lang="de-DE" dirty="0" smtClean="0"/>
              <a:t>Qualitätssicherung durch </a:t>
            </a:r>
            <a:r>
              <a:rPr lang="de-DE" dirty="0" err="1" smtClean="0"/>
              <a:t>Reviewing</a:t>
            </a:r>
            <a:r>
              <a:rPr lang="de-DE" dirty="0" smtClean="0"/>
              <a:t> von </a:t>
            </a:r>
            <a:r>
              <a:rPr lang="de-DE" dirty="0"/>
              <a:t>Items</a:t>
            </a:r>
          </a:p>
          <a:p>
            <a:r>
              <a:rPr lang="de-DE" dirty="0" smtClean="0"/>
              <a:t>Effiziente Item-Exploration und </a:t>
            </a:r>
            <a:r>
              <a:rPr lang="de-DE" dirty="0" err="1" smtClean="0"/>
              <a:t>Blueprint</a:t>
            </a:r>
            <a:r>
              <a:rPr lang="de-DE" dirty="0" smtClean="0"/>
              <a:t>-basierte</a:t>
            </a:r>
            <a:br>
              <a:rPr lang="de-DE" dirty="0" smtClean="0"/>
            </a:br>
            <a:r>
              <a:rPr lang="de-DE" dirty="0" smtClean="0"/>
              <a:t>Klausurerstellung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Rechtwinkliges Dreieck 3"/>
          <p:cNvSpPr/>
          <p:nvPr/>
        </p:nvSpPr>
        <p:spPr>
          <a:xfrm rot="16200000">
            <a:off x="6264000" y="3978000"/>
            <a:ext cx="2880000" cy="28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-2700000">
            <a:off x="6928760" y="5469116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bg1"/>
                </a:solidFill>
              </a:rPr>
              <a:t>Vielen Dank!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11" y="367459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273908"/>
            <a:ext cx="8108027" cy="4903055"/>
          </a:xfrm>
        </p:spPr>
        <p:txBody>
          <a:bodyPr/>
          <a:lstStyle/>
          <a:p>
            <a:r>
              <a:rPr lang="de-DE" dirty="0" smtClean="0"/>
              <a:t>Herausforderungen bei der Erstellung von Items für </a:t>
            </a:r>
            <a:br>
              <a:rPr lang="de-DE" dirty="0" smtClean="0"/>
            </a:br>
            <a:r>
              <a:rPr lang="de-DE" dirty="0" smtClean="0"/>
              <a:t>E-Prüfungen</a:t>
            </a:r>
          </a:p>
          <a:p>
            <a:endParaRPr lang="de-DE" dirty="0" smtClean="0"/>
          </a:p>
          <a:p>
            <a:r>
              <a:rPr lang="de-DE" dirty="0" smtClean="0"/>
              <a:t>Aufwand zur Erstellung von Items und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eingeschränkte Kollaboration zwischen Kollegen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Notwendigkeit mehrerer, </a:t>
            </a:r>
            <a:r>
              <a:rPr lang="de-DE" dirty="0" smtClean="0">
                <a:sym typeface="Wingdings" panose="05000000000000000000" pitchFamily="2" charset="2"/>
              </a:rPr>
              <a:t>kompetenz-äquivalenter </a:t>
            </a:r>
            <a:r>
              <a:rPr lang="de-DE" dirty="0" smtClean="0">
                <a:sym typeface="Wingdings" panose="05000000000000000000" pitchFamily="2" charset="2"/>
              </a:rPr>
              <a:t>E-Prüfungen für große Kohorten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Fehlende E-Assessment </a:t>
            </a:r>
            <a:r>
              <a:rPr lang="de-DE" dirty="0" err="1" smtClean="0"/>
              <a:t>Literacy</a:t>
            </a:r>
            <a:r>
              <a:rPr lang="de-DE" dirty="0" smtClean="0"/>
              <a:t>: Fähigkeit zur Gestaltung „guter“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keine Unterstützung für Kompetenz-orientiertes Prüfen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Constructive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Alignment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keine Qualitätssicherung (Review-Prozess)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090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E</a:t>
            </a:r>
            <a:r>
              <a:rPr lang="de-DE" dirty="0" smtClean="0"/>
              <a:t>-</a:t>
            </a:r>
            <a:r>
              <a:rPr lang="de-DE" b="1" u="sng" dirty="0" smtClean="0"/>
              <a:t>As</a:t>
            </a:r>
            <a:r>
              <a:rPr lang="de-DE" dirty="0" smtClean="0"/>
              <a:t>sessment-</a:t>
            </a:r>
            <a:r>
              <a:rPr lang="de-DE" b="1" u="sng" dirty="0" err="1" smtClean="0"/>
              <a:t>Li</a:t>
            </a:r>
            <a:r>
              <a:rPr lang="de-DE" dirty="0" err="1" smtClean="0"/>
              <a:t>teracy</a:t>
            </a:r>
            <a:r>
              <a:rPr lang="de-DE" dirty="0" smtClean="0"/>
              <a:t>-</a:t>
            </a:r>
            <a:r>
              <a:rPr lang="de-DE" b="1" u="sng" dirty="0" smtClean="0"/>
              <a:t>T</a:t>
            </a:r>
            <a:r>
              <a:rPr lang="de-DE" dirty="0" smtClean="0"/>
              <a:t>ool</a:t>
            </a:r>
            <a:endParaRPr lang="de-DE" dirty="0"/>
          </a:p>
          <a:p>
            <a:r>
              <a:rPr lang="de-DE" dirty="0" smtClean="0"/>
              <a:t>Werkzeug </a:t>
            </a:r>
            <a:r>
              <a:rPr lang="de-DE" dirty="0"/>
              <a:t>zur Unterstützung eines </a:t>
            </a:r>
            <a:r>
              <a:rPr lang="de-DE" dirty="0" smtClean="0"/>
              <a:t>hochschuldidaktischen </a:t>
            </a:r>
            <a:r>
              <a:rPr lang="de-DE" dirty="0"/>
              <a:t>Workflows zur Qualitätssicherung beim </a:t>
            </a:r>
            <a:r>
              <a:rPr lang="de-DE" dirty="0" smtClean="0"/>
              <a:t>E-Assessment</a:t>
            </a:r>
          </a:p>
          <a:p>
            <a:endParaRPr lang="de-DE" dirty="0"/>
          </a:p>
          <a:p>
            <a:r>
              <a:rPr lang="de-DE" dirty="0" smtClean="0"/>
              <a:t>Angeleitete Formulierung </a:t>
            </a:r>
            <a:r>
              <a:rPr lang="de-DE" dirty="0"/>
              <a:t>von Learning Outcomes (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Annotation </a:t>
            </a:r>
            <a:r>
              <a:rPr lang="de-DE" dirty="0" smtClean="0"/>
              <a:t>von Items, </a:t>
            </a:r>
            <a:r>
              <a:rPr lang="de-DE" dirty="0"/>
              <a:t>u.a. thematisch, </a:t>
            </a:r>
            <a:r>
              <a:rPr lang="de-DE" dirty="0" smtClean="0"/>
              <a:t>Anforderungsstufen, zugeordnetes Learning Outcome</a:t>
            </a:r>
            <a:endParaRPr lang="de-DE" dirty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, strukturiertes </a:t>
            </a:r>
            <a:r>
              <a:rPr lang="de-DE" dirty="0" err="1"/>
              <a:t>Reviewing</a:t>
            </a:r>
            <a:r>
              <a:rPr lang="de-DE" dirty="0"/>
              <a:t> von Items</a:t>
            </a:r>
          </a:p>
          <a:p>
            <a:r>
              <a:rPr lang="de-DE" dirty="0" err="1"/>
              <a:t>Blueprint</a:t>
            </a:r>
            <a:r>
              <a:rPr lang="de-DE" dirty="0"/>
              <a:t>-basierte Erstellung von Prüfungen (Item-Pools)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494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61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78500" y="973870"/>
            <a:ext cx="3145358" cy="3140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670440" y="4114799"/>
            <a:ext cx="3253418" cy="2362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506807"/>
            <a:ext cx="5670440" cy="1970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044929" y="5675946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9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6841" y="1224336"/>
            <a:ext cx="5219435" cy="26826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6841" y="3906982"/>
            <a:ext cx="5219435" cy="2211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36276" y="3469179"/>
            <a:ext cx="3366655" cy="2648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063719" y="4073237"/>
            <a:ext cx="2510443" cy="1255222"/>
          </a:xfrm>
          <a:prstGeom prst="wedgeRoundRectCallout">
            <a:avLst>
              <a:gd name="adj1" fmla="val 1446"/>
              <a:gd name="adj2" fmla="val -75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466395" y="3600593"/>
            <a:ext cx="2510443" cy="738651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9399" y="3593464"/>
            <a:ext cx="6183088" cy="180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92486" y="2543791"/>
            <a:ext cx="2542113" cy="292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92485" y="777791"/>
            <a:ext cx="2542114" cy="176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427943" y="3708116"/>
            <a:ext cx="1994957" cy="965484"/>
          </a:xfrm>
          <a:prstGeom prst="wedgeRoundRectCallout">
            <a:avLst>
              <a:gd name="adj1" fmla="val 11632"/>
              <a:gd name="adj2" fmla="val -86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br>
              <a:rPr lang="de-DE" dirty="0" smtClean="0"/>
            </a:br>
            <a:r>
              <a:rPr lang="de-DE" dirty="0" smtClean="0"/>
              <a:t>Kriterien-basierte</a:t>
            </a:r>
            <a:br>
              <a:rPr lang="de-DE" dirty="0" smtClean="0"/>
            </a:br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58443" y="3429000"/>
            <a:ext cx="1982257" cy="761858"/>
          </a:xfrm>
          <a:prstGeom prst="wedgeRoundRectCallout">
            <a:avLst>
              <a:gd name="adj1" fmla="val -62214"/>
              <a:gd name="adj2" fmla="val 8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351037" y="5123621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86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Item-Verwaltung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24030"/>
            <a:ext cx="7886700" cy="4903055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224030"/>
            <a:ext cx="8735644" cy="522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89" y="4024475"/>
            <a:ext cx="163852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Bildschirmpräsentation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Digitalisierte Hochschuldidaktik: Qualitätssicherung von  Prüfungen mit dem  E-Assessment-Literacy-Tool EAs.LiT </vt:lpstr>
      <vt:lpstr>Motivation</vt:lpstr>
      <vt:lpstr>                      - Übersicht</vt:lpstr>
      <vt:lpstr>EAs.LiT - Workflow</vt:lpstr>
      <vt:lpstr>Learning Outcome (Beispiel)</vt:lpstr>
      <vt:lpstr>Item (Single-Choice-Beispiel)</vt:lpstr>
      <vt:lpstr>Review (Beispiel)</vt:lpstr>
      <vt:lpstr>EAs.LiT - Workflow</vt:lpstr>
      <vt:lpstr>Item-Verwaltung (Beispiel)</vt:lpstr>
      <vt:lpstr>Item Explorer (Beispiel)</vt:lpstr>
      <vt:lpstr>Item Pool Generator  (Beispiel)</vt:lpstr>
      <vt:lpstr>Implementation</vt:lpstr>
      <vt:lpstr>Zusammenfassung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thor@informatik.uni-leipzig.de</cp:lastModifiedBy>
  <cp:revision>74</cp:revision>
  <dcterms:created xsi:type="dcterms:W3CDTF">2017-06-06T12:41:48Z</dcterms:created>
  <dcterms:modified xsi:type="dcterms:W3CDTF">2017-08-23T20:40:49Z</dcterms:modified>
</cp:coreProperties>
</file>