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0" r:id="rId2"/>
    <p:sldId id="273" r:id="rId3"/>
    <p:sldId id="277" r:id="rId4"/>
    <p:sldId id="261" r:id="rId5"/>
    <p:sldId id="262" r:id="rId6"/>
    <p:sldId id="263" r:id="rId7"/>
    <p:sldId id="264" r:id="rId8"/>
    <p:sldId id="272" r:id="rId9"/>
    <p:sldId id="274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3" autoAdjust="0"/>
    <p:restoredTop sz="78634" autoAdjust="0"/>
  </p:normalViewPr>
  <p:slideViewPr>
    <p:cSldViewPr snapToGrid="0">
      <p:cViewPr varScale="1">
        <p:scale>
          <a:sx n="95" d="100"/>
          <a:sy n="95" d="100"/>
        </p:scale>
        <p:origin x="120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98601-B567-4418-90E6-6A3C1F1D0B26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7080C-DF5D-4508-8D57-52E64401F1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88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Datensilos, umständliche Austauschformate</a:t>
            </a:r>
          </a:p>
          <a:p>
            <a:r>
              <a:rPr lang="de-DE" dirty="0" smtClean="0"/>
              <a:t>Große Kohorten </a:t>
            </a:r>
            <a:r>
              <a:rPr lang="de-DE" dirty="0" smtClean="0">
                <a:sym typeface="Wingdings" panose="05000000000000000000" pitchFamily="2" charset="2"/>
              </a:rPr>
              <a:t> mehrere</a:t>
            </a:r>
            <a:r>
              <a:rPr lang="de-DE" baseline="0" dirty="0" smtClean="0">
                <a:sym typeface="Wingdings" panose="05000000000000000000" pitchFamily="2" charset="2"/>
              </a:rPr>
              <a:t> Prüfungsdurchgänge, wenn Test-Center begrenzte Kapazität</a:t>
            </a:r>
          </a:p>
          <a:p>
            <a:endParaRPr lang="de-DE" dirty="0" smtClean="0"/>
          </a:p>
          <a:p>
            <a:r>
              <a:rPr lang="de-DE" dirty="0" smtClean="0"/>
              <a:t>Wie stelle ich eine Aufgabe so, dass sie</a:t>
            </a:r>
            <a:r>
              <a:rPr lang="de-DE" baseline="0" dirty="0" smtClean="0"/>
              <a:t> eine definierte Kompetenz wirklich prüft / abbildet</a:t>
            </a:r>
          </a:p>
          <a:p>
            <a:r>
              <a:rPr lang="de-DE" baseline="0" dirty="0" smtClean="0"/>
              <a:t>„Technische“ Fehler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7080C-DF5D-4508-8D57-52E64401F1E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54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733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55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15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6166"/>
          </a:xfrm>
        </p:spPr>
        <p:txBody>
          <a:bodyPr>
            <a:normAutofit/>
          </a:bodyPr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3908"/>
            <a:ext cx="7886700" cy="49030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494585"/>
            <a:ext cx="9144000" cy="3634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8619241" y="6522403"/>
            <a:ext cx="52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74E0E45-9C98-4C53-BF9B-4F4E7C25250F}" type="slidenum">
              <a:rPr lang="de-DE" sz="1400" b="1" smtClean="0">
                <a:latin typeface="+mn-lt"/>
              </a:rPr>
              <a:t>‹Nr.›</a:t>
            </a:fld>
            <a:endParaRPr lang="de-DE" sz="1400" b="1" dirty="0">
              <a:latin typeface="+mn-lt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132862" y="6522403"/>
            <a:ext cx="2070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Andreas Thor, </a:t>
            </a:r>
            <a:r>
              <a:rPr lang="de-DE" sz="1400" b="1" dirty="0" err="1" smtClean="0"/>
              <a:t>DeLFI</a:t>
            </a:r>
            <a:r>
              <a:rPr lang="de-DE" sz="1400" b="1" dirty="0" smtClean="0"/>
              <a:t> 2017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2669472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2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7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20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54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1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E174-3914-4D58-9E24-2A0CC84D465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70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E174-3914-4D58-9E24-2A0CC84D465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129D-1438-4D7E-935C-E8FBDC27C2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95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889001"/>
            <a:ext cx="9144000" cy="3139357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de-DE" sz="4800" dirty="0">
                <a:latin typeface="+mn-lt"/>
                <a:cs typeface="Times New Roman" panose="02020603050405020304" pitchFamily="18" charset="0"/>
              </a:rPr>
              <a:t>Digitalisierte Hochschuldidaktik: Qualitätssicherung von </a:t>
            </a:r>
            <a:br>
              <a:rPr lang="de-DE" sz="4800" dirty="0">
                <a:latin typeface="+mn-lt"/>
                <a:cs typeface="Times New Roman" panose="02020603050405020304" pitchFamily="18" charset="0"/>
              </a:rPr>
            </a:br>
            <a:r>
              <a:rPr lang="de-DE" sz="4800" dirty="0">
                <a:latin typeface="+mn-lt"/>
                <a:cs typeface="Times New Roman" panose="02020603050405020304" pitchFamily="18" charset="0"/>
              </a:rPr>
              <a:t>Prüfungen mit dem </a:t>
            </a:r>
            <a:r>
              <a:rPr lang="de-DE" sz="48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de-DE" sz="4800" dirty="0" smtClean="0">
                <a:latin typeface="+mn-lt"/>
                <a:cs typeface="Times New Roman" panose="02020603050405020304" pitchFamily="18" charset="0"/>
              </a:rPr>
            </a:br>
            <a:r>
              <a:rPr lang="de-DE" sz="4800" dirty="0" smtClean="0">
                <a:latin typeface="+mn-lt"/>
                <a:cs typeface="Times New Roman" panose="02020603050405020304" pitchFamily="18" charset="0"/>
              </a:rPr>
              <a:t>E-Assessment-</a:t>
            </a:r>
            <a:r>
              <a:rPr lang="de-DE" sz="4800" dirty="0" err="1" smtClean="0">
                <a:latin typeface="+mn-lt"/>
                <a:cs typeface="Times New Roman" panose="02020603050405020304" pitchFamily="18" charset="0"/>
              </a:rPr>
              <a:t>Literacy</a:t>
            </a:r>
            <a:r>
              <a:rPr lang="de-DE" sz="4800" dirty="0" smtClean="0">
                <a:latin typeface="+mn-lt"/>
                <a:cs typeface="Times New Roman" panose="02020603050405020304" pitchFamily="18" charset="0"/>
              </a:rPr>
              <a:t>-Tool </a:t>
            </a:r>
            <a:r>
              <a:rPr lang="de-DE" sz="4800" dirty="0" err="1">
                <a:latin typeface="+mn-lt"/>
                <a:cs typeface="Times New Roman" panose="02020603050405020304" pitchFamily="18" charset="0"/>
              </a:rPr>
              <a:t>EAs.LiT</a:t>
            </a:r>
            <a:r>
              <a:rPr lang="de-DE" sz="4800" dirty="0">
                <a:latin typeface="+mn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4406900"/>
            <a:ext cx="9144000" cy="2214187"/>
          </a:xfrm>
        </p:spPr>
        <p:txBody>
          <a:bodyPr/>
          <a:lstStyle/>
          <a:p>
            <a:r>
              <a:rPr lang="de-DE" u="sng" dirty="0" smtClean="0"/>
              <a:t>Andreas Thor</a:t>
            </a:r>
            <a:r>
              <a:rPr lang="de-DE" baseline="30000" dirty="0" smtClean="0"/>
              <a:t>1</a:t>
            </a:r>
            <a:r>
              <a:rPr lang="de-DE" dirty="0" smtClean="0"/>
              <a:t>, </a:t>
            </a:r>
            <a:r>
              <a:rPr lang="de-DE" dirty="0"/>
              <a:t>Norbert Pengel</a:t>
            </a:r>
            <a:r>
              <a:rPr lang="de-DE" baseline="30000" dirty="0"/>
              <a:t>2</a:t>
            </a:r>
            <a:r>
              <a:rPr lang="de-DE" dirty="0" smtClean="0"/>
              <a:t>, Heinz-Werner Wollersheim</a:t>
            </a:r>
            <a:r>
              <a:rPr lang="de-DE" baseline="30000" dirty="0" smtClean="0"/>
              <a:t>2</a:t>
            </a:r>
            <a:r>
              <a:rPr lang="de-DE" dirty="0" smtClean="0"/>
              <a:t> </a:t>
            </a:r>
            <a:endParaRPr lang="de-DE" baseline="300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235" y="98520"/>
            <a:ext cx="2304135" cy="558185"/>
          </a:xfrm>
          <a:prstGeom prst="rect">
            <a:avLst/>
          </a:prstGeom>
        </p:spPr>
      </p:pic>
      <p:pic>
        <p:nvPicPr>
          <p:cNvPr id="5" name="Picture 43" descr="unilogo"/>
          <p:cNvPicPr>
            <a:picLocks noChangeAspect="1" noChangeArrowheads="1"/>
          </p:cNvPicPr>
          <p:nvPr/>
        </p:nvPicPr>
        <p:blipFill>
          <a:blip r:embed="rId3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835" y="6221417"/>
            <a:ext cx="3192087" cy="442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35" y="5115910"/>
            <a:ext cx="2288271" cy="106313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70435" y="518674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aseline="30000" dirty="0" smtClean="0"/>
              <a:t>1 </a:t>
            </a:r>
            <a:r>
              <a:rPr lang="de-DE" dirty="0" smtClean="0"/>
              <a:t>Hochschule </a:t>
            </a:r>
            <a:r>
              <a:rPr lang="de-DE" dirty="0"/>
              <a:t>für Telekommunikation Leipzig</a:t>
            </a:r>
            <a:br>
              <a:rPr lang="de-DE" dirty="0"/>
            </a:br>
            <a:r>
              <a:rPr lang="de-DE" baseline="30000" dirty="0"/>
              <a:t>2</a:t>
            </a:r>
            <a:r>
              <a:rPr lang="de-DE" baseline="30000" dirty="0" smtClean="0"/>
              <a:t> </a:t>
            </a:r>
            <a:r>
              <a:rPr lang="de-DE" dirty="0" smtClean="0"/>
              <a:t>Universität </a:t>
            </a:r>
            <a:r>
              <a:rPr lang="de-DE" dirty="0"/>
              <a:t>Leipzig</a:t>
            </a:r>
          </a:p>
        </p:txBody>
      </p:sp>
    </p:spTree>
    <p:extLst>
      <p:ext uri="{BB962C8B-B14F-4D97-AF65-F5344CB8AC3E}">
        <p14:creationId xmlns:p14="http://schemas.microsoft.com/office/powerpoint/2010/main" val="374460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Item Explorer (Beispiel)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8850" y="1134209"/>
            <a:ext cx="7385915" cy="4591724"/>
          </a:xfrm>
        </p:spPr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8" y="1143000"/>
            <a:ext cx="7959141" cy="272674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09" y="1135028"/>
            <a:ext cx="7922292" cy="5244681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5145982" y="2222501"/>
            <a:ext cx="2045737" cy="834652"/>
          </a:xfrm>
          <a:prstGeom prst="wedgeRoundRectCallout">
            <a:avLst>
              <a:gd name="adj1" fmla="val -80524"/>
              <a:gd name="adj2" fmla="val -420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Dimensionen zur Beschreibung von Items</a:t>
            </a:r>
            <a:endParaRPr lang="de-DE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282890" y="5422690"/>
            <a:ext cx="3293129" cy="957019"/>
          </a:xfrm>
          <a:prstGeom prst="wedgeRoundRectCallout">
            <a:avLst>
              <a:gd name="adj1" fmla="val -52264"/>
              <a:gd name="adj2" fmla="val -1240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Liste der 5 Items zum Thema „Das Relationale Modell“ in Anforderungsstufe „Anwenden“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27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de-DE" dirty="0" smtClean="0"/>
              <a:t>Item Pool Generator </a:t>
            </a:r>
            <a:br>
              <a:rPr lang="de-DE" dirty="0" smtClean="0"/>
            </a:br>
            <a:r>
              <a:rPr lang="de-DE" dirty="0" smtClean="0"/>
              <a:t>(Beispiel)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202" y="0"/>
            <a:ext cx="3816598" cy="6484112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2453582" y="1326420"/>
            <a:ext cx="2045737" cy="1041399"/>
          </a:xfrm>
          <a:prstGeom prst="wedgeRoundRectCallout">
            <a:avLst>
              <a:gd name="adj1" fmla="val 70952"/>
              <a:gd name="adj2" fmla="val -785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Formulierung von Kriterien bzgl. Item-Dimensionen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21" y="3725434"/>
            <a:ext cx="6714299" cy="2758677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71345" y="2525927"/>
            <a:ext cx="2551255" cy="1041399"/>
          </a:xfrm>
          <a:prstGeom prst="wedgeRoundRectCallout">
            <a:avLst>
              <a:gd name="adj1" fmla="val 40089"/>
              <a:gd name="adj2" fmla="val 909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Automatische Erstellung heterogener Task Pools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94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err="1"/>
              <a:t>Plugin</a:t>
            </a:r>
            <a:r>
              <a:rPr lang="de-DE" dirty="0"/>
              <a:t> für Content Management System (CMS) Wordpress</a:t>
            </a:r>
          </a:p>
          <a:p>
            <a:pPr lvl="1"/>
            <a:r>
              <a:rPr lang="de-DE" dirty="0"/>
              <a:t>PHP, </a:t>
            </a:r>
            <a:r>
              <a:rPr lang="de-DE" dirty="0" err="1"/>
              <a:t>mySQL</a:t>
            </a:r>
            <a:r>
              <a:rPr lang="de-DE" dirty="0"/>
              <a:t>-Datenbank, Apache </a:t>
            </a:r>
            <a:r>
              <a:rPr lang="de-DE" dirty="0" smtClean="0"/>
              <a:t>Webserver</a:t>
            </a:r>
            <a:endParaRPr lang="de-DE" dirty="0"/>
          </a:p>
          <a:p>
            <a:r>
              <a:rPr lang="de-DE" dirty="0"/>
              <a:t>Verwendung standardisierter </a:t>
            </a:r>
            <a:r>
              <a:rPr lang="de-DE" dirty="0" smtClean="0"/>
              <a:t>CMS-Funktionen, u.a.</a:t>
            </a:r>
            <a:endParaRPr lang="de-DE" dirty="0"/>
          </a:p>
          <a:p>
            <a:pPr lvl="1"/>
            <a:r>
              <a:rPr lang="de-DE" dirty="0"/>
              <a:t>Generische Datenbank-basierte Content-Verwaltung (Speichern, Laden, Filtern, …)</a:t>
            </a:r>
          </a:p>
          <a:p>
            <a:pPr lvl="1"/>
            <a:r>
              <a:rPr lang="de-DE" dirty="0" err="1"/>
              <a:t>Versionierung</a:t>
            </a:r>
            <a:r>
              <a:rPr lang="de-DE" dirty="0"/>
              <a:t>, Nutzerverwaltung, Metadaten (Tags bzw. </a:t>
            </a:r>
            <a:r>
              <a:rPr lang="de-DE" dirty="0" err="1"/>
              <a:t>Categories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Modernes User Interface</a:t>
            </a:r>
          </a:p>
          <a:p>
            <a:r>
              <a:rPr lang="de-DE" dirty="0"/>
              <a:t>Erweiterung um</a:t>
            </a:r>
          </a:p>
          <a:p>
            <a:pPr lvl="1"/>
            <a:r>
              <a:rPr lang="de-DE" dirty="0"/>
              <a:t>„Content </a:t>
            </a:r>
            <a:r>
              <a:rPr lang="de-DE" dirty="0" err="1"/>
              <a:t>Types</a:t>
            </a:r>
            <a:r>
              <a:rPr lang="de-DE" dirty="0"/>
              <a:t>“, z.B. </a:t>
            </a:r>
            <a:r>
              <a:rPr lang="de-DE" dirty="0" smtClean="0"/>
              <a:t>Item (Single Choice, Multiple Choice), </a:t>
            </a:r>
            <a:r>
              <a:rPr lang="de-DE" dirty="0"/>
              <a:t>Learning Outcome, Review, …</a:t>
            </a:r>
          </a:p>
          <a:p>
            <a:pPr lvl="1"/>
            <a:r>
              <a:rPr lang="de-DE" dirty="0"/>
              <a:t>Datenanalyse, z.B. Item Explorer</a:t>
            </a:r>
          </a:p>
          <a:p>
            <a:pPr lvl="1"/>
            <a:r>
              <a:rPr lang="de-DE" dirty="0"/>
              <a:t>Algorithmen, z.B. </a:t>
            </a:r>
            <a:r>
              <a:rPr lang="de-DE" dirty="0" smtClean="0"/>
              <a:t>Task Pool Generator </a:t>
            </a:r>
            <a:endParaRPr lang="de-DE" dirty="0"/>
          </a:p>
          <a:p>
            <a:pPr lvl="1"/>
            <a:r>
              <a:rPr lang="de-DE" dirty="0" smtClean="0"/>
              <a:t>Item-Import/Export </a:t>
            </a:r>
            <a:r>
              <a:rPr lang="de-DE" dirty="0"/>
              <a:t>für </a:t>
            </a:r>
            <a:r>
              <a:rPr lang="de-DE" dirty="0" smtClean="0"/>
              <a:t>Lern-Management-Systeme (QTI)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130674" y="478544"/>
            <a:ext cx="372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https://github.com/andreas-thor/eal/</a:t>
            </a:r>
          </a:p>
        </p:txBody>
      </p:sp>
    </p:spTree>
    <p:extLst>
      <p:ext uri="{BB962C8B-B14F-4D97-AF65-F5344CB8AC3E}">
        <p14:creationId xmlns:p14="http://schemas.microsoft.com/office/powerpoint/2010/main" val="7834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Werkzeug zur </a:t>
            </a:r>
            <a:r>
              <a:rPr lang="de-DE" dirty="0"/>
              <a:t>Unterstützung eines hochschuldidaktischen Workflows zur Qualitätssicherung beim E-Assessment</a:t>
            </a:r>
          </a:p>
          <a:p>
            <a:endParaRPr lang="de-DE" dirty="0"/>
          </a:p>
          <a:p>
            <a:r>
              <a:rPr lang="de-DE" dirty="0" smtClean="0"/>
              <a:t>Kompetenz-orientiertes Prüfen durch </a:t>
            </a:r>
            <a:r>
              <a:rPr lang="de-DE" dirty="0"/>
              <a:t>Definition von Learning </a:t>
            </a:r>
            <a:r>
              <a:rPr lang="de-DE" dirty="0" smtClean="0"/>
              <a:t>Outcomes</a:t>
            </a:r>
          </a:p>
          <a:p>
            <a:r>
              <a:rPr lang="de-DE" dirty="0"/>
              <a:t>Annotation von </a:t>
            </a:r>
            <a:r>
              <a:rPr lang="de-DE" dirty="0" smtClean="0"/>
              <a:t>Items und Reviews, u.a. thematisch und Anforderungsstufen</a:t>
            </a:r>
            <a:endParaRPr lang="de-DE" dirty="0"/>
          </a:p>
          <a:p>
            <a:r>
              <a:rPr lang="de-DE" dirty="0" smtClean="0"/>
              <a:t>Qualitätssicherung durch </a:t>
            </a:r>
            <a:r>
              <a:rPr lang="de-DE" dirty="0" err="1" smtClean="0"/>
              <a:t>Reviewing</a:t>
            </a:r>
            <a:r>
              <a:rPr lang="de-DE" dirty="0" smtClean="0"/>
              <a:t> von </a:t>
            </a:r>
            <a:r>
              <a:rPr lang="de-DE" dirty="0"/>
              <a:t>Items</a:t>
            </a:r>
          </a:p>
          <a:p>
            <a:r>
              <a:rPr lang="de-DE" dirty="0" smtClean="0"/>
              <a:t>Effiziente Item-Exploration und </a:t>
            </a:r>
            <a:r>
              <a:rPr lang="de-DE" dirty="0" err="1" smtClean="0"/>
              <a:t>Blueprint</a:t>
            </a:r>
            <a:r>
              <a:rPr lang="de-DE" dirty="0" smtClean="0"/>
              <a:t>-basierte</a:t>
            </a:r>
            <a:br>
              <a:rPr lang="de-DE" dirty="0" smtClean="0"/>
            </a:br>
            <a:r>
              <a:rPr lang="de-DE" dirty="0" smtClean="0"/>
              <a:t>Klausurerstellung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http://www.easlit.de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Rechtwinkliges Dreieck 3"/>
          <p:cNvSpPr/>
          <p:nvPr/>
        </p:nvSpPr>
        <p:spPr>
          <a:xfrm rot="16200000">
            <a:off x="6264000" y="3978000"/>
            <a:ext cx="2880000" cy="2880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 rot="-2700000">
            <a:off x="6928760" y="5469116"/>
            <a:ext cx="2364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chemeClr val="bg1"/>
                </a:solidFill>
              </a:rPr>
              <a:t>Vielen Dank!</a:t>
            </a:r>
            <a:endParaRPr lang="de-DE" sz="3200" b="1" dirty="0">
              <a:solidFill>
                <a:schemeClr val="bg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911" y="367459"/>
            <a:ext cx="2304135" cy="5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49" y="1273908"/>
            <a:ext cx="8108027" cy="4903055"/>
          </a:xfrm>
        </p:spPr>
        <p:txBody>
          <a:bodyPr/>
          <a:lstStyle/>
          <a:p>
            <a:r>
              <a:rPr lang="de-DE" dirty="0" smtClean="0"/>
              <a:t>Herausforderungen bei der Erstellung von Items für </a:t>
            </a:r>
            <a:br>
              <a:rPr lang="de-DE" dirty="0" smtClean="0"/>
            </a:br>
            <a:r>
              <a:rPr lang="de-DE" dirty="0" smtClean="0"/>
              <a:t>E-Prüfungen</a:t>
            </a:r>
          </a:p>
          <a:p>
            <a:endParaRPr lang="de-DE" dirty="0" smtClean="0"/>
          </a:p>
          <a:p>
            <a:r>
              <a:rPr lang="de-DE" dirty="0" smtClean="0"/>
              <a:t>Aufwand zur Erstellung von Items und E-Prüfungen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eingeschränkte Kollaboration zwischen Kollegen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Notwendigkeit mehrerer, kompetenz-äquivalenter E-Prüfungen für große Kohorten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Fehlende E-Assessment </a:t>
            </a:r>
            <a:r>
              <a:rPr lang="de-DE" dirty="0" err="1" smtClean="0"/>
              <a:t>Literacy</a:t>
            </a:r>
            <a:r>
              <a:rPr lang="de-DE" dirty="0" smtClean="0"/>
              <a:t>: Fähigkeit zur Gestaltung „guter“ E-Prüfungen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>
                <a:sym typeface="Wingdings" panose="05000000000000000000" pitchFamily="2" charset="2"/>
              </a:rPr>
              <a:t>keine Unterstützung für Kompetenz-orientiertes Prüfen 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(</a:t>
            </a:r>
            <a:r>
              <a:rPr lang="de-DE" dirty="0" err="1" smtClean="0">
                <a:sym typeface="Wingdings" panose="05000000000000000000" pitchFamily="2" charset="2"/>
              </a:rPr>
              <a:t>Constructive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Alignment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sym typeface="Wingdings" panose="05000000000000000000" pitchFamily="2" charset="2"/>
              </a:rPr>
              <a:t>keine Qualitätssicherung (Review-Prozess)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8090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             - 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u="sng" dirty="0" smtClean="0"/>
              <a:t>E</a:t>
            </a:r>
            <a:r>
              <a:rPr lang="de-DE" dirty="0" smtClean="0"/>
              <a:t>-</a:t>
            </a:r>
            <a:r>
              <a:rPr lang="de-DE" b="1" u="sng" dirty="0" smtClean="0"/>
              <a:t>As</a:t>
            </a:r>
            <a:r>
              <a:rPr lang="de-DE" dirty="0" smtClean="0"/>
              <a:t>sessment-</a:t>
            </a:r>
            <a:r>
              <a:rPr lang="de-DE" b="1" u="sng" dirty="0" err="1" smtClean="0"/>
              <a:t>Li</a:t>
            </a:r>
            <a:r>
              <a:rPr lang="de-DE" dirty="0" err="1" smtClean="0"/>
              <a:t>teracy</a:t>
            </a:r>
            <a:r>
              <a:rPr lang="de-DE" dirty="0" smtClean="0"/>
              <a:t>-</a:t>
            </a:r>
            <a:r>
              <a:rPr lang="de-DE" b="1" u="sng" dirty="0" smtClean="0"/>
              <a:t>T</a:t>
            </a:r>
            <a:r>
              <a:rPr lang="de-DE" dirty="0" smtClean="0"/>
              <a:t>ool</a:t>
            </a:r>
            <a:endParaRPr lang="de-DE" dirty="0"/>
          </a:p>
          <a:p>
            <a:r>
              <a:rPr lang="de-DE" dirty="0" smtClean="0"/>
              <a:t>Werkzeug </a:t>
            </a:r>
            <a:r>
              <a:rPr lang="de-DE" dirty="0"/>
              <a:t>zur Unterstützung eines </a:t>
            </a:r>
            <a:r>
              <a:rPr lang="de-DE" dirty="0" smtClean="0"/>
              <a:t>hochschuldidaktischen </a:t>
            </a:r>
            <a:r>
              <a:rPr lang="de-DE" dirty="0"/>
              <a:t>Workflows zur Qualitätssicherung beim </a:t>
            </a:r>
            <a:r>
              <a:rPr lang="de-DE" dirty="0" smtClean="0"/>
              <a:t>E-Assessment</a:t>
            </a:r>
          </a:p>
          <a:p>
            <a:endParaRPr lang="de-DE" dirty="0"/>
          </a:p>
          <a:p>
            <a:r>
              <a:rPr lang="de-DE" dirty="0" smtClean="0"/>
              <a:t>Angeleitete Formulierung </a:t>
            </a:r>
            <a:r>
              <a:rPr lang="de-DE" dirty="0"/>
              <a:t>von Learning Outcomes (</a:t>
            </a:r>
            <a:r>
              <a:rPr lang="de-DE" dirty="0" err="1"/>
              <a:t>Constructive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/>
              <a:t>Annotation </a:t>
            </a:r>
            <a:r>
              <a:rPr lang="de-DE" dirty="0" smtClean="0"/>
              <a:t>von Items, </a:t>
            </a:r>
            <a:r>
              <a:rPr lang="de-DE" dirty="0"/>
              <a:t>u.a. thematisch, </a:t>
            </a:r>
            <a:r>
              <a:rPr lang="de-DE" dirty="0" smtClean="0"/>
              <a:t>Anforderungsstufen, zugeordnetes Learning Outcome</a:t>
            </a:r>
            <a:endParaRPr lang="de-DE" dirty="0"/>
          </a:p>
          <a:p>
            <a:r>
              <a:rPr lang="de-DE" dirty="0" err="1" smtClean="0"/>
              <a:t>Kollaboratives</a:t>
            </a:r>
            <a:r>
              <a:rPr lang="de-DE" dirty="0" smtClean="0"/>
              <a:t>, strukturiertes </a:t>
            </a:r>
            <a:r>
              <a:rPr lang="de-DE" dirty="0" err="1"/>
              <a:t>Reviewing</a:t>
            </a:r>
            <a:r>
              <a:rPr lang="de-DE" dirty="0"/>
              <a:t> von Items</a:t>
            </a:r>
          </a:p>
          <a:p>
            <a:r>
              <a:rPr lang="de-DE" dirty="0" err="1"/>
              <a:t>Blueprint</a:t>
            </a:r>
            <a:r>
              <a:rPr lang="de-DE" dirty="0"/>
              <a:t>-basierte Erstellung von Prüfungen (Item-Pools)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4494"/>
            <a:ext cx="2304135" cy="5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2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EAs.LiT</a:t>
            </a:r>
            <a:r>
              <a:rPr lang="de-DE" dirty="0" smtClean="0"/>
              <a:t> - Workflow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460" y="2958884"/>
            <a:ext cx="2304135" cy="558185"/>
          </a:xfrm>
          <a:prstGeom prst="rect">
            <a:avLst/>
          </a:prstGeom>
          <a:ln cmpd="dbl"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3" name="Auf der gleichen Seite des Rechtecks liegende Ecken abrunden 12"/>
          <p:cNvSpPr/>
          <p:nvPr/>
        </p:nvSpPr>
        <p:spPr>
          <a:xfrm>
            <a:off x="638176" y="1677630"/>
            <a:ext cx="5153025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Erstellung</a:t>
            </a:r>
            <a:endParaRPr lang="de-DE" sz="2000" dirty="0"/>
          </a:p>
        </p:txBody>
      </p:sp>
      <p:sp>
        <p:nvSpPr>
          <p:cNvPr id="14" name="Rechteck 13"/>
          <p:cNvSpPr/>
          <p:nvPr/>
        </p:nvSpPr>
        <p:spPr>
          <a:xfrm>
            <a:off x="638175" y="2038972"/>
            <a:ext cx="515302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Angeleitete Formulierung von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Annotation von Learning Outcomes und Items</a:t>
            </a:r>
          </a:p>
        </p:txBody>
      </p:sp>
      <p:sp>
        <p:nvSpPr>
          <p:cNvPr id="15" name="Auf der gleichen Seite des Rechtecks liegende Ecken abrunden 14"/>
          <p:cNvSpPr/>
          <p:nvPr/>
        </p:nvSpPr>
        <p:spPr>
          <a:xfrm>
            <a:off x="184659" y="2643577"/>
            <a:ext cx="3844418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Review</a:t>
            </a: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184658" y="3004919"/>
            <a:ext cx="3844418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Verwaltung Review-Prozess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Begutachtungskriterien &amp; </a:t>
            </a:r>
            <a:r>
              <a:rPr lang="de-DE" dirty="0" smtClean="0"/>
              <a:t>Feedback</a:t>
            </a:r>
            <a:endParaRPr lang="de-DE" dirty="0"/>
          </a:p>
        </p:txBody>
      </p:sp>
      <p:sp>
        <p:nvSpPr>
          <p:cNvPr id="17" name="Auf der gleichen Seite des Rechtecks liegende Ecken abrunden 16"/>
          <p:cNvSpPr/>
          <p:nvPr/>
        </p:nvSpPr>
        <p:spPr>
          <a:xfrm>
            <a:off x="638176" y="3609524"/>
            <a:ext cx="3844418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Verwaltung</a:t>
            </a:r>
            <a:endParaRPr lang="de-DE" sz="2000" dirty="0"/>
          </a:p>
        </p:txBody>
      </p:sp>
      <p:sp>
        <p:nvSpPr>
          <p:cNvPr id="18" name="Rechteck 17"/>
          <p:cNvSpPr/>
          <p:nvPr/>
        </p:nvSpPr>
        <p:spPr>
          <a:xfrm>
            <a:off x="638175" y="3970866"/>
            <a:ext cx="3844418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Versionierung</a:t>
            </a:r>
            <a:r>
              <a:rPr lang="de-DE" dirty="0"/>
              <a:t> und Metadaten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Aufgaben-Analyse &amp; -Exploration</a:t>
            </a:r>
          </a:p>
        </p:txBody>
      </p:sp>
      <p:sp>
        <p:nvSpPr>
          <p:cNvPr id="19" name="Auf der gleichen Seite des Rechtecks liegende Ecken abrunden 18"/>
          <p:cNvSpPr/>
          <p:nvPr/>
        </p:nvSpPr>
        <p:spPr>
          <a:xfrm>
            <a:off x="948820" y="4599923"/>
            <a:ext cx="5153025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Prüfungs-</a:t>
            </a:r>
            <a:r>
              <a:rPr lang="de-DE" sz="2000" b="1" dirty="0" smtClean="0"/>
              <a:t>Erstellung</a:t>
            </a:r>
            <a:endParaRPr lang="de-DE" sz="2000" dirty="0"/>
          </a:p>
        </p:txBody>
      </p:sp>
      <p:sp>
        <p:nvSpPr>
          <p:cNvPr id="20" name="Rechteck 19"/>
          <p:cNvSpPr/>
          <p:nvPr/>
        </p:nvSpPr>
        <p:spPr>
          <a:xfrm>
            <a:off x="948819" y="4961265"/>
            <a:ext cx="515302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Blueprint</a:t>
            </a:r>
            <a:r>
              <a:rPr lang="de-DE" dirty="0"/>
              <a:t>-basierte Generierung von Item-Pools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Prüfungs-Preview</a:t>
            </a:r>
          </a:p>
        </p:txBody>
      </p:sp>
      <p:sp>
        <p:nvSpPr>
          <p:cNvPr id="22" name="Nach oben gekrümmter Pfeil 21"/>
          <p:cNvSpPr/>
          <p:nvPr/>
        </p:nvSpPr>
        <p:spPr>
          <a:xfrm>
            <a:off x="5438316" y="3956397"/>
            <a:ext cx="3371850" cy="709435"/>
          </a:xfrm>
          <a:prstGeom prst="curvedUpArrow">
            <a:avLst>
              <a:gd name="adj1" fmla="val 27517"/>
              <a:gd name="adj2" fmla="val 46359"/>
              <a:gd name="adj3" fmla="val 2231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Item-Pools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Nach oben gekrümmter Pfeil 23"/>
          <p:cNvSpPr/>
          <p:nvPr/>
        </p:nvSpPr>
        <p:spPr>
          <a:xfrm rot="10800000">
            <a:off x="5438317" y="1221309"/>
            <a:ext cx="3371850" cy="709435"/>
          </a:xfrm>
          <a:prstGeom prst="curvedUpArrow">
            <a:avLst>
              <a:gd name="adj1" fmla="val 27517"/>
              <a:gd name="adj2" fmla="val 46359"/>
              <a:gd name="adj3" fmla="val 2231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25" y="2520669"/>
            <a:ext cx="891513" cy="89151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99" y="2169897"/>
            <a:ext cx="807082" cy="569886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269" y="2281516"/>
            <a:ext cx="676275" cy="676275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4651873" y="6143625"/>
            <a:ext cx="449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www.moodle.org, www.ilias.de, www.olat.org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70455" y="1269272"/>
            <a:ext cx="190757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dirty="0" smtClean="0"/>
              <a:t>Bereits </a:t>
            </a:r>
            <a:br>
              <a:rPr lang="de-DE" dirty="0" smtClean="0"/>
            </a:br>
            <a:r>
              <a:rPr lang="de-DE" dirty="0" smtClean="0"/>
              <a:t>existierende Items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61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3" y="1019142"/>
            <a:ext cx="8630854" cy="54681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Outcome (Beispiel)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778500" y="973870"/>
            <a:ext cx="3145358" cy="31409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670440" y="4114799"/>
            <a:ext cx="3253418" cy="23622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4506807"/>
            <a:ext cx="5670440" cy="19701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 rechteckige Legende 8"/>
          <p:cNvSpPr/>
          <p:nvPr/>
        </p:nvSpPr>
        <p:spPr>
          <a:xfrm>
            <a:off x="3500137" y="5545771"/>
            <a:ext cx="2143725" cy="738651"/>
          </a:xfrm>
          <a:prstGeom prst="wedgeRoundRectCallout">
            <a:avLst>
              <a:gd name="adj1" fmla="val 58026"/>
              <a:gd name="adj2" fmla="val -93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Einordnung in</a:t>
            </a:r>
            <a:br>
              <a:rPr lang="de-DE" dirty="0" smtClean="0"/>
            </a:br>
            <a:r>
              <a:rPr lang="de-DE" dirty="0" smtClean="0"/>
              <a:t>Anforderungsstufen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73484" y="1353301"/>
            <a:ext cx="1814483" cy="738651"/>
          </a:xfrm>
          <a:prstGeom prst="wedgeRoundRectCallout">
            <a:avLst>
              <a:gd name="adj1" fmla="val 72759"/>
              <a:gd name="adj2" fmla="val 42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Thematische</a:t>
            </a:r>
            <a:br>
              <a:rPr lang="de-DE" dirty="0" smtClean="0"/>
            </a:br>
            <a:r>
              <a:rPr lang="de-DE" dirty="0" smtClean="0"/>
              <a:t>Kategorisierung</a:t>
            </a:r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044929" y="5675946"/>
            <a:ext cx="2293657" cy="854784"/>
          </a:xfrm>
          <a:prstGeom prst="wedgeRoundRectCallout">
            <a:avLst>
              <a:gd name="adj1" fmla="val -46672"/>
              <a:gd name="adj2" fmla="val -928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Superverben als Textbausteine je nach Anforderungsstufe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93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Item (Single-Choice-Beispiel)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1" y="1224336"/>
            <a:ext cx="8510318" cy="475251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16841" y="1224336"/>
            <a:ext cx="5219435" cy="26826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16841" y="3906982"/>
            <a:ext cx="5219435" cy="22111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536276" y="3469179"/>
            <a:ext cx="3366655" cy="2648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3063719" y="4073237"/>
            <a:ext cx="2510443" cy="1255222"/>
          </a:xfrm>
          <a:prstGeom prst="wedgeRoundRectCallout">
            <a:avLst>
              <a:gd name="adj1" fmla="val 1446"/>
              <a:gd name="adj2" fmla="val -75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Trennung Vignette von Aufgabenstellung</a:t>
            </a:r>
          </a:p>
          <a:p>
            <a:r>
              <a:rPr lang="de-DE" dirty="0" smtClean="0"/>
              <a:t>→ gleiche Vignette für verschiedene Aufgaben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466395" y="3600593"/>
            <a:ext cx="2510443" cy="738651"/>
          </a:xfrm>
          <a:prstGeom prst="wedgeRoundRectCallout">
            <a:avLst>
              <a:gd name="adj1" fmla="val 10718"/>
              <a:gd name="adj2" fmla="val -1198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Forcierung des</a:t>
            </a:r>
            <a:br>
              <a:rPr lang="de-DE" dirty="0" smtClean="0"/>
            </a:br>
            <a:r>
              <a:rPr lang="de-DE" dirty="0" err="1" smtClean="0"/>
              <a:t>Constructive</a:t>
            </a:r>
            <a:r>
              <a:rPr lang="de-DE" dirty="0" smtClean="0"/>
              <a:t> </a:t>
            </a:r>
            <a:r>
              <a:rPr lang="de-DE" dirty="0" err="1" smtClean="0"/>
              <a:t>Alignment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500137" y="5545771"/>
            <a:ext cx="2143725" cy="738651"/>
          </a:xfrm>
          <a:prstGeom prst="wedgeRoundRectCallout">
            <a:avLst>
              <a:gd name="adj1" fmla="val 58026"/>
              <a:gd name="adj2" fmla="val -93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Einordnung in</a:t>
            </a:r>
            <a:br>
              <a:rPr lang="de-DE" dirty="0" smtClean="0"/>
            </a:br>
            <a:r>
              <a:rPr lang="de-DE" dirty="0" smtClean="0"/>
              <a:t>Anforderungsstufen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68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Review (Beispiel)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9" y="1238597"/>
            <a:ext cx="8725201" cy="377037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09399" y="3593464"/>
            <a:ext cx="6183088" cy="18098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92486" y="2543791"/>
            <a:ext cx="2542113" cy="29259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392485" y="777791"/>
            <a:ext cx="2542114" cy="1766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3427943" y="3708116"/>
            <a:ext cx="1994957" cy="965484"/>
          </a:xfrm>
          <a:prstGeom prst="wedgeRoundRectCallout">
            <a:avLst>
              <a:gd name="adj1" fmla="val 11632"/>
              <a:gd name="adj2" fmla="val -861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Strukturierte, </a:t>
            </a:r>
            <a:br>
              <a:rPr lang="de-DE" dirty="0" smtClean="0"/>
            </a:br>
            <a:r>
              <a:rPr lang="de-DE" dirty="0" smtClean="0"/>
              <a:t>Kriterien-basierte</a:t>
            </a:r>
            <a:br>
              <a:rPr lang="de-DE" dirty="0" smtClean="0"/>
            </a:br>
            <a:r>
              <a:rPr lang="de-DE" dirty="0" smtClean="0"/>
              <a:t>Bewertung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158443" y="3429000"/>
            <a:ext cx="1982257" cy="761858"/>
          </a:xfrm>
          <a:prstGeom prst="wedgeRoundRectCallout">
            <a:avLst>
              <a:gd name="adj1" fmla="val -62214"/>
              <a:gd name="adj2" fmla="val 822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Freitext für detail-</a:t>
            </a:r>
            <a:r>
              <a:rPr lang="de-DE" dirty="0" err="1" smtClean="0"/>
              <a:t>liertes</a:t>
            </a:r>
            <a:r>
              <a:rPr lang="de-DE" dirty="0" smtClean="0"/>
              <a:t> Feedback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4351037" y="5123621"/>
            <a:ext cx="2143725" cy="880429"/>
          </a:xfrm>
          <a:prstGeom prst="wedgeRoundRectCallout">
            <a:avLst>
              <a:gd name="adj1" fmla="val 58026"/>
              <a:gd name="adj2" fmla="val -93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Ggf. Anpassung der Einordnung in</a:t>
            </a:r>
            <a:br>
              <a:rPr lang="de-DE" dirty="0" smtClean="0"/>
            </a:br>
            <a:r>
              <a:rPr lang="de-DE" dirty="0" smtClean="0"/>
              <a:t>Anforderungsstufen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12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EAs.LiT</a:t>
            </a:r>
            <a:r>
              <a:rPr lang="de-DE" dirty="0" smtClean="0"/>
              <a:t> - Workflow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460" y="2958884"/>
            <a:ext cx="2304135" cy="558185"/>
          </a:xfrm>
          <a:prstGeom prst="rect">
            <a:avLst/>
          </a:prstGeom>
          <a:ln cmpd="dbl"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3" name="Auf der gleichen Seite des Rechtecks liegende Ecken abrunden 12"/>
          <p:cNvSpPr/>
          <p:nvPr/>
        </p:nvSpPr>
        <p:spPr>
          <a:xfrm>
            <a:off x="638176" y="1677630"/>
            <a:ext cx="5153025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Erstellung</a:t>
            </a:r>
            <a:endParaRPr lang="de-DE" sz="2000" dirty="0"/>
          </a:p>
        </p:txBody>
      </p:sp>
      <p:sp>
        <p:nvSpPr>
          <p:cNvPr id="14" name="Rechteck 13"/>
          <p:cNvSpPr/>
          <p:nvPr/>
        </p:nvSpPr>
        <p:spPr>
          <a:xfrm>
            <a:off x="638175" y="2038972"/>
            <a:ext cx="515302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Angeleitete Formulierung von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Annotation von Learning Outcomes und Items</a:t>
            </a:r>
          </a:p>
        </p:txBody>
      </p:sp>
      <p:sp>
        <p:nvSpPr>
          <p:cNvPr id="15" name="Auf der gleichen Seite des Rechtecks liegende Ecken abrunden 14"/>
          <p:cNvSpPr/>
          <p:nvPr/>
        </p:nvSpPr>
        <p:spPr>
          <a:xfrm>
            <a:off x="184659" y="2643577"/>
            <a:ext cx="3844418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Review</a:t>
            </a: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184658" y="3004919"/>
            <a:ext cx="3844418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Verwaltung Review-Prozess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Begutachtungskriterien &amp; </a:t>
            </a:r>
            <a:r>
              <a:rPr lang="de-DE" dirty="0" smtClean="0"/>
              <a:t>Feedback</a:t>
            </a:r>
            <a:endParaRPr lang="de-DE" dirty="0"/>
          </a:p>
        </p:txBody>
      </p:sp>
      <p:sp>
        <p:nvSpPr>
          <p:cNvPr id="17" name="Auf der gleichen Seite des Rechtecks liegende Ecken abrunden 16"/>
          <p:cNvSpPr/>
          <p:nvPr/>
        </p:nvSpPr>
        <p:spPr>
          <a:xfrm>
            <a:off x="638176" y="3609524"/>
            <a:ext cx="3844418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Item-</a:t>
            </a:r>
            <a:r>
              <a:rPr lang="de-DE" sz="2000" b="1" dirty="0" smtClean="0"/>
              <a:t>Verwaltung</a:t>
            </a:r>
            <a:endParaRPr lang="de-DE" sz="2000" dirty="0"/>
          </a:p>
        </p:txBody>
      </p:sp>
      <p:sp>
        <p:nvSpPr>
          <p:cNvPr id="18" name="Rechteck 17"/>
          <p:cNvSpPr/>
          <p:nvPr/>
        </p:nvSpPr>
        <p:spPr>
          <a:xfrm>
            <a:off x="638175" y="3970866"/>
            <a:ext cx="3844418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Versionierung</a:t>
            </a:r>
            <a:r>
              <a:rPr lang="de-DE" dirty="0"/>
              <a:t> und Metadaten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Aufgaben-Analyse &amp; -Exploration</a:t>
            </a:r>
          </a:p>
        </p:txBody>
      </p:sp>
      <p:sp>
        <p:nvSpPr>
          <p:cNvPr id="19" name="Auf der gleichen Seite des Rechtecks liegende Ecken abrunden 18"/>
          <p:cNvSpPr/>
          <p:nvPr/>
        </p:nvSpPr>
        <p:spPr>
          <a:xfrm>
            <a:off x="948820" y="4599923"/>
            <a:ext cx="5153025" cy="3616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Prüfungs-</a:t>
            </a:r>
            <a:r>
              <a:rPr lang="de-DE" sz="2000" b="1" dirty="0" smtClean="0"/>
              <a:t>Erstellung</a:t>
            </a:r>
            <a:endParaRPr lang="de-DE" sz="2000" dirty="0"/>
          </a:p>
        </p:txBody>
      </p:sp>
      <p:sp>
        <p:nvSpPr>
          <p:cNvPr id="20" name="Rechteck 19"/>
          <p:cNvSpPr/>
          <p:nvPr/>
        </p:nvSpPr>
        <p:spPr>
          <a:xfrm>
            <a:off x="948819" y="4961265"/>
            <a:ext cx="515302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Blueprint</a:t>
            </a:r>
            <a:r>
              <a:rPr lang="de-DE" dirty="0"/>
              <a:t>-basierte Generierung von Item-Pools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Prüfungs-Preview</a:t>
            </a:r>
          </a:p>
        </p:txBody>
      </p:sp>
      <p:sp>
        <p:nvSpPr>
          <p:cNvPr id="22" name="Nach oben gekrümmter Pfeil 21"/>
          <p:cNvSpPr/>
          <p:nvPr/>
        </p:nvSpPr>
        <p:spPr>
          <a:xfrm>
            <a:off x="5438316" y="3956397"/>
            <a:ext cx="3371850" cy="709435"/>
          </a:xfrm>
          <a:prstGeom prst="curvedUpArrow">
            <a:avLst>
              <a:gd name="adj1" fmla="val 27517"/>
              <a:gd name="adj2" fmla="val 46359"/>
              <a:gd name="adj3" fmla="val 2231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Item-Pools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Nach oben gekrümmter Pfeil 23"/>
          <p:cNvSpPr/>
          <p:nvPr/>
        </p:nvSpPr>
        <p:spPr>
          <a:xfrm rot="10800000">
            <a:off x="5438317" y="1221309"/>
            <a:ext cx="3371850" cy="709435"/>
          </a:xfrm>
          <a:prstGeom prst="curvedUpArrow">
            <a:avLst>
              <a:gd name="adj1" fmla="val 27517"/>
              <a:gd name="adj2" fmla="val 46359"/>
              <a:gd name="adj3" fmla="val 2231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25" y="2520669"/>
            <a:ext cx="891513" cy="89151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99" y="2169897"/>
            <a:ext cx="807082" cy="569886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269" y="2281516"/>
            <a:ext cx="676275" cy="676275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4651873" y="6143625"/>
            <a:ext cx="449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www.moodle.org, www.ilias.de, www.olat.org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70455" y="1269272"/>
            <a:ext cx="190757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dirty="0" smtClean="0"/>
              <a:t>Bereits </a:t>
            </a:r>
            <a:br>
              <a:rPr lang="de-DE" dirty="0" smtClean="0"/>
            </a:br>
            <a:r>
              <a:rPr lang="de-DE" dirty="0" smtClean="0"/>
              <a:t>existierende Items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86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Item-Verwaltung (Beispiel)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224030"/>
            <a:ext cx="7886700" cy="4903055"/>
          </a:xfrm>
        </p:spPr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8" y="1224030"/>
            <a:ext cx="8735644" cy="52204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989" y="4024475"/>
            <a:ext cx="163852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419</Words>
  <Application>Microsoft Office PowerPoint</Application>
  <PresentationFormat>Bildschirmpräsentation (4:3)</PresentationFormat>
  <Paragraphs>103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Digitalisierte Hochschuldidaktik: Qualitätssicherung von  Prüfungen mit dem  E-Assessment-Literacy-Tool EAs.LiT </vt:lpstr>
      <vt:lpstr>Motivation</vt:lpstr>
      <vt:lpstr>                      - Übersicht</vt:lpstr>
      <vt:lpstr>EAs.LiT - Workflow</vt:lpstr>
      <vt:lpstr>Learning Outcome (Beispiel)</vt:lpstr>
      <vt:lpstr>Item (Single-Choice-Beispiel)</vt:lpstr>
      <vt:lpstr>Review (Beispiel)</vt:lpstr>
      <vt:lpstr>EAs.LiT - Workflow</vt:lpstr>
      <vt:lpstr>Item-Verwaltung (Beispiel)</vt:lpstr>
      <vt:lpstr>Item Explorer (Beispiel)</vt:lpstr>
      <vt:lpstr>Item Pool Generator  (Beispiel)</vt:lpstr>
      <vt:lpstr>Implementation</vt:lpstr>
      <vt:lpstr>Zusammenfassung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thor@informatik.uni-leipzig.de</dc:creator>
  <cp:lastModifiedBy>Andreas</cp:lastModifiedBy>
  <cp:revision>75</cp:revision>
  <dcterms:created xsi:type="dcterms:W3CDTF">2017-06-06T12:41:48Z</dcterms:created>
  <dcterms:modified xsi:type="dcterms:W3CDTF">2017-09-04T08:48:04Z</dcterms:modified>
</cp:coreProperties>
</file>