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7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8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8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3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1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9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7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A608-4E47-4EFC-9109-A02444402791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9BF3-6E42-4406-B597-5B2D03362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1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0" y="-43349"/>
            <a:ext cx="30275213" cy="3139357"/>
          </a:xfrm>
          <a:noFill/>
        </p:spPr>
        <p:txBody>
          <a:bodyPr anchor="ctr">
            <a:normAutofit/>
          </a:bodyPr>
          <a:lstStyle/>
          <a:p>
            <a:r>
              <a:rPr lang="de-DE" sz="9600" dirty="0" smtClean="0">
                <a:latin typeface="+mn-lt"/>
                <a:cs typeface="Times New Roman" panose="02020603050405020304" pitchFamily="18" charset="0"/>
              </a:rPr>
              <a:t>Das E-Assessment-</a:t>
            </a:r>
            <a:r>
              <a:rPr lang="de-DE" sz="9600" dirty="0" err="1" smtClean="0">
                <a:latin typeface="+mn-lt"/>
                <a:cs typeface="Times New Roman" panose="02020603050405020304" pitchFamily="18" charset="0"/>
              </a:rPr>
              <a:t>Literacy</a:t>
            </a:r>
            <a:r>
              <a:rPr lang="de-DE" sz="9600" dirty="0" smtClean="0">
                <a:latin typeface="+mn-lt"/>
                <a:cs typeface="Times New Roman" panose="02020603050405020304" pitchFamily="18" charset="0"/>
              </a:rPr>
              <a:t>-Tool </a:t>
            </a:r>
            <a:r>
              <a:rPr lang="de-DE" sz="9600" dirty="0" err="1">
                <a:latin typeface="+mn-lt"/>
                <a:cs typeface="Times New Roman" panose="02020603050405020304" pitchFamily="18" charset="0"/>
              </a:rPr>
              <a:t>EAs.LiT</a:t>
            </a:r>
            <a:r>
              <a:rPr lang="de-DE" sz="9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911" y="5490510"/>
            <a:ext cx="6533278" cy="2743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4707"/>
            <a:ext cx="4638556" cy="2155082"/>
          </a:xfrm>
          <a:prstGeom prst="rect">
            <a:avLst/>
          </a:prstGeom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-1" y="3674396"/>
            <a:ext cx="12477136" cy="29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200" dirty="0" smtClean="0"/>
              <a:t>Andreas Thor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400" dirty="0" smtClean="0"/>
              <a:t>Hochschule für Telekommunikation Leipzig</a:t>
            </a:r>
            <a:br>
              <a:rPr lang="de-DE" sz="4400" dirty="0" smtClean="0"/>
            </a:br>
            <a:r>
              <a:rPr lang="de-DE" sz="4400" dirty="0" smtClean="0"/>
              <a:t>thor@hft-leipzig.de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1326761" y="3674396"/>
            <a:ext cx="18948452" cy="29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200" dirty="0" smtClean="0"/>
              <a:t>Norbert </a:t>
            </a:r>
            <a:r>
              <a:rPr lang="de-DE" sz="7200" dirty="0" err="1" smtClean="0"/>
              <a:t>Pengel</a:t>
            </a:r>
            <a:r>
              <a:rPr lang="de-DE" sz="7200" dirty="0" smtClean="0"/>
              <a:t>, Heinz-Werner Wollersheim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400" dirty="0" smtClean="0"/>
              <a:t>Universität Leipzig</a:t>
            </a:r>
            <a:br>
              <a:rPr lang="de-DE" sz="4400" dirty="0" smtClean="0"/>
            </a:br>
            <a:r>
              <a:rPr lang="de-DE" sz="4400" dirty="0" smtClean="0"/>
              <a:t>{</a:t>
            </a:r>
            <a:r>
              <a:rPr lang="de-DE" sz="4400" dirty="0" err="1" smtClean="0"/>
              <a:t>norbert.pengel</a:t>
            </a:r>
            <a:r>
              <a:rPr lang="de-DE" sz="4400" dirty="0" smtClean="0"/>
              <a:t>, </a:t>
            </a:r>
            <a:r>
              <a:rPr lang="de-DE" sz="4400" dirty="0" err="1" smtClean="0"/>
              <a:t>wollersheim</a:t>
            </a:r>
            <a:r>
              <a:rPr lang="de-DE" sz="4400" dirty="0" smtClean="0"/>
              <a:t>}@uni-leipzig.de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4" y="8110100"/>
            <a:ext cx="14982303" cy="9492100"/>
          </a:xfrm>
          <a:prstGeom prst="rect">
            <a:avLst/>
          </a:prstGeom>
        </p:spPr>
      </p:pic>
      <p:sp>
        <p:nvSpPr>
          <p:cNvPr id="20" name="Abgerundete rechteckige Legende 19"/>
          <p:cNvSpPr/>
          <p:nvPr/>
        </p:nvSpPr>
        <p:spPr>
          <a:xfrm>
            <a:off x="13912497" y="15007798"/>
            <a:ext cx="3390494" cy="175360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/>
              <a:t>Einordnung in</a:t>
            </a:r>
            <a:br>
              <a:rPr lang="de-DE" sz="2800" dirty="0" smtClean="0"/>
            </a:br>
            <a:r>
              <a:rPr lang="de-DE" sz="2800" dirty="0" smtClean="0"/>
              <a:t>Anforderungsstufen</a:t>
            </a:r>
            <a:endParaRPr lang="de-DE" sz="2800" dirty="0"/>
          </a:p>
        </p:txBody>
      </p:sp>
      <p:sp>
        <p:nvSpPr>
          <p:cNvPr id="21" name="Abgerundete rechteckige Legende 20"/>
          <p:cNvSpPr/>
          <p:nvPr/>
        </p:nvSpPr>
        <p:spPr>
          <a:xfrm>
            <a:off x="13383496" y="10133087"/>
            <a:ext cx="2869768" cy="175360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/>
              <a:t>Thematische</a:t>
            </a:r>
            <a:br>
              <a:rPr lang="de-DE" sz="2800" dirty="0" smtClean="0"/>
            </a:br>
            <a:r>
              <a:rPr lang="de-DE" sz="2800" dirty="0" smtClean="0"/>
              <a:t>Kategorisierung</a:t>
            </a:r>
            <a:endParaRPr lang="de-DE" sz="2800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5253053" y="15926154"/>
            <a:ext cx="3627625" cy="2029308"/>
          </a:xfrm>
          <a:prstGeom prst="wedgeRoundRectCallout">
            <a:avLst>
              <a:gd name="adj1" fmla="val -40980"/>
              <a:gd name="adj2" fmla="val -62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/>
              <a:t>Superverben als Textbausteine je nach Anforderungsstufe</a:t>
            </a:r>
            <a:endParaRPr lang="de-DE" sz="28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9" y="21700738"/>
            <a:ext cx="13738980" cy="7672417"/>
          </a:xfrm>
          <a:prstGeom prst="rect">
            <a:avLst/>
          </a:prstGeom>
        </p:spPr>
      </p:pic>
      <p:sp>
        <p:nvSpPr>
          <p:cNvPr id="27" name="Abgerundete rechteckige Legende 26"/>
          <p:cNvSpPr/>
          <p:nvPr/>
        </p:nvSpPr>
        <p:spPr>
          <a:xfrm>
            <a:off x="5203239" y="30818830"/>
            <a:ext cx="5018291" cy="2890438"/>
          </a:xfrm>
          <a:prstGeom prst="wedgeRoundRectCallout">
            <a:avLst>
              <a:gd name="adj1" fmla="val 14377"/>
              <a:gd name="adj2" fmla="val -59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/>
              <a:t>Trennung Vignette von Aufgabenstellung</a:t>
            </a:r>
          </a:p>
          <a:p>
            <a:r>
              <a:rPr lang="de-DE" sz="3600" dirty="0" smtClean="0"/>
              <a:t>→ gleiche Vignette für verschiedene Aufgaben</a:t>
            </a:r>
            <a:endParaRPr lang="de-DE" sz="3600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1878937" y="24094781"/>
            <a:ext cx="3779693" cy="1833228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/>
              <a:t>Forcierung des</a:t>
            </a:r>
            <a:br>
              <a:rPr lang="de-DE" sz="3600" dirty="0" smtClean="0"/>
            </a:br>
            <a:r>
              <a:rPr lang="de-DE" sz="3600" dirty="0" err="1" smtClean="0"/>
              <a:t>Constructive</a:t>
            </a:r>
            <a:r>
              <a:rPr lang="de-DE" sz="3600" dirty="0" smtClean="0"/>
              <a:t> </a:t>
            </a:r>
            <a:r>
              <a:rPr lang="de-DE" sz="3600" dirty="0" err="1" smtClean="0"/>
              <a:t>Alignment</a:t>
            </a:r>
            <a:endParaRPr lang="de-DE" sz="3600" dirty="0"/>
          </a:p>
        </p:txBody>
      </p:sp>
      <p:sp>
        <p:nvSpPr>
          <p:cNvPr id="29" name="Abgerundete rechteckige Legende 28"/>
          <p:cNvSpPr/>
          <p:nvPr/>
        </p:nvSpPr>
        <p:spPr>
          <a:xfrm>
            <a:off x="12148725" y="28985602"/>
            <a:ext cx="3227567" cy="1833228"/>
          </a:xfrm>
          <a:prstGeom prst="wedgeRoundRectCallout">
            <a:avLst>
              <a:gd name="adj1" fmla="val -18742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/>
              <a:t>Einordnung in</a:t>
            </a:r>
            <a:br>
              <a:rPr lang="de-DE" sz="3600" dirty="0" smtClean="0"/>
            </a:br>
            <a:r>
              <a:rPr lang="de-DE" sz="3600" dirty="0" smtClean="0"/>
              <a:t>Anforderungsstufen</a:t>
            </a:r>
            <a:endParaRPr lang="de-DE" sz="36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97571" y="7156168"/>
            <a:ext cx="15734468" cy="1039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Constructive</a:t>
            </a:r>
            <a:r>
              <a:rPr lang="de-DE" sz="4000" dirty="0" smtClean="0"/>
              <a:t> </a:t>
            </a:r>
            <a:r>
              <a:rPr lang="de-DE" sz="4000" dirty="0" err="1" smtClean="0"/>
              <a:t>Alignment</a:t>
            </a:r>
            <a:r>
              <a:rPr lang="de-DE" sz="4000" dirty="0" smtClean="0"/>
              <a:t>: Angeleitete Formulierung von Learning Outcomes</a:t>
            </a:r>
            <a:endParaRPr lang="de-DE" sz="4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0" y="19579203"/>
            <a:ext cx="14044489" cy="1039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Ontologie-basierte Annotation von Items</a:t>
            </a:r>
            <a:endParaRPr lang="de-DE" sz="4000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045" y="22515487"/>
            <a:ext cx="14527163" cy="6277541"/>
          </a:xfrm>
          <a:prstGeom prst="rect">
            <a:avLst/>
          </a:prstGeom>
        </p:spPr>
      </p:pic>
      <p:sp>
        <p:nvSpPr>
          <p:cNvPr id="36" name="Abgerundete rechteckige Legende 35"/>
          <p:cNvSpPr/>
          <p:nvPr/>
        </p:nvSpPr>
        <p:spPr>
          <a:xfrm>
            <a:off x="22799034" y="21064843"/>
            <a:ext cx="4247536" cy="1182172"/>
          </a:xfrm>
          <a:prstGeom prst="wedgeRoundRectCallout">
            <a:avLst>
              <a:gd name="adj1" fmla="val -36285"/>
              <a:gd name="adj2" fmla="val 83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/>
              <a:t>Strukturierte, </a:t>
            </a:r>
            <a:r>
              <a:rPr lang="de-DE" sz="3200" dirty="0" smtClean="0"/>
              <a:t>Kriterien-</a:t>
            </a:r>
            <a:br>
              <a:rPr lang="de-DE" sz="3200" dirty="0" smtClean="0"/>
            </a:br>
            <a:r>
              <a:rPr lang="de-DE" sz="3200" dirty="0" smtClean="0"/>
              <a:t>basierte Bewertung</a:t>
            </a:r>
            <a:endParaRPr lang="de-DE" sz="3200" dirty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0505037" y="28844519"/>
            <a:ext cx="3531874" cy="2060822"/>
          </a:xfrm>
          <a:prstGeom prst="wedgeRoundRectCallout">
            <a:avLst>
              <a:gd name="adj1" fmla="val -49687"/>
              <a:gd name="adj2" fmla="val -70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/>
              <a:t>Freitext für detail-</a:t>
            </a:r>
            <a:r>
              <a:rPr lang="de-DE" sz="3200" dirty="0" err="1" smtClean="0"/>
              <a:t>liertes</a:t>
            </a:r>
            <a:r>
              <a:rPr lang="de-DE" sz="3200" dirty="0" smtClean="0"/>
              <a:t> Feedback</a:t>
            </a:r>
            <a:endParaRPr lang="de-DE" sz="3200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5136786" y="29329973"/>
            <a:ext cx="3819569" cy="2381556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/>
              <a:t>Ggf. Anpassung der Einordnung in</a:t>
            </a:r>
            <a:br>
              <a:rPr lang="de-DE" sz="3200" dirty="0" smtClean="0"/>
            </a:br>
            <a:r>
              <a:rPr lang="de-DE" sz="3200" dirty="0" smtClean="0"/>
              <a:t>Anforderungsstufen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7342" y="20867399"/>
            <a:ext cx="13650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Thematisch, Learning Outcome, Anforderungsstufe, Item-Typ, Schwierigkeitsgrad</a:t>
            </a:r>
            <a:endParaRPr lang="de-DE" sz="3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15817044" y="19590576"/>
            <a:ext cx="14321163" cy="1039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Kollaboratives</a:t>
            </a:r>
            <a:r>
              <a:rPr lang="de-DE" sz="4000" dirty="0" smtClean="0"/>
              <a:t>, strukturiertes </a:t>
            </a:r>
            <a:r>
              <a:rPr lang="de-DE" sz="4000" dirty="0" err="1" smtClean="0"/>
              <a:t>Reviewing</a:t>
            </a:r>
            <a:r>
              <a:rPr lang="de-DE" sz="4000" dirty="0" smtClean="0"/>
              <a:t> von Items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15776789" y="37518158"/>
            <a:ext cx="14044489" cy="10396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Current</a:t>
            </a:r>
            <a:r>
              <a:rPr lang="de-DE" sz="4000" dirty="0" smtClean="0"/>
              <a:t> Work</a:t>
            </a:r>
            <a:endParaRPr lang="de-DE" sz="4000" dirty="0"/>
          </a:p>
        </p:txBody>
      </p:sp>
      <p:sp>
        <p:nvSpPr>
          <p:cNvPr id="42" name="Textfeld 41"/>
          <p:cNvSpPr txBox="1"/>
          <p:nvPr/>
        </p:nvSpPr>
        <p:spPr>
          <a:xfrm>
            <a:off x="15818540" y="39134964"/>
            <a:ext cx="13137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Automatische Item-Annotation (z.B. thematisch, Anforderungsstufe) aus Item-Vignette und –Aufgabenstellung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Automatisches Ontologie-</a:t>
            </a:r>
            <a:r>
              <a:rPr lang="de-DE" sz="3200" dirty="0" err="1" smtClean="0"/>
              <a:t>Matching</a:t>
            </a:r>
            <a:r>
              <a:rPr lang="de-DE" sz="3200" dirty="0" smtClean="0"/>
              <a:t> für Item-Pool-</a:t>
            </a:r>
            <a:r>
              <a:rPr lang="de-DE" sz="3200" dirty="0" err="1" smtClean="0"/>
              <a:t>Merging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779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Das E-Assessment-Literacy-Tool EAs.LiT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E-Assessment-Literacy-Tool EAs.LiT </dc:title>
  <dc:creator>Andreas Thor</dc:creator>
  <cp:lastModifiedBy>Andreas Thor</cp:lastModifiedBy>
  <cp:revision>8</cp:revision>
  <dcterms:created xsi:type="dcterms:W3CDTF">2018-08-20T13:43:00Z</dcterms:created>
  <dcterms:modified xsi:type="dcterms:W3CDTF">2018-08-20T21:23:37Z</dcterms:modified>
</cp:coreProperties>
</file>