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40" r:id="rId2"/>
    <p:sldId id="341" r:id="rId3"/>
    <p:sldId id="342" r:id="rId4"/>
    <p:sldId id="343" r:id="rId5"/>
    <p:sldId id="345" r:id="rId6"/>
    <p:sldId id="333" r:id="rId7"/>
    <p:sldId id="34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2A8"/>
    <a:srgbClr val="8FBB3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14" y="1104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53E0-8925-40BE-A05A-689736A31117}" type="datetimeFigureOut">
              <a:rPr lang="de-DE" smtClean="0"/>
              <a:t>06.06.2017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7DD08-B13B-47D5-98AF-9D8DAC4E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15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F6B1E-3C82-4E9D-A5D2-60BCA37789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Futura Book" panose="02000504030000020003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Futura Book" panose="02000504030000020003" pitchFamily="2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89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utura Book" panose="02000504030000020003" pitchFamily="2" charset="0"/>
              </a:defRPr>
            </a:lvl1pPr>
            <a:lvl2pPr>
              <a:defRPr>
                <a:latin typeface="Futura Book" panose="02000504030000020003" pitchFamily="2" charset="0"/>
              </a:defRPr>
            </a:lvl2pPr>
            <a:lvl3pPr>
              <a:defRPr>
                <a:latin typeface="Futura Book" panose="02000504030000020003" pitchFamily="2" charset="0"/>
              </a:defRPr>
            </a:lvl3pPr>
            <a:lvl4pPr>
              <a:defRPr>
                <a:latin typeface="Futura Book" panose="02000504030000020003" pitchFamily="2" charset="0"/>
              </a:defRPr>
            </a:lvl4pPr>
            <a:lvl5pPr>
              <a:defRPr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1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95512" cy="60340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2875" y="274638"/>
            <a:ext cx="6437313" cy="6034087"/>
          </a:xfrm>
        </p:spPr>
        <p:txBody>
          <a:bodyPr vert="eaVert"/>
          <a:lstStyle>
            <a:lvl1pPr>
              <a:defRPr>
                <a:latin typeface="Futura Book" panose="02000504030000020003" pitchFamily="2" charset="0"/>
              </a:defRPr>
            </a:lvl1pPr>
            <a:lvl2pPr>
              <a:defRPr>
                <a:latin typeface="Futura Book" panose="02000504030000020003" pitchFamily="2" charset="0"/>
              </a:defRPr>
            </a:lvl2pPr>
            <a:lvl3pPr>
              <a:defRPr>
                <a:latin typeface="Futura Book" panose="02000504030000020003" pitchFamily="2" charset="0"/>
              </a:defRPr>
            </a:lvl3pPr>
            <a:lvl4pPr>
              <a:defRPr>
                <a:latin typeface="Futura Book" panose="02000504030000020003" pitchFamily="2" charset="0"/>
              </a:defRPr>
            </a:lvl4pPr>
            <a:lvl5pPr>
              <a:defRPr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10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Futura Book" panose="02000504030000020003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42875" y="944563"/>
            <a:ext cx="4316413" cy="5364162"/>
          </a:xfrm>
        </p:spPr>
        <p:txBody>
          <a:bodyPr/>
          <a:lstStyle>
            <a:lvl1pPr>
              <a:defRPr>
                <a:latin typeface="Futura Book" panose="02000504030000020003" pitchFamily="2" charset="0"/>
              </a:defRPr>
            </a:lvl1pPr>
            <a:lvl2pPr>
              <a:defRPr>
                <a:latin typeface="Futura Book" panose="02000504030000020003" pitchFamily="2" charset="0"/>
              </a:defRPr>
            </a:lvl2pPr>
            <a:lvl3pPr>
              <a:defRPr>
                <a:latin typeface="Futura Book" panose="02000504030000020003" pitchFamily="2" charset="0"/>
              </a:defRPr>
            </a:lvl3pPr>
            <a:lvl4pPr>
              <a:defRPr>
                <a:latin typeface="Futura Book" panose="02000504030000020003" pitchFamily="2" charset="0"/>
              </a:defRPr>
            </a:lvl4pPr>
            <a:lvl5pPr>
              <a:defRPr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944563"/>
            <a:ext cx="4316412" cy="5364162"/>
          </a:xfrm>
        </p:spPr>
        <p:txBody>
          <a:bodyPr/>
          <a:lstStyle>
            <a:lvl1pPr>
              <a:defRPr>
                <a:latin typeface="Futura Book" panose="02000504030000020003" pitchFamily="2" charset="0"/>
              </a:defRPr>
            </a:lvl1pPr>
            <a:lvl2pPr>
              <a:defRPr>
                <a:latin typeface="Futura Book" panose="02000504030000020003" pitchFamily="2" charset="0"/>
              </a:defRPr>
            </a:lvl2pPr>
            <a:lvl3pPr>
              <a:defRPr>
                <a:latin typeface="Futura Book" panose="02000504030000020003" pitchFamily="2" charset="0"/>
              </a:defRPr>
            </a:lvl3pPr>
            <a:lvl4pPr>
              <a:defRPr>
                <a:latin typeface="Futura Book" panose="02000504030000020003" pitchFamily="2" charset="0"/>
              </a:defRPr>
            </a:lvl4pPr>
            <a:lvl5pPr>
              <a:defRPr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43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utura Book" panose="02000504030000020003" pitchFamily="2" charset="0"/>
              </a:defRPr>
            </a:lvl1pPr>
            <a:lvl2pPr>
              <a:defRPr>
                <a:latin typeface="Futura Book" panose="02000504030000020003" pitchFamily="2" charset="0"/>
              </a:defRPr>
            </a:lvl2pPr>
            <a:lvl3pPr>
              <a:defRPr>
                <a:latin typeface="Futura Book" panose="02000504030000020003" pitchFamily="2" charset="0"/>
              </a:defRPr>
            </a:lvl3pPr>
            <a:lvl4pPr>
              <a:defRPr>
                <a:latin typeface="Futura Book" panose="02000504030000020003" pitchFamily="2" charset="0"/>
              </a:defRPr>
            </a:lvl4pPr>
            <a:lvl5pPr>
              <a:defRPr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46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457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1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utura Book" panose="02000504030000020003" pitchFamily="2" charset="0"/>
              </a:defRPr>
            </a:lvl1pPr>
            <a:lvl2pPr>
              <a:defRPr>
                <a:latin typeface="Futura Book" panose="02000504030000020003" pitchFamily="2" charset="0"/>
              </a:defRPr>
            </a:lvl2pPr>
            <a:lvl3pPr>
              <a:defRPr>
                <a:latin typeface="Futura Book" panose="02000504030000020003" pitchFamily="2" charset="0"/>
              </a:defRPr>
            </a:lvl3pPr>
            <a:lvl4pPr>
              <a:defRPr>
                <a:latin typeface="Futura Book" panose="02000504030000020003" pitchFamily="2" charset="0"/>
              </a:defRPr>
            </a:lvl4pPr>
            <a:lvl5pPr>
              <a:defRPr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88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Futura Book" panose="02000504030000020003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utura Book" panose="02000504030000020003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320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2875" y="944563"/>
            <a:ext cx="4316413" cy="5364162"/>
          </a:xfrm>
        </p:spPr>
        <p:txBody>
          <a:bodyPr/>
          <a:lstStyle>
            <a:lvl1pPr>
              <a:defRPr sz="2800">
                <a:latin typeface="Futura Book" panose="02000504030000020003" pitchFamily="2" charset="0"/>
              </a:defRPr>
            </a:lvl1pPr>
            <a:lvl2pPr>
              <a:defRPr sz="2400">
                <a:latin typeface="Futura Book" panose="02000504030000020003" pitchFamily="2" charset="0"/>
              </a:defRPr>
            </a:lvl2pPr>
            <a:lvl3pPr>
              <a:defRPr sz="2000">
                <a:latin typeface="Futura Book" panose="02000504030000020003" pitchFamily="2" charset="0"/>
              </a:defRPr>
            </a:lvl3pPr>
            <a:lvl4pPr>
              <a:defRPr sz="1800">
                <a:latin typeface="Futura Book" panose="02000504030000020003" pitchFamily="2" charset="0"/>
              </a:defRPr>
            </a:lvl4pPr>
            <a:lvl5pPr>
              <a:defRPr sz="1800">
                <a:latin typeface="Futura Book" panose="02000504030000020003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944563"/>
            <a:ext cx="4316412" cy="5364162"/>
          </a:xfrm>
        </p:spPr>
        <p:txBody>
          <a:bodyPr/>
          <a:lstStyle>
            <a:lvl1pPr>
              <a:defRPr sz="2800">
                <a:latin typeface="Futura Book" panose="02000504030000020003" pitchFamily="2" charset="0"/>
              </a:defRPr>
            </a:lvl1pPr>
            <a:lvl2pPr>
              <a:defRPr sz="2400">
                <a:latin typeface="Futura Book" panose="02000504030000020003" pitchFamily="2" charset="0"/>
              </a:defRPr>
            </a:lvl2pPr>
            <a:lvl3pPr>
              <a:defRPr sz="2000">
                <a:latin typeface="Futura Book" panose="02000504030000020003" pitchFamily="2" charset="0"/>
              </a:defRPr>
            </a:lvl3pPr>
            <a:lvl4pPr>
              <a:defRPr sz="1800">
                <a:latin typeface="Futura Book" panose="02000504030000020003" pitchFamily="2" charset="0"/>
              </a:defRPr>
            </a:lvl4pPr>
            <a:lvl5pPr>
              <a:defRPr sz="1800">
                <a:latin typeface="Futura Book" panose="02000504030000020003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01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utura Book" panose="0200050403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utura Book" panose="02000504030000020003" pitchFamily="2" charset="0"/>
              </a:defRPr>
            </a:lvl1pPr>
            <a:lvl2pPr>
              <a:defRPr sz="2000">
                <a:latin typeface="Futura Book" panose="02000504030000020003" pitchFamily="2" charset="0"/>
              </a:defRPr>
            </a:lvl2pPr>
            <a:lvl3pPr>
              <a:defRPr sz="1800">
                <a:latin typeface="Futura Book" panose="02000504030000020003" pitchFamily="2" charset="0"/>
              </a:defRPr>
            </a:lvl3pPr>
            <a:lvl4pPr>
              <a:defRPr sz="1600">
                <a:latin typeface="Futura Book" panose="02000504030000020003" pitchFamily="2" charset="0"/>
              </a:defRPr>
            </a:lvl4pPr>
            <a:lvl5pPr>
              <a:defRPr sz="1600">
                <a:latin typeface="Futura Book" panose="02000504030000020003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utura Book" panose="0200050403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utura Book" panose="02000504030000020003" pitchFamily="2" charset="0"/>
              </a:defRPr>
            </a:lvl1pPr>
            <a:lvl2pPr>
              <a:defRPr sz="2000">
                <a:latin typeface="Futura Book" panose="02000504030000020003" pitchFamily="2" charset="0"/>
              </a:defRPr>
            </a:lvl2pPr>
            <a:lvl3pPr>
              <a:defRPr sz="1800">
                <a:latin typeface="Futura Book" panose="02000504030000020003" pitchFamily="2" charset="0"/>
              </a:defRPr>
            </a:lvl3pPr>
            <a:lvl4pPr>
              <a:defRPr sz="1600">
                <a:latin typeface="Futura Book" panose="02000504030000020003" pitchFamily="2" charset="0"/>
              </a:defRPr>
            </a:lvl4pPr>
            <a:lvl5pPr>
              <a:defRPr sz="1600">
                <a:latin typeface="Futura Book" panose="02000504030000020003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5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Futura Book" panose="02000504030000020003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59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84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Futura Book" panose="02000504030000020003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utura Book" panose="02000504030000020003" pitchFamily="2" charset="0"/>
              </a:defRPr>
            </a:lvl1pPr>
            <a:lvl2pPr>
              <a:defRPr sz="2800">
                <a:latin typeface="Futura Book" panose="02000504030000020003" pitchFamily="2" charset="0"/>
              </a:defRPr>
            </a:lvl2pPr>
            <a:lvl3pPr>
              <a:defRPr sz="2400">
                <a:latin typeface="Futura Book" panose="02000504030000020003" pitchFamily="2" charset="0"/>
              </a:defRPr>
            </a:lvl3pPr>
            <a:lvl4pPr>
              <a:defRPr sz="2000">
                <a:latin typeface="Futura Book" panose="02000504030000020003" pitchFamily="2" charset="0"/>
              </a:defRPr>
            </a:lvl4pPr>
            <a:lvl5pPr>
              <a:defRPr sz="2000">
                <a:latin typeface="Futura Book" panose="0200050403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utura Book" panose="02000504030000020003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4881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Futura Book" panose="02000504030000020003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utura Book" panose="0200050403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utura Book" panose="02000504030000020003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0664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jp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863600" y="0"/>
            <a:ext cx="7499350" cy="873125"/>
          </a:xfrm>
          <a:prstGeom prst="rect">
            <a:avLst/>
          </a:prstGeom>
          <a:gradFill flip="none" rotWithShape="1">
            <a:gsLst>
              <a:gs pos="97000">
                <a:srgbClr val="93C7CB"/>
              </a:gs>
              <a:gs pos="96000">
                <a:srgbClr val="70B5BA"/>
              </a:gs>
              <a:gs pos="7000">
                <a:srgbClr val="4BA2A8"/>
              </a:gs>
              <a:gs pos="99000">
                <a:schemeClr val="bg1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200" dirty="0">
              <a:solidFill>
                <a:schemeClr val="bg1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78558"/>
            <a:ext cx="8785225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8534400" y="6524625"/>
            <a:ext cx="5570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41EC4E-6847-4139-904E-F9D8D78466BB}" type="slidenum">
              <a:rPr lang="en-US" altLang="de-DE" sz="1400">
                <a:solidFill>
                  <a:schemeClr val="bg2"/>
                </a:solidFill>
                <a:latin typeface="Futura Book" panose="02000504030000020003" pitchFamily="2" charset="0"/>
              </a:rPr>
              <a:pPr/>
              <a:t>‹Nr.›</a:t>
            </a:fld>
            <a:endParaRPr lang="en-US" altLang="de-DE" sz="1400" dirty="0">
              <a:solidFill>
                <a:schemeClr val="bg2"/>
              </a:solidFill>
              <a:latin typeface="Futura Book" panose="02000504030000020003" pitchFamily="2" charset="0"/>
            </a:endParaRPr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2592388" y="6513513"/>
            <a:ext cx="655161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de-DE" sz="1400" dirty="0" smtClean="0">
              <a:solidFill>
                <a:schemeClr val="bg2"/>
              </a:solidFill>
              <a:latin typeface="Futura Book" panose="02000504030000020003" pitchFamily="2" charset="0"/>
            </a:endParaRPr>
          </a:p>
        </p:txBody>
      </p:sp>
      <p:pic>
        <p:nvPicPr>
          <p:cNvPr id="1030" name="Picture 14" descr="Paulinum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3" descr="unilogo"/>
          <p:cNvPicPr>
            <a:picLocks noChangeAspect="1" noChangeArrowheads="1"/>
          </p:cNvPicPr>
          <p:nvPr userDrawn="1"/>
        </p:nvPicPr>
        <p:blipFill>
          <a:blip r:embed="rId17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4" y="6528585"/>
            <a:ext cx="2036849" cy="28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1"/>
          <p:cNvSpPr>
            <a:spLocks noChangeShapeType="1"/>
          </p:cNvSpPr>
          <p:nvPr userDrawn="1"/>
        </p:nvSpPr>
        <p:spPr bwMode="auto">
          <a:xfrm>
            <a:off x="0" y="876454"/>
            <a:ext cx="9144000" cy="0"/>
          </a:xfrm>
          <a:prstGeom prst="line">
            <a:avLst/>
          </a:prstGeom>
          <a:noFill/>
          <a:ln w="28575">
            <a:solidFill>
              <a:srgbClr val="CBCCCD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4" name="Picture 15" descr="Uni-Leipzig5"/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0"/>
            <a:ext cx="8636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608978" y="-15359"/>
            <a:ext cx="6553200" cy="8723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398463" eaLnBrk="1" hangingPunct="1">
              <a:defRPr/>
            </a:pPr>
            <a:r>
              <a:rPr lang="de-DE" altLang="de-DE" sz="1400" b="0" i="0" dirty="0" smtClean="0">
                <a:solidFill>
                  <a:schemeClr val="bg1"/>
                </a:solidFill>
                <a:latin typeface="Futura Book" panose="02000504030000020003" pitchFamily="2" charset="0"/>
              </a:rPr>
              <a:t>Die Weiterentwicklung von E-Assessments für digitalisierte Hochschulen: </a:t>
            </a:r>
          </a:p>
          <a:p>
            <a:pPr algn="r" defTabSz="398463" eaLnBrk="1" hangingPunct="1">
              <a:defRPr/>
            </a:pPr>
            <a:r>
              <a:rPr lang="de-DE" altLang="de-DE" sz="1400" b="0" i="0" dirty="0" smtClean="0">
                <a:solidFill>
                  <a:schemeClr val="bg1"/>
                </a:solidFill>
                <a:latin typeface="Futura Book" panose="02000504030000020003" pitchFamily="2" charset="0"/>
              </a:rPr>
              <a:t>Grundlegung und Verbreitung von E-Assessment-</a:t>
            </a:r>
            <a:r>
              <a:rPr lang="de-DE" altLang="de-DE" sz="1400" b="0" i="0" dirty="0" err="1" smtClean="0">
                <a:solidFill>
                  <a:schemeClr val="bg1"/>
                </a:solidFill>
                <a:latin typeface="Futura Book" panose="02000504030000020003" pitchFamily="2" charset="0"/>
              </a:rPr>
              <a:t>Literacy</a:t>
            </a:r>
            <a:r>
              <a:rPr lang="de-DE" altLang="de-DE" sz="1400" b="0" i="0" dirty="0" smtClean="0">
                <a:solidFill>
                  <a:schemeClr val="bg1"/>
                </a:solidFill>
                <a:latin typeface="Futura Book" panose="02000504030000020003" pitchFamily="2" charset="0"/>
              </a:rPr>
              <a:t>.</a:t>
            </a:r>
            <a:endParaRPr lang="de-DE" altLang="de-DE" sz="1400" b="0" i="0" dirty="0">
              <a:solidFill>
                <a:schemeClr val="bg1"/>
              </a:solidFill>
              <a:latin typeface="Futura Book" panose="02000504030000020003" pitchFamily="2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863602" y="0"/>
            <a:ext cx="2793998" cy="856941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defTabSz="398463" eaLnBrk="1" hangingPunct="1">
              <a:defRPr/>
            </a:pPr>
            <a:r>
              <a:rPr lang="de-DE" altLang="de-DE" sz="1600" b="1" i="0" baseline="0" dirty="0" err="1" smtClean="0">
                <a:solidFill>
                  <a:srgbClr val="CBDFE0"/>
                </a:solidFill>
                <a:latin typeface="Futura Book" panose="02000504030000020003" pitchFamily="2" charset="0"/>
              </a:rPr>
              <a:t>WeL</a:t>
            </a:r>
            <a:r>
              <a:rPr lang="de-DE" altLang="de-DE" sz="1600" b="1" i="0" baseline="0" dirty="0" smtClean="0">
                <a:solidFill>
                  <a:srgbClr val="CBDFE0"/>
                </a:solidFill>
                <a:latin typeface="Futura Book" panose="02000504030000020003" pitchFamily="2" charset="0"/>
              </a:rPr>
              <a:t> 2016</a:t>
            </a:r>
          </a:p>
          <a:p>
            <a:pPr algn="l" defTabSz="398463" eaLnBrk="1" hangingPunct="1">
              <a:defRPr/>
            </a:pPr>
            <a:r>
              <a:rPr lang="de-DE" altLang="de-DE" sz="1600" b="1" i="0" baseline="0" dirty="0" smtClean="0">
                <a:solidFill>
                  <a:srgbClr val="CBDFE0"/>
                </a:solidFill>
                <a:latin typeface="Futura Book" panose="02000504030000020003" pitchFamily="2" charset="0"/>
              </a:rPr>
              <a:t>HSZG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74" y="6483842"/>
            <a:ext cx="1113615" cy="3302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3" y="6402156"/>
            <a:ext cx="815071" cy="42383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90" y="6215535"/>
            <a:ext cx="1173590" cy="76659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96" y="6486084"/>
            <a:ext cx="1811034" cy="33218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8" y="6355178"/>
            <a:ext cx="1082264" cy="5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aseline="0">
          <a:solidFill>
            <a:srgbClr val="5F5F5F"/>
          </a:solidFill>
          <a:latin typeface="Futura Book" panose="02000504030000020003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5F5F5F"/>
          </a:solidFill>
          <a:latin typeface="Futura Book" panose="02000504030000020003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aseline="0">
          <a:solidFill>
            <a:srgbClr val="5F5F5F"/>
          </a:solidFill>
          <a:latin typeface="Futura Book" panose="02000504030000020003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5F5F5F"/>
          </a:solidFill>
          <a:latin typeface="Futura Book" panose="02000504030000020003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aseline="0">
          <a:solidFill>
            <a:srgbClr val="5F5F5F"/>
          </a:solidFill>
          <a:latin typeface="Futura Book" panose="02000504030000020003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E-Assessment </a:t>
            </a:r>
            <a:r>
              <a:rPr lang="de-DE" b="1" dirty="0" err="1"/>
              <a:t>Literacy</a:t>
            </a:r>
            <a:r>
              <a:rPr lang="de-DE" b="1" dirty="0"/>
              <a:t> Tool (</a:t>
            </a:r>
            <a:r>
              <a:rPr lang="de-DE" b="1" dirty="0" err="1" smtClean="0"/>
              <a:t>EAs.LiT</a:t>
            </a:r>
            <a:r>
              <a:rPr lang="de-DE" b="1" dirty="0" smtClean="0"/>
              <a:t>)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 smtClean="0"/>
              <a:t>Ziel: Unterstützung eines hochschuldidaktischen Workflows zur Qualitätssicherung beim E-Assessment</a:t>
            </a:r>
          </a:p>
          <a:p>
            <a:endParaRPr lang="de-DE" dirty="0"/>
          </a:p>
          <a:p>
            <a:r>
              <a:rPr lang="de-DE" dirty="0" smtClean="0"/>
              <a:t>Definition von </a:t>
            </a:r>
            <a:r>
              <a:rPr lang="de-DE" u="sng" dirty="0" smtClean="0"/>
              <a:t>Learning Outcomes </a:t>
            </a:r>
            <a:r>
              <a:rPr lang="de-DE" dirty="0" smtClean="0"/>
              <a:t>inkl. Anforderungsstufen</a:t>
            </a:r>
          </a:p>
          <a:p>
            <a:pPr lvl="1"/>
            <a:r>
              <a:rPr lang="de-DE" dirty="0" smtClean="0"/>
              <a:t>Kompetenz-orientiertes Prüfen</a:t>
            </a:r>
          </a:p>
          <a:p>
            <a:r>
              <a:rPr lang="de-DE" dirty="0" smtClean="0"/>
              <a:t>Erstellung und </a:t>
            </a:r>
            <a:r>
              <a:rPr lang="de-DE" u="sng" dirty="0" smtClean="0"/>
              <a:t>Begutachtung</a:t>
            </a:r>
            <a:r>
              <a:rPr lang="de-DE" dirty="0" smtClean="0"/>
              <a:t> (Peer-Review) von Items</a:t>
            </a:r>
          </a:p>
          <a:p>
            <a:pPr lvl="1"/>
            <a:r>
              <a:rPr lang="de-DE" dirty="0" smtClean="0"/>
              <a:t>Strukturiertes Feedback mit Möglichkeit zur Überarbeitung </a:t>
            </a:r>
          </a:p>
          <a:p>
            <a:r>
              <a:rPr lang="de-DE" u="sng" dirty="0" smtClean="0"/>
              <a:t>Annotation</a:t>
            </a:r>
            <a:r>
              <a:rPr lang="de-DE" dirty="0" smtClean="0"/>
              <a:t> von Items: Thema-Taxonomie, Anforderungsstufen, Schwierigkeitsgrad</a:t>
            </a:r>
          </a:p>
          <a:p>
            <a:pPr lvl="1"/>
            <a:r>
              <a:rPr lang="de-DE" dirty="0" smtClean="0"/>
              <a:t>Analyse und Bewertung von E-Klausuren, z.B. hinsichtlich Vergleichbarkeit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" y="-459432"/>
            <a:ext cx="9155714" cy="73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-553154"/>
            <a:ext cx="8015809" cy="75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8" y="5187"/>
            <a:ext cx="7956346" cy="6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8" y="657011"/>
            <a:ext cx="8649907" cy="306747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1" y="3857206"/>
            <a:ext cx="8611802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136813"/>
            <a:ext cx="8596531" cy="49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2875" y="878558"/>
            <a:ext cx="9001125" cy="536416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Implementation</a:t>
            </a:r>
          </a:p>
          <a:p>
            <a:pPr marL="0" indent="0">
              <a:buNone/>
            </a:pPr>
            <a:endParaRPr lang="de-DE" b="1" dirty="0" smtClean="0"/>
          </a:p>
          <a:p>
            <a:r>
              <a:rPr lang="de-DE" dirty="0" err="1" smtClean="0"/>
              <a:t>Plugin</a:t>
            </a:r>
            <a:r>
              <a:rPr lang="de-DE" dirty="0" smtClean="0"/>
              <a:t> für Content Management System (CMS) Wordpress</a:t>
            </a:r>
          </a:p>
          <a:p>
            <a:pPr lvl="1"/>
            <a:r>
              <a:rPr lang="de-DE" dirty="0" smtClean="0"/>
              <a:t>PHP, </a:t>
            </a:r>
            <a:r>
              <a:rPr lang="de-DE" dirty="0" err="1" smtClean="0"/>
              <a:t>mySQL</a:t>
            </a:r>
            <a:r>
              <a:rPr lang="de-DE" dirty="0" smtClean="0"/>
              <a:t>-Datenbank, Apache Webserver</a:t>
            </a:r>
          </a:p>
          <a:p>
            <a:r>
              <a:rPr lang="de-DE" dirty="0" smtClean="0"/>
              <a:t>Verwendung standardisierter CMS-Funktionen</a:t>
            </a:r>
          </a:p>
          <a:p>
            <a:pPr lvl="1"/>
            <a:r>
              <a:rPr lang="de-DE" dirty="0" smtClean="0"/>
              <a:t>Generische Datenbank-basierte Content-Verwaltung (Speichern, Laden, Filtern, …), </a:t>
            </a:r>
            <a:r>
              <a:rPr lang="de-DE" dirty="0" err="1" smtClean="0"/>
              <a:t>Versionierung</a:t>
            </a:r>
            <a:r>
              <a:rPr lang="de-DE" dirty="0" smtClean="0"/>
              <a:t>, Nutzerverwaltung </a:t>
            </a:r>
          </a:p>
          <a:p>
            <a:pPr lvl="1"/>
            <a:r>
              <a:rPr lang="de-DE" dirty="0" smtClean="0"/>
              <a:t>Metadaten (Tags bzw. </a:t>
            </a:r>
            <a:r>
              <a:rPr lang="de-DE" dirty="0" err="1" smtClean="0"/>
              <a:t>Categories</a:t>
            </a:r>
            <a:r>
              <a:rPr lang="de-DE" dirty="0" smtClean="0"/>
              <a:t>), Modernes User Interface</a:t>
            </a:r>
          </a:p>
          <a:p>
            <a:r>
              <a:rPr lang="de-DE" dirty="0" smtClean="0"/>
              <a:t>Erweiterung um</a:t>
            </a:r>
          </a:p>
          <a:p>
            <a:pPr lvl="1"/>
            <a:r>
              <a:rPr lang="de-DE" dirty="0" smtClean="0"/>
              <a:t>„Content-Typen“, u.a. Single Choice Item, Learning Outcome, Review </a:t>
            </a:r>
          </a:p>
          <a:p>
            <a:pPr lvl="1"/>
            <a:r>
              <a:rPr lang="de-DE" dirty="0" smtClean="0"/>
              <a:t>Datenanalyse, z.B. Item Explorer</a:t>
            </a:r>
          </a:p>
          <a:p>
            <a:pPr lvl="1"/>
            <a:r>
              <a:rPr lang="de-DE" dirty="0" smtClean="0"/>
              <a:t>Algorithmen, u.a. semi-automatische Klausurgenerierung, Item-Analyse </a:t>
            </a:r>
          </a:p>
          <a:p>
            <a:pPr lvl="1"/>
            <a:r>
              <a:rPr lang="de-DE" dirty="0" smtClean="0"/>
              <a:t>Import / Export für Lern-Management-Systeme</a:t>
            </a:r>
          </a:p>
          <a:p>
            <a:pPr lvl="1"/>
            <a:endParaRPr lang="de-DE" dirty="0"/>
          </a:p>
          <a:p>
            <a:r>
              <a:rPr lang="de-DE" dirty="0" smtClean="0"/>
              <a:t>http://www.easlit.de                       https</a:t>
            </a:r>
            <a:r>
              <a:rPr lang="de-DE" dirty="0"/>
              <a:t>://github.com/andreas-thor/eal/</a:t>
            </a:r>
          </a:p>
        </p:txBody>
      </p:sp>
    </p:spTree>
    <p:extLst>
      <p:ext uri="{BB962C8B-B14F-4D97-AF65-F5344CB8AC3E}">
        <p14:creationId xmlns:p14="http://schemas.microsoft.com/office/powerpoint/2010/main" val="25751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Bildschirmpräsentation (4:3)</PresentationFormat>
  <Paragraphs>25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Futura Book</vt:lpstr>
      <vt:lpstr>Wingdings</vt:lpstr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Pengel</dc:creator>
  <cp:lastModifiedBy>thor@informatik.uni-leipzig.de</cp:lastModifiedBy>
  <cp:revision>77</cp:revision>
  <dcterms:created xsi:type="dcterms:W3CDTF">2015-12-06T17:46:01Z</dcterms:created>
  <dcterms:modified xsi:type="dcterms:W3CDTF">2017-06-06T13:45:44Z</dcterms:modified>
</cp:coreProperties>
</file>