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7"/>
  </p:handoutMasterIdLst>
  <p:sldIdLst>
    <p:sldId id="261" r:id="rId2"/>
    <p:sldId id="297" r:id="rId3"/>
    <p:sldId id="311" r:id="rId4"/>
    <p:sldId id="346" r:id="rId5"/>
    <p:sldId id="349" r:id="rId6"/>
    <p:sldId id="347" r:id="rId7"/>
    <p:sldId id="345" r:id="rId8"/>
    <p:sldId id="348" r:id="rId9"/>
    <p:sldId id="312" r:id="rId10"/>
    <p:sldId id="305" r:id="rId11"/>
    <p:sldId id="334" r:id="rId12"/>
    <p:sldId id="335" r:id="rId13"/>
    <p:sldId id="321" r:id="rId14"/>
    <p:sldId id="315" r:id="rId15"/>
    <p:sldId id="319" r:id="rId16"/>
    <p:sldId id="318" r:id="rId17"/>
    <p:sldId id="323" r:id="rId18"/>
    <p:sldId id="324" r:id="rId19"/>
    <p:sldId id="332" r:id="rId20"/>
    <p:sldId id="310" r:id="rId21"/>
    <p:sldId id="341" r:id="rId22"/>
    <p:sldId id="306" r:id="rId23"/>
    <p:sldId id="326" r:id="rId24"/>
    <p:sldId id="327" r:id="rId25"/>
    <p:sldId id="338" r:id="rId26"/>
    <p:sldId id="271" r:id="rId27"/>
    <p:sldId id="273" r:id="rId28"/>
    <p:sldId id="356" r:id="rId29"/>
    <p:sldId id="354" r:id="rId30"/>
    <p:sldId id="357" r:id="rId31"/>
    <p:sldId id="355" r:id="rId32"/>
    <p:sldId id="353" r:id="rId33"/>
    <p:sldId id="351" r:id="rId34"/>
    <p:sldId id="350" r:id="rId35"/>
    <p:sldId id="35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AC5"/>
    <a:srgbClr val="0C1E15"/>
    <a:srgbClr val="00FF00"/>
    <a:srgbClr val="DEC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9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7150F2-3AB9-B047-B4CC-73A85EF4EF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FADB3-E2F9-AF45-AABF-F71C4654A5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94EA4-C59E-CC41-B895-DC1C15C976BF}" type="datetimeFigureOut">
              <a:rPr lang="en-US" smtClean="0"/>
              <a:t>6/23/20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C30BA-D1CC-7444-9B97-DBDD89318C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31E5E-0DCE-A24C-8905-EC28755E49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012E6-3F3A-7842-BE00-194CD335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67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" y="-10925"/>
            <a:ext cx="3098105" cy="6926696"/>
            <a:chOff x="-2988840" y="-681190"/>
            <a:chExt cx="2323579" cy="5195022"/>
          </a:xfrm>
        </p:grpSpPr>
        <p:pic>
          <p:nvPicPr>
            <p:cNvPr id="34" name="Picture 2" descr="S:\F15015_Copernicus\3_Work\330_Work-in-process\SC4_BackgroundMat\Visual_ID\Photos\Climate_change_ThinkstockPhotos-147656737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69"/>
            <a:stretch/>
          </p:blipFill>
          <p:spPr bwMode="auto">
            <a:xfrm>
              <a:off x="-2988840" y="-668610"/>
              <a:ext cx="2323578" cy="5181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4"/>
            <p:cNvSpPr/>
            <p:nvPr userDrawn="1"/>
          </p:nvSpPr>
          <p:spPr>
            <a:xfrm>
              <a:off x="-2978397" y="-681190"/>
              <a:ext cx="2313136" cy="518479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64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-2988840" y="-667227"/>
              <a:ext cx="2323578" cy="5181059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849397" y="932723"/>
            <a:ext cx="9733004" cy="50974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609600" y="6571686"/>
            <a:ext cx="2844800" cy="365125"/>
          </a:xfrm>
        </p:spPr>
        <p:txBody>
          <a:bodyPr/>
          <a:lstStyle/>
          <a:p>
            <a:fld id="{30E17047-C597-4B34-8FEE-7A0D1EA692A4}" type="datetimeFigureOut">
              <a:rPr lang="en-US" smtClean="0"/>
              <a:pPr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571686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571686"/>
            <a:ext cx="2844800" cy="365125"/>
          </a:xfrm>
        </p:spPr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42" name="Straight Connector 41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5" name="Content Placeholder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4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257300" y="932723"/>
            <a:ext cx="10325101" cy="50974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609600" y="6571686"/>
            <a:ext cx="2844800" cy="365125"/>
          </a:xfrm>
        </p:spPr>
        <p:txBody>
          <a:bodyPr/>
          <a:lstStyle/>
          <a:p>
            <a:fld id="{30E17047-C597-4B34-8FEE-7A0D1EA692A4}" type="datetimeFigureOut">
              <a:rPr lang="en-US" smtClean="0"/>
              <a:pPr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571686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571686"/>
            <a:ext cx="2844800" cy="365125"/>
          </a:xfrm>
        </p:spPr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" name="Content Placeholder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3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8"/>
          <a:stretch/>
        </p:blipFill>
        <p:spPr bwMode="auto">
          <a:xfrm>
            <a:off x="9721850" y="-15023"/>
            <a:ext cx="2470151" cy="688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108" y="2274269"/>
            <a:ext cx="5896707" cy="2157045"/>
          </a:xfrm>
        </p:spPr>
        <p:txBody>
          <a:bodyPr>
            <a:normAutofit/>
          </a:bodyPr>
          <a:lstStyle>
            <a:lvl1pPr>
              <a:defRPr sz="3730" spc="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6/23/20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2" descr="S:\F15015_Copernicus\3_Work\330_Work-in-process\SC4_BackgroundMat\PPT\item Copernicus\Icon-0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36715" y="1600939"/>
            <a:ext cx="4320480" cy="362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3" y="6240800"/>
            <a:ext cx="1025637" cy="374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 descr="S:\F15015_Copernicus\3_Work\330_Work-in-process\SC4_BackgroundMat\PPT\item Copernicus\logo-ce-horizontal-en-negatif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2" y="6200011"/>
            <a:ext cx="1527441" cy="40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829139" y="4715239"/>
            <a:ext cx="1920213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67" b="0" dirty="0" err="1">
                <a:solidFill>
                  <a:schemeClr val="bg1"/>
                </a:solidFill>
              </a:rPr>
              <a:t>Climate</a:t>
            </a:r>
            <a:r>
              <a:rPr lang="es-ES" sz="1467" b="0" baseline="0" dirty="0">
                <a:solidFill>
                  <a:schemeClr val="bg1"/>
                </a:solidFill>
              </a:rPr>
              <a:t> </a:t>
            </a:r>
            <a:r>
              <a:rPr lang="es-ES" sz="1467" b="0" dirty="0" err="1">
                <a:solidFill>
                  <a:schemeClr val="bg1"/>
                </a:solidFill>
              </a:rPr>
              <a:t>Change</a:t>
            </a:r>
            <a:endParaRPr lang="en-US" sz="1467" b="0" dirty="0">
              <a:solidFill>
                <a:schemeClr val="bg1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775075" y="4501899"/>
            <a:ext cx="5884863" cy="550740"/>
          </a:xfrm>
        </p:spPr>
        <p:txBody>
          <a:bodyPr/>
          <a:lstStyle>
            <a:lvl1pPr>
              <a:buNone/>
              <a:defRPr spc="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829" y="932723"/>
            <a:ext cx="5384800" cy="508856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5829" y="932723"/>
            <a:ext cx="5384800" cy="508856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6/23/20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" name="Content Placeholder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0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0206" y="836712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9456" y="1604797"/>
            <a:ext cx="5386917" cy="452136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3974" y="836712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3225" y="1604797"/>
            <a:ext cx="5389033" cy="452136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6/23/20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20" name="Straight Connector 19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" name="Content Placeholder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1" y="-10925"/>
            <a:ext cx="3098105" cy="6926696"/>
            <a:chOff x="-2988840" y="-681190"/>
            <a:chExt cx="2323579" cy="5195022"/>
          </a:xfrm>
        </p:grpSpPr>
        <p:pic>
          <p:nvPicPr>
            <p:cNvPr id="19" name="Picture 2" descr="S:\F15015_Copernicus\3_Work\330_Work-in-process\SC4_BackgroundMat\Visual_ID\Photos\Climate_change_ThinkstockPhotos-147656737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69"/>
            <a:stretch/>
          </p:blipFill>
          <p:spPr bwMode="auto">
            <a:xfrm>
              <a:off x="-2988840" y="-668610"/>
              <a:ext cx="2323578" cy="5181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 userDrawn="1"/>
          </p:nvSpPr>
          <p:spPr>
            <a:xfrm>
              <a:off x="-2978397" y="-681190"/>
              <a:ext cx="2313136" cy="518479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64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-2988840" y="-667227"/>
              <a:ext cx="2323578" cy="5181059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6/23/20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24" name="Straight Connector 23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" name="Content Placeholder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9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1" y="-10925"/>
            <a:ext cx="3098105" cy="6926696"/>
            <a:chOff x="-2988840" y="-681190"/>
            <a:chExt cx="2323579" cy="5195022"/>
          </a:xfrm>
        </p:grpSpPr>
        <p:pic>
          <p:nvPicPr>
            <p:cNvPr id="21" name="Picture 2" descr="S:\F15015_Copernicus\3_Work\330_Work-in-process\SC4_BackgroundMat\Visual_ID\Photos\Climate_change_ThinkstockPhotos-147656737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69"/>
            <a:stretch/>
          </p:blipFill>
          <p:spPr bwMode="auto">
            <a:xfrm>
              <a:off x="-2988840" y="-668610"/>
              <a:ext cx="2323578" cy="5181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/>
            <p:cNvSpPr/>
            <p:nvPr userDrawn="1"/>
          </p:nvSpPr>
          <p:spPr>
            <a:xfrm>
              <a:off x="-2978397" y="-681190"/>
              <a:ext cx="2313136" cy="518479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64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-2988840" y="-667227"/>
              <a:ext cx="2323578" cy="5181059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874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9005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874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6/23/20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23" name="Straight Connector 22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6" name="Content Placeholder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2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775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7047-C597-4B34-8FEE-7A0D1EA692A4}" type="datetimeFigureOut">
              <a:rPr lang="en-US" smtClean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7756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775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329" y="6147018"/>
            <a:ext cx="2717195" cy="54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9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1219170" rtl="0" eaLnBrk="1" latinLnBrk="0" hangingPunct="1">
        <a:spcBef>
          <a:spcPct val="0"/>
        </a:spcBef>
        <a:buNone/>
        <a:defRPr sz="42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.noc.ac.uk:iregon/marine_processing.git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Marine processing r092019_000000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3B2E71-1D60-9B40-A142-DC940FCB671E}"/>
              </a:ext>
            </a:extLst>
          </p:cNvPr>
          <p:cNvSpPr/>
          <p:nvPr/>
        </p:nvSpPr>
        <p:spPr>
          <a:xfrm>
            <a:off x="1156939" y="1136637"/>
            <a:ext cx="842249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TARGET DATASET: </a:t>
            </a: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ICOADS R3.0.0 back to 1950 + up to 2010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Period initially 1945-2014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Initially about 217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sid-dck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but PRE-SELECTED BY LIZ-DAVE</a:t>
            </a: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PROCESSING:</a:t>
            </a: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WMO Publication 47 MD enrichment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Improved duplicate identification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ID, datetime, position corrections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Enhanced QC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MetOffice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QC)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Improved with supplemental data rescue where useful (063-714)</a:t>
            </a:r>
          </a:p>
        </p:txBody>
      </p:sp>
    </p:spTree>
    <p:extLst>
      <p:ext uri="{BB962C8B-B14F-4D97-AF65-F5344CB8AC3E}">
        <p14:creationId xmlns:p14="http://schemas.microsoft.com/office/powerpoint/2010/main" val="12508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</a:t>
            </a:r>
            <a:r>
              <a:rPr lang="en-US" dirty="0"/>
              <a:t>-suite: data flow, needs update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5E4D985-0B6E-7646-8494-271E9770FDE7}"/>
              </a:ext>
            </a:extLst>
          </p:cNvPr>
          <p:cNvSpPr/>
          <p:nvPr/>
        </p:nvSpPr>
        <p:spPr>
          <a:xfrm>
            <a:off x="4720632" y="2399592"/>
            <a:ext cx="849920" cy="2212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/level0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9591649-533B-C14F-B140-D72BA3E6BDDB}"/>
              </a:ext>
            </a:extLst>
          </p:cNvPr>
          <p:cNvSpPr/>
          <p:nvPr/>
        </p:nvSpPr>
        <p:spPr>
          <a:xfrm>
            <a:off x="1624868" y="970395"/>
            <a:ext cx="664085" cy="2212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/auxiliary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43E0912-5FF5-8445-B7DA-FDCC2E976465}"/>
              </a:ext>
            </a:extLst>
          </p:cNvPr>
          <p:cNvSpPr/>
          <p:nvPr/>
        </p:nvSpPr>
        <p:spPr>
          <a:xfrm>
            <a:off x="4713231" y="3030275"/>
            <a:ext cx="849920" cy="2212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/level1a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FC69896-F185-274B-8A54-E42ECE2A2979}"/>
              </a:ext>
            </a:extLst>
          </p:cNvPr>
          <p:cNvSpPr/>
          <p:nvPr/>
        </p:nvSpPr>
        <p:spPr>
          <a:xfrm>
            <a:off x="4706792" y="5154667"/>
            <a:ext cx="856357" cy="2212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8967189-1BF9-264C-996B-BD0E035DD751}"/>
              </a:ext>
            </a:extLst>
          </p:cNvPr>
          <p:cNvSpPr/>
          <p:nvPr/>
        </p:nvSpPr>
        <p:spPr>
          <a:xfrm>
            <a:off x="3211230" y="964115"/>
            <a:ext cx="1081801" cy="2212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/pub47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87B066D-AAE7-FA44-AE96-F07451749486}"/>
              </a:ext>
            </a:extLst>
          </p:cNvPr>
          <p:cNvSpPr/>
          <p:nvPr/>
        </p:nvSpPr>
        <p:spPr>
          <a:xfrm>
            <a:off x="3217666" y="1411750"/>
            <a:ext cx="1075365" cy="2212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IMMA1_R3.0.0T</a:t>
            </a:r>
          </a:p>
        </p:txBody>
      </p:sp>
      <p:cxnSp>
        <p:nvCxnSpPr>
          <p:cNvPr id="133" name="Straight Arrow Connector 16">
            <a:extLst>
              <a:ext uri="{FF2B5EF4-FFF2-40B4-BE49-F238E27FC236}">
                <a16:creationId xmlns:a16="http://schemas.microsoft.com/office/drawing/2014/main" id="{EB845C54-1482-3144-B434-F5D9123C16D2}"/>
              </a:ext>
            </a:extLst>
          </p:cNvPr>
          <p:cNvCxnSpPr>
            <a:cxnSpLocks/>
            <a:stCxn id="123" idx="3"/>
            <a:endCxn id="126" idx="1"/>
          </p:cNvCxnSpPr>
          <p:nvPr/>
        </p:nvCxnSpPr>
        <p:spPr>
          <a:xfrm flipV="1">
            <a:off x="2288953" y="1074728"/>
            <a:ext cx="922277" cy="628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6">
            <a:extLst>
              <a:ext uri="{FF2B5EF4-FFF2-40B4-BE49-F238E27FC236}">
                <a16:creationId xmlns:a16="http://schemas.microsoft.com/office/drawing/2014/main" id="{A6E8B56A-CA62-FC4F-81FF-D251B6D32D36}"/>
              </a:ext>
            </a:extLst>
          </p:cNvPr>
          <p:cNvCxnSpPr>
            <a:cxnSpLocks/>
            <a:stCxn id="122" idx="3"/>
            <a:endCxn id="141" idx="1"/>
          </p:cNvCxnSpPr>
          <p:nvPr/>
        </p:nvCxnSpPr>
        <p:spPr>
          <a:xfrm>
            <a:off x="5570552" y="2510205"/>
            <a:ext cx="314604" cy="37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E5CEB76-98C7-2E48-963C-8F95D24CE7F6}"/>
              </a:ext>
            </a:extLst>
          </p:cNvPr>
          <p:cNvSpPr/>
          <p:nvPr/>
        </p:nvSpPr>
        <p:spPr>
          <a:xfrm>
            <a:off x="5885156" y="2399592"/>
            <a:ext cx="647819" cy="228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dck-sid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1" name="Straight Arrow Connector 16">
            <a:extLst>
              <a:ext uri="{FF2B5EF4-FFF2-40B4-BE49-F238E27FC236}">
                <a16:creationId xmlns:a16="http://schemas.microsoft.com/office/drawing/2014/main" id="{471C05C1-3DE1-2042-A486-3619B2D96BDE}"/>
              </a:ext>
            </a:extLst>
          </p:cNvPr>
          <p:cNvCxnSpPr>
            <a:cxnSpLocks/>
            <a:stCxn id="141" idx="3"/>
            <a:endCxn id="144" idx="1"/>
          </p:cNvCxnSpPr>
          <p:nvPr/>
        </p:nvCxnSpPr>
        <p:spPr>
          <a:xfrm>
            <a:off x="6532975" y="2513993"/>
            <a:ext cx="1557902" cy="957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20A126B-57F9-7441-8D7A-06AB550F3062}"/>
              </a:ext>
            </a:extLst>
          </p:cNvPr>
          <p:cNvSpPr/>
          <p:nvPr/>
        </p:nvSpPr>
        <p:spPr>
          <a:xfrm>
            <a:off x="4720632" y="965615"/>
            <a:ext cx="1306110" cy="2279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monthly_station_list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8" name="Straight Arrow Connector 16">
            <a:extLst>
              <a:ext uri="{FF2B5EF4-FFF2-40B4-BE49-F238E27FC236}">
                <a16:creationId xmlns:a16="http://schemas.microsoft.com/office/drawing/2014/main" id="{0F875EC2-7659-D042-A775-0182F29D284B}"/>
              </a:ext>
            </a:extLst>
          </p:cNvPr>
          <p:cNvCxnSpPr>
            <a:cxnSpLocks/>
            <a:stCxn id="126" idx="3"/>
            <a:endCxn id="145" idx="1"/>
          </p:cNvCxnSpPr>
          <p:nvPr/>
        </p:nvCxnSpPr>
        <p:spPr>
          <a:xfrm>
            <a:off x="4293031" y="1074728"/>
            <a:ext cx="427601" cy="484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Multidocument 149">
            <a:extLst>
              <a:ext uri="{FF2B5EF4-FFF2-40B4-BE49-F238E27FC236}">
                <a16:creationId xmlns:a16="http://schemas.microsoft.com/office/drawing/2014/main" id="{FEE98EF2-08DA-C14E-9004-D69FDD476A5B}"/>
              </a:ext>
            </a:extLst>
          </p:cNvPr>
          <p:cNvSpPr/>
          <p:nvPr/>
        </p:nvSpPr>
        <p:spPr>
          <a:xfrm>
            <a:off x="6542861" y="799860"/>
            <a:ext cx="821708" cy="537918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yyyy_mm.csv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8" name="Straight Arrow Connector 16">
            <a:extLst>
              <a:ext uri="{FF2B5EF4-FFF2-40B4-BE49-F238E27FC236}">
                <a16:creationId xmlns:a16="http://schemas.microsoft.com/office/drawing/2014/main" id="{9F0F1BFD-5079-6F4A-8C51-C24ABFB2E733}"/>
              </a:ext>
            </a:extLst>
          </p:cNvPr>
          <p:cNvCxnSpPr>
            <a:cxnSpLocks/>
            <a:stCxn id="145" idx="3"/>
            <a:endCxn id="150" idx="1"/>
          </p:cNvCxnSpPr>
          <p:nvPr/>
        </p:nvCxnSpPr>
        <p:spPr>
          <a:xfrm flipV="1">
            <a:off x="6026742" y="1068819"/>
            <a:ext cx="516119" cy="1075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B0FA7910-D214-9B4C-ACAF-10FAD1E4D9FB}"/>
              </a:ext>
            </a:extLst>
          </p:cNvPr>
          <p:cNvSpPr/>
          <p:nvPr/>
        </p:nvSpPr>
        <p:spPr>
          <a:xfrm>
            <a:off x="5895323" y="3460056"/>
            <a:ext cx="673473" cy="209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/invalid</a:t>
            </a:r>
          </a:p>
        </p:txBody>
      </p:sp>
      <p:cxnSp>
        <p:nvCxnSpPr>
          <p:cNvPr id="229" name="Straight Arrow Connector 16">
            <a:extLst>
              <a:ext uri="{FF2B5EF4-FFF2-40B4-BE49-F238E27FC236}">
                <a16:creationId xmlns:a16="http://schemas.microsoft.com/office/drawing/2014/main" id="{E4423572-8E37-BD4C-9D67-BDE920F2B317}"/>
              </a:ext>
            </a:extLst>
          </p:cNvPr>
          <p:cNvCxnSpPr>
            <a:cxnSpLocks/>
            <a:stCxn id="124" idx="3"/>
            <a:endCxn id="220" idx="1"/>
          </p:cNvCxnSpPr>
          <p:nvPr/>
        </p:nvCxnSpPr>
        <p:spPr>
          <a:xfrm>
            <a:off x="5563151" y="3140888"/>
            <a:ext cx="332172" cy="42392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C50DC58-2999-F04C-96F4-1EF442816A15}"/>
              </a:ext>
            </a:extLst>
          </p:cNvPr>
          <p:cNvSpPr/>
          <p:nvPr/>
        </p:nvSpPr>
        <p:spPr>
          <a:xfrm>
            <a:off x="5885156" y="3029745"/>
            <a:ext cx="683640" cy="2212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dck-sid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4" name="Straight Arrow Connector 16">
            <a:extLst>
              <a:ext uri="{FF2B5EF4-FFF2-40B4-BE49-F238E27FC236}">
                <a16:creationId xmlns:a16="http://schemas.microsoft.com/office/drawing/2014/main" id="{6890BED8-C1FF-3C4C-B925-C3246967E9C6}"/>
              </a:ext>
            </a:extLst>
          </p:cNvPr>
          <p:cNvCxnSpPr>
            <a:cxnSpLocks/>
            <a:stCxn id="124" idx="3"/>
            <a:endCxn id="279" idx="1"/>
          </p:cNvCxnSpPr>
          <p:nvPr/>
        </p:nvCxnSpPr>
        <p:spPr>
          <a:xfrm flipV="1">
            <a:off x="5563151" y="3140358"/>
            <a:ext cx="322005" cy="53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Multidocument 285">
            <a:extLst>
              <a:ext uri="{FF2B5EF4-FFF2-40B4-BE49-F238E27FC236}">
                <a16:creationId xmlns:a16="http://schemas.microsoft.com/office/drawing/2014/main" id="{96B398CB-CBA2-714B-A073-314164D1531B}"/>
              </a:ext>
            </a:extLst>
          </p:cNvPr>
          <p:cNvSpPr/>
          <p:nvPr/>
        </p:nvSpPr>
        <p:spPr>
          <a:xfrm>
            <a:off x="8090877" y="2872576"/>
            <a:ext cx="821708" cy="537918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yyyy_mm_rxx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_&lt;&gt;.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psv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0" name="Straight Arrow Connector 16">
            <a:extLst>
              <a:ext uri="{FF2B5EF4-FFF2-40B4-BE49-F238E27FC236}">
                <a16:creationId xmlns:a16="http://schemas.microsoft.com/office/drawing/2014/main" id="{F0608D88-8C4F-9B4E-A223-2563BEAD0DBD}"/>
              </a:ext>
            </a:extLst>
          </p:cNvPr>
          <p:cNvCxnSpPr>
            <a:cxnSpLocks/>
            <a:stCxn id="279" idx="3"/>
            <a:endCxn id="286" idx="1"/>
          </p:cNvCxnSpPr>
          <p:nvPr/>
        </p:nvCxnSpPr>
        <p:spPr>
          <a:xfrm>
            <a:off x="6568796" y="3140358"/>
            <a:ext cx="1522081" cy="117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>
            <a:extLst>
              <a:ext uri="{FF2B5EF4-FFF2-40B4-BE49-F238E27FC236}">
                <a16:creationId xmlns:a16="http://schemas.microsoft.com/office/drawing/2014/main" id="{BB8CBFCE-B99F-D743-AEF0-C95DA47A9639}"/>
              </a:ext>
            </a:extLst>
          </p:cNvPr>
          <p:cNvSpPr/>
          <p:nvPr/>
        </p:nvSpPr>
        <p:spPr>
          <a:xfrm>
            <a:off x="8662275" y="846068"/>
            <a:ext cx="564056" cy="1703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5DBF6A06-766B-FD4A-BE6E-8C13D28E1AF9}"/>
              </a:ext>
            </a:extLst>
          </p:cNvPr>
          <p:cNvSpPr/>
          <p:nvPr/>
        </p:nvSpPr>
        <p:spPr>
          <a:xfrm>
            <a:off x="9263319" y="813118"/>
            <a:ext cx="4265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TBC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1528F33F-685B-D84C-9200-29B112E7C396}"/>
              </a:ext>
            </a:extLst>
          </p:cNvPr>
          <p:cNvSpPr/>
          <p:nvPr/>
        </p:nvSpPr>
        <p:spPr>
          <a:xfrm>
            <a:off x="8662275" y="1164314"/>
            <a:ext cx="564056" cy="170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38497AB1-8A8B-3040-BDF0-726519BCBA00}"/>
              </a:ext>
            </a:extLst>
          </p:cNvPr>
          <p:cNvSpPr/>
          <p:nvPr/>
        </p:nvSpPr>
        <p:spPr>
          <a:xfrm>
            <a:off x="9272535" y="1109841"/>
            <a:ext cx="18013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Full transitioning through levels (remove from origin)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B12C9D6-743C-7E4D-BB27-39A6BCA0E7D2}"/>
              </a:ext>
            </a:extLst>
          </p:cNvPr>
          <p:cNvSpPr/>
          <p:nvPr/>
        </p:nvSpPr>
        <p:spPr>
          <a:xfrm>
            <a:off x="1624868" y="1410424"/>
            <a:ext cx="664085" cy="2212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/sources</a:t>
            </a:r>
          </a:p>
        </p:txBody>
      </p:sp>
      <p:cxnSp>
        <p:nvCxnSpPr>
          <p:cNvPr id="108" name="Straight Arrow Connector 16">
            <a:extLst>
              <a:ext uri="{FF2B5EF4-FFF2-40B4-BE49-F238E27FC236}">
                <a16:creationId xmlns:a16="http://schemas.microsoft.com/office/drawing/2014/main" id="{61D656B6-CF58-DC4F-94D7-1EBF6FC72158}"/>
              </a:ext>
            </a:extLst>
          </p:cNvPr>
          <p:cNvCxnSpPr>
            <a:cxnSpLocks/>
            <a:stCxn id="106" idx="3"/>
            <a:endCxn id="127" idx="1"/>
          </p:cNvCxnSpPr>
          <p:nvPr/>
        </p:nvCxnSpPr>
        <p:spPr>
          <a:xfrm>
            <a:off x="2288953" y="1521037"/>
            <a:ext cx="928713" cy="132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Multidocument 143">
            <a:extLst>
              <a:ext uri="{FF2B5EF4-FFF2-40B4-BE49-F238E27FC236}">
                <a16:creationId xmlns:a16="http://schemas.microsoft.com/office/drawing/2014/main" id="{89F27830-E541-8249-BE07-2E21F946244C}"/>
              </a:ext>
            </a:extLst>
          </p:cNvPr>
          <p:cNvSpPr/>
          <p:nvPr/>
        </p:nvSpPr>
        <p:spPr>
          <a:xfrm>
            <a:off x="8090877" y="2254606"/>
            <a:ext cx="821708" cy="537918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yyyy_mm.xx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9" name="Straight Arrow Connector 16">
            <a:extLst>
              <a:ext uri="{FF2B5EF4-FFF2-40B4-BE49-F238E27FC236}">
                <a16:creationId xmlns:a16="http://schemas.microsoft.com/office/drawing/2014/main" id="{9697C0CF-4049-9844-8BB5-FF45E6E449AA}"/>
              </a:ext>
            </a:extLst>
          </p:cNvPr>
          <p:cNvCxnSpPr>
            <a:cxnSpLocks/>
            <a:stCxn id="220" idx="3"/>
            <a:endCxn id="64" idx="1"/>
          </p:cNvCxnSpPr>
          <p:nvPr/>
        </p:nvCxnSpPr>
        <p:spPr>
          <a:xfrm>
            <a:off x="6568796" y="3564815"/>
            <a:ext cx="391143" cy="15250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79CE974-3154-0B4E-8388-8FE93D960953}"/>
              </a:ext>
            </a:extLst>
          </p:cNvPr>
          <p:cNvSpPr/>
          <p:nvPr/>
        </p:nvSpPr>
        <p:spPr>
          <a:xfrm>
            <a:off x="4713231" y="4489947"/>
            <a:ext cx="849920" cy="2212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</a:p>
        </p:txBody>
      </p:sp>
      <p:cxnSp>
        <p:nvCxnSpPr>
          <p:cNvPr id="181" name="Straight Arrow Connector 16">
            <a:extLst>
              <a:ext uri="{FF2B5EF4-FFF2-40B4-BE49-F238E27FC236}">
                <a16:creationId xmlns:a16="http://schemas.microsoft.com/office/drawing/2014/main" id="{DA365E83-FF19-CF4D-A17F-5153D6FD5042}"/>
              </a:ext>
            </a:extLst>
          </p:cNvPr>
          <p:cNvCxnSpPr>
            <a:cxnSpLocks/>
            <a:stCxn id="173" idx="3"/>
            <a:endCxn id="186" idx="1"/>
          </p:cNvCxnSpPr>
          <p:nvPr/>
        </p:nvCxnSpPr>
        <p:spPr>
          <a:xfrm flipV="1">
            <a:off x="5563151" y="4598279"/>
            <a:ext cx="334458" cy="228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BAAB278-6021-124B-BF8F-858DD50C5620}"/>
              </a:ext>
            </a:extLst>
          </p:cNvPr>
          <p:cNvSpPr/>
          <p:nvPr/>
        </p:nvSpPr>
        <p:spPr>
          <a:xfrm>
            <a:off x="5897609" y="4487666"/>
            <a:ext cx="683640" cy="2212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dck-sid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1" name="Straight Arrow Connector 16">
            <a:extLst>
              <a:ext uri="{FF2B5EF4-FFF2-40B4-BE49-F238E27FC236}">
                <a16:creationId xmlns:a16="http://schemas.microsoft.com/office/drawing/2014/main" id="{5711CB41-8E39-4246-BEB7-8EE17F441D90}"/>
              </a:ext>
            </a:extLst>
          </p:cNvPr>
          <p:cNvCxnSpPr>
            <a:cxnSpLocks/>
            <a:stCxn id="186" idx="3"/>
            <a:endCxn id="119" idx="1"/>
          </p:cNvCxnSpPr>
          <p:nvPr/>
        </p:nvCxnSpPr>
        <p:spPr>
          <a:xfrm flipV="1">
            <a:off x="6581249" y="4587016"/>
            <a:ext cx="1514355" cy="1126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Striped Right Arrow 211">
            <a:extLst>
              <a:ext uri="{FF2B5EF4-FFF2-40B4-BE49-F238E27FC236}">
                <a16:creationId xmlns:a16="http://schemas.microsoft.com/office/drawing/2014/main" id="{9C59AA61-A790-A943-AD8A-B3292E863466}"/>
              </a:ext>
            </a:extLst>
          </p:cNvPr>
          <p:cNvSpPr/>
          <p:nvPr/>
        </p:nvSpPr>
        <p:spPr>
          <a:xfrm rot="5400000">
            <a:off x="4943992" y="4862569"/>
            <a:ext cx="340997" cy="15084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35A5BDDB-ED22-9A4A-A14D-611BE530970D}"/>
              </a:ext>
            </a:extLst>
          </p:cNvPr>
          <p:cNvSpPr/>
          <p:nvPr/>
        </p:nvSpPr>
        <p:spPr>
          <a:xfrm>
            <a:off x="5897608" y="5154667"/>
            <a:ext cx="683640" cy="2212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dck-sid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33" name="Straight Arrow Connector 16">
            <a:extLst>
              <a:ext uri="{FF2B5EF4-FFF2-40B4-BE49-F238E27FC236}">
                <a16:creationId xmlns:a16="http://schemas.microsoft.com/office/drawing/2014/main" id="{E20633B7-B09F-8149-A226-3CDBF0752DE9}"/>
              </a:ext>
            </a:extLst>
          </p:cNvPr>
          <p:cNvCxnSpPr>
            <a:cxnSpLocks/>
            <a:stCxn id="125" idx="3"/>
            <a:endCxn id="231" idx="1"/>
          </p:cNvCxnSpPr>
          <p:nvPr/>
        </p:nvCxnSpPr>
        <p:spPr>
          <a:xfrm>
            <a:off x="5563149" y="5265280"/>
            <a:ext cx="334459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Multidocument 233">
            <a:extLst>
              <a:ext uri="{FF2B5EF4-FFF2-40B4-BE49-F238E27FC236}">
                <a16:creationId xmlns:a16="http://schemas.microsoft.com/office/drawing/2014/main" id="{57848210-FDF8-444F-A8D0-C78F59ECA7B1}"/>
              </a:ext>
            </a:extLst>
          </p:cNvPr>
          <p:cNvSpPr/>
          <p:nvPr/>
        </p:nvSpPr>
        <p:spPr>
          <a:xfrm>
            <a:off x="8090877" y="4996321"/>
            <a:ext cx="821708" cy="537918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yyyy_mm_rxx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_&lt;&gt;.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psv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36" name="Straight Arrow Connector 16">
            <a:extLst>
              <a:ext uri="{FF2B5EF4-FFF2-40B4-BE49-F238E27FC236}">
                <a16:creationId xmlns:a16="http://schemas.microsoft.com/office/drawing/2014/main" id="{69DEB781-500F-1944-897C-0ED8BFB5CEA8}"/>
              </a:ext>
            </a:extLst>
          </p:cNvPr>
          <p:cNvCxnSpPr>
            <a:cxnSpLocks/>
            <a:stCxn id="231" idx="3"/>
            <a:endCxn id="234" idx="1"/>
          </p:cNvCxnSpPr>
          <p:nvPr/>
        </p:nvCxnSpPr>
        <p:spPr>
          <a:xfrm>
            <a:off x="6581248" y="5265280"/>
            <a:ext cx="1509629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77940B6-6AF9-9A49-9CE5-436012A698C5}"/>
              </a:ext>
            </a:extLst>
          </p:cNvPr>
          <p:cNvSpPr/>
          <p:nvPr/>
        </p:nvSpPr>
        <p:spPr>
          <a:xfrm>
            <a:off x="8662275" y="1878208"/>
            <a:ext cx="564056" cy="170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D601BBC4-75C1-C841-A1E4-A8A42C6FDE31}"/>
              </a:ext>
            </a:extLst>
          </p:cNvPr>
          <p:cNvSpPr/>
          <p:nvPr/>
        </p:nvSpPr>
        <p:spPr>
          <a:xfrm>
            <a:off x="9263319" y="1845517"/>
            <a:ext cx="16449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Free format/content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F657E1C-19DA-FC4C-8E31-A72530EA1656}"/>
              </a:ext>
            </a:extLst>
          </p:cNvPr>
          <p:cNvSpPr/>
          <p:nvPr/>
        </p:nvSpPr>
        <p:spPr>
          <a:xfrm>
            <a:off x="8662275" y="1571743"/>
            <a:ext cx="564056" cy="1703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B1B03FB-B219-E64A-8E9A-648B295CB61E}"/>
              </a:ext>
            </a:extLst>
          </p:cNvPr>
          <p:cNvSpPr/>
          <p:nvPr/>
        </p:nvSpPr>
        <p:spPr>
          <a:xfrm>
            <a:off x="9263318" y="1463074"/>
            <a:ext cx="18567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Selected transitioning through levels</a:t>
            </a:r>
          </a:p>
        </p:txBody>
      </p:sp>
      <p:cxnSp>
        <p:nvCxnSpPr>
          <p:cNvPr id="88" name="Straight Arrow Connector 16">
            <a:extLst>
              <a:ext uri="{FF2B5EF4-FFF2-40B4-BE49-F238E27FC236}">
                <a16:creationId xmlns:a16="http://schemas.microsoft.com/office/drawing/2014/main" id="{9021386C-90E4-0C42-BA56-12C031824388}"/>
              </a:ext>
            </a:extLst>
          </p:cNvPr>
          <p:cNvCxnSpPr>
            <a:cxnSpLocks/>
            <a:stCxn id="106" idx="3"/>
            <a:endCxn id="92" idx="1"/>
          </p:cNvCxnSpPr>
          <p:nvPr/>
        </p:nvCxnSpPr>
        <p:spPr>
          <a:xfrm>
            <a:off x="2288953" y="1521037"/>
            <a:ext cx="928714" cy="33175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1986E241-388E-4748-94F7-415AC92F6942}"/>
              </a:ext>
            </a:extLst>
          </p:cNvPr>
          <p:cNvSpPr/>
          <p:nvPr/>
        </p:nvSpPr>
        <p:spPr>
          <a:xfrm>
            <a:off x="3217667" y="1742174"/>
            <a:ext cx="1075364" cy="2212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/xxx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E8B350D-75C2-BB4F-AC2D-9AAB6F7F9D46}"/>
              </a:ext>
            </a:extLst>
          </p:cNvPr>
          <p:cNvSpPr/>
          <p:nvPr/>
        </p:nvSpPr>
        <p:spPr>
          <a:xfrm>
            <a:off x="1617808" y="2399592"/>
            <a:ext cx="671146" cy="2212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rxx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8" name="Straight Arrow Connector 16">
            <a:extLst>
              <a:ext uri="{FF2B5EF4-FFF2-40B4-BE49-F238E27FC236}">
                <a16:creationId xmlns:a16="http://schemas.microsoft.com/office/drawing/2014/main" id="{7817450A-1973-9E42-AE35-D9E76952926B}"/>
              </a:ext>
            </a:extLst>
          </p:cNvPr>
          <p:cNvCxnSpPr>
            <a:cxnSpLocks/>
            <a:stCxn id="67" idx="3"/>
            <a:endCxn id="124" idx="1"/>
          </p:cNvCxnSpPr>
          <p:nvPr/>
        </p:nvCxnSpPr>
        <p:spPr>
          <a:xfrm>
            <a:off x="4324941" y="2510512"/>
            <a:ext cx="388290" cy="63037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6">
            <a:extLst>
              <a:ext uri="{FF2B5EF4-FFF2-40B4-BE49-F238E27FC236}">
                <a16:creationId xmlns:a16="http://schemas.microsoft.com/office/drawing/2014/main" id="{DC65B367-8EDD-724B-AE9A-F198BDF76729}"/>
              </a:ext>
            </a:extLst>
          </p:cNvPr>
          <p:cNvCxnSpPr>
            <a:cxnSpLocks/>
            <a:stCxn id="97" idx="3"/>
            <a:endCxn id="67" idx="1"/>
          </p:cNvCxnSpPr>
          <p:nvPr/>
        </p:nvCxnSpPr>
        <p:spPr>
          <a:xfrm>
            <a:off x="2288954" y="2510205"/>
            <a:ext cx="922276" cy="30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Multidocument 118">
            <a:extLst>
              <a:ext uri="{FF2B5EF4-FFF2-40B4-BE49-F238E27FC236}">
                <a16:creationId xmlns:a16="http://schemas.microsoft.com/office/drawing/2014/main" id="{E505DC98-69DC-EE44-A0AA-648E4484112D}"/>
              </a:ext>
            </a:extLst>
          </p:cNvPr>
          <p:cNvSpPr/>
          <p:nvPr/>
        </p:nvSpPr>
        <p:spPr>
          <a:xfrm>
            <a:off x="8095604" y="4318057"/>
            <a:ext cx="821708" cy="537918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yyyy_mm_rxx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_&lt;&gt;.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psv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F19B7F9-DBB0-F24E-BD4B-DF42632E1D34}"/>
              </a:ext>
            </a:extLst>
          </p:cNvPr>
          <p:cNvSpPr/>
          <p:nvPr/>
        </p:nvSpPr>
        <p:spPr>
          <a:xfrm>
            <a:off x="3222865" y="5806235"/>
            <a:ext cx="1299921" cy="2212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configuration_tables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9" name="Straight Arrow Connector 16">
            <a:extLst>
              <a:ext uri="{FF2B5EF4-FFF2-40B4-BE49-F238E27FC236}">
                <a16:creationId xmlns:a16="http://schemas.microsoft.com/office/drawing/2014/main" id="{1D91C59C-8B2F-C941-A915-9D63D0B32535}"/>
              </a:ext>
            </a:extLst>
          </p:cNvPr>
          <p:cNvCxnSpPr>
            <a:cxnSpLocks/>
            <a:stCxn id="67" idx="3"/>
            <a:endCxn id="173" idx="1"/>
          </p:cNvCxnSpPr>
          <p:nvPr/>
        </p:nvCxnSpPr>
        <p:spPr>
          <a:xfrm>
            <a:off x="4324941" y="2510512"/>
            <a:ext cx="388290" cy="209004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16">
            <a:extLst>
              <a:ext uri="{FF2B5EF4-FFF2-40B4-BE49-F238E27FC236}">
                <a16:creationId xmlns:a16="http://schemas.microsoft.com/office/drawing/2014/main" id="{542D5F0D-8DD9-D947-811B-9FF4727A3F7C}"/>
              </a:ext>
            </a:extLst>
          </p:cNvPr>
          <p:cNvCxnSpPr>
            <a:cxnSpLocks/>
            <a:stCxn id="67" idx="3"/>
            <a:endCxn id="125" idx="1"/>
          </p:cNvCxnSpPr>
          <p:nvPr/>
        </p:nvCxnSpPr>
        <p:spPr>
          <a:xfrm>
            <a:off x="4324941" y="2510512"/>
            <a:ext cx="381851" cy="27547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205053A-3BA4-3C4E-9F60-605159F3556F}"/>
              </a:ext>
            </a:extLst>
          </p:cNvPr>
          <p:cNvSpPr/>
          <p:nvPr/>
        </p:nvSpPr>
        <p:spPr>
          <a:xfrm>
            <a:off x="5885156" y="3787590"/>
            <a:ext cx="673473" cy="209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/excluded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1F4B43A-4117-1240-9819-3DFE5A24FEFA}"/>
              </a:ext>
            </a:extLst>
          </p:cNvPr>
          <p:cNvSpPr/>
          <p:nvPr/>
        </p:nvSpPr>
        <p:spPr>
          <a:xfrm>
            <a:off x="6959939" y="3606709"/>
            <a:ext cx="683640" cy="2212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dck-sid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5" name="Straight Arrow Connector 16">
            <a:extLst>
              <a:ext uri="{FF2B5EF4-FFF2-40B4-BE49-F238E27FC236}">
                <a16:creationId xmlns:a16="http://schemas.microsoft.com/office/drawing/2014/main" id="{7E876932-3F25-7C42-9445-EE525BA732C0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 flipV="1">
            <a:off x="6558629" y="3717322"/>
            <a:ext cx="401310" cy="17502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6">
            <a:extLst>
              <a:ext uri="{FF2B5EF4-FFF2-40B4-BE49-F238E27FC236}">
                <a16:creationId xmlns:a16="http://schemas.microsoft.com/office/drawing/2014/main" id="{9BC0E036-9A84-4049-9D37-6ECE7C8CB135}"/>
              </a:ext>
            </a:extLst>
          </p:cNvPr>
          <p:cNvCxnSpPr>
            <a:cxnSpLocks/>
            <a:stCxn id="124" idx="3"/>
            <a:endCxn id="63" idx="1"/>
          </p:cNvCxnSpPr>
          <p:nvPr/>
        </p:nvCxnSpPr>
        <p:spPr>
          <a:xfrm>
            <a:off x="5563151" y="3140888"/>
            <a:ext cx="322005" cy="75146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16">
            <a:extLst>
              <a:ext uri="{FF2B5EF4-FFF2-40B4-BE49-F238E27FC236}">
                <a16:creationId xmlns:a16="http://schemas.microsoft.com/office/drawing/2014/main" id="{3E1AF974-A793-204E-9CEF-D3CD786593E2}"/>
              </a:ext>
            </a:extLst>
          </p:cNvPr>
          <p:cNvCxnSpPr>
            <a:cxnSpLocks/>
            <a:stCxn id="64" idx="3"/>
            <a:endCxn id="73" idx="1"/>
          </p:cNvCxnSpPr>
          <p:nvPr/>
        </p:nvCxnSpPr>
        <p:spPr>
          <a:xfrm>
            <a:off x="7643579" y="3717322"/>
            <a:ext cx="447298" cy="294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ultidocument 72">
            <a:extLst>
              <a:ext uri="{FF2B5EF4-FFF2-40B4-BE49-F238E27FC236}">
                <a16:creationId xmlns:a16="http://schemas.microsoft.com/office/drawing/2014/main" id="{FB9C0CEF-8DC5-2545-B88D-307A3D7A90C9}"/>
              </a:ext>
            </a:extLst>
          </p:cNvPr>
          <p:cNvSpPr/>
          <p:nvPr/>
        </p:nvSpPr>
        <p:spPr>
          <a:xfrm>
            <a:off x="8090877" y="3451308"/>
            <a:ext cx="821708" cy="537918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yyyy_mm_rxx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_&lt;&gt;_.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psv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489E742-6117-6446-A236-4E554C16489A}"/>
              </a:ext>
            </a:extLst>
          </p:cNvPr>
          <p:cNvSpPr/>
          <p:nvPr/>
        </p:nvSpPr>
        <p:spPr>
          <a:xfrm>
            <a:off x="3211230" y="2399899"/>
            <a:ext cx="1113711" cy="22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GB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</a:p>
        </p:txBody>
      </p:sp>
      <p:cxnSp>
        <p:nvCxnSpPr>
          <p:cNvPr id="93" name="Straight Arrow Connector 16">
            <a:extLst>
              <a:ext uri="{FF2B5EF4-FFF2-40B4-BE49-F238E27FC236}">
                <a16:creationId xmlns:a16="http://schemas.microsoft.com/office/drawing/2014/main" id="{82CCFE75-0396-2B42-87F9-276724F37414}"/>
              </a:ext>
            </a:extLst>
          </p:cNvPr>
          <p:cNvCxnSpPr>
            <a:cxnSpLocks/>
            <a:stCxn id="67" idx="3"/>
            <a:endCxn id="122" idx="1"/>
          </p:cNvCxnSpPr>
          <p:nvPr/>
        </p:nvCxnSpPr>
        <p:spPr>
          <a:xfrm flipV="1">
            <a:off x="4324941" y="2510205"/>
            <a:ext cx="395691" cy="30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4D56C6F-144C-6B49-96DE-4E2E6C07C73A}"/>
              </a:ext>
            </a:extLst>
          </p:cNvPr>
          <p:cNvSpPr/>
          <p:nvPr/>
        </p:nvSpPr>
        <p:spPr>
          <a:xfrm>
            <a:off x="4720632" y="1414735"/>
            <a:ext cx="1174691" cy="2601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ICOADS_R3.0.0T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38296A65-5B0E-EE40-97AB-A3646E31B8C9}"/>
              </a:ext>
            </a:extLst>
          </p:cNvPr>
          <p:cNvCxnSpPr>
            <a:cxnSpLocks/>
            <a:stCxn id="127" idx="0"/>
            <a:endCxn id="61" idx="1"/>
          </p:cNvCxnSpPr>
          <p:nvPr/>
        </p:nvCxnSpPr>
        <p:spPr>
          <a:xfrm rot="16200000" flipH="1">
            <a:off x="4171458" y="995640"/>
            <a:ext cx="133063" cy="965283"/>
          </a:xfrm>
          <a:prstGeom prst="curvedConnector4">
            <a:avLst>
              <a:gd name="adj1" fmla="val -171798"/>
              <a:gd name="adj2" fmla="val 77851"/>
            </a:avLst>
          </a:prstGeom>
          <a:ln w="222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71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</a:t>
            </a:r>
            <a:r>
              <a:rPr lang="en-US" dirty="0"/>
              <a:t>-suite: L1a. </a:t>
            </a:r>
            <a:r>
              <a:rPr lang="en-US" dirty="0" err="1"/>
              <a:t>io</a:t>
            </a:r>
            <a:r>
              <a:rPr lang="en-US" dirty="0"/>
              <a:t>-needs update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5DBF6A06-766B-FD4A-BE6E-8C13D28E1AF9}"/>
              </a:ext>
            </a:extLst>
          </p:cNvPr>
          <p:cNvSpPr/>
          <p:nvPr/>
        </p:nvSpPr>
        <p:spPr>
          <a:xfrm>
            <a:off x="10022600" y="2729660"/>
            <a:ext cx="6920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Input file</a:t>
            </a: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38497AB1-8A8B-3040-BDF0-726519BCBA00}"/>
              </a:ext>
            </a:extLst>
          </p:cNvPr>
          <p:cNvSpPr/>
          <p:nvPr/>
        </p:nvSpPr>
        <p:spPr>
          <a:xfrm>
            <a:off x="10022601" y="3007877"/>
            <a:ext cx="12218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Output file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6B51EE8-8904-A847-A898-6C8A8C31F530}"/>
              </a:ext>
            </a:extLst>
          </p:cNvPr>
          <p:cNvSpPr/>
          <p:nvPr/>
        </p:nvSpPr>
        <p:spPr>
          <a:xfrm>
            <a:off x="6782869" y="2726681"/>
            <a:ext cx="564056" cy="16176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8B80F8B-6366-ED4D-8D05-F2E68011CE66}"/>
              </a:ext>
            </a:extLst>
          </p:cNvPr>
          <p:cNvSpPr/>
          <p:nvPr/>
        </p:nvSpPr>
        <p:spPr>
          <a:xfrm>
            <a:off x="7393128" y="2607307"/>
            <a:ext cx="180134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/>
              <a:t>py</a:t>
            </a:r>
            <a:r>
              <a:rPr lang="en-US" sz="1100" dirty="0"/>
              <a:t> script: L1a_main.py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A4C100D-6842-5343-9390-E749850C4E20}"/>
              </a:ext>
            </a:extLst>
          </p:cNvPr>
          <p:cNvSpPr/>
          <p:nvPr/>
        </p:nvSpPr>
        <p:spPr>
          <a:xfrm>
            <a:off x="6782868" y="3068609"/>
            <a:ext cx="564056" cy="1559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E632BFC-4B3F-6847-BE5D-E692BE95A0DB}"/>
              </a:ext>
            </a:extLst>
          </p:cNvPr>
          <p:cNvSpPr/>
          <p:nvPr/>
        </p:nvSpPr>
        <p:spPr>
          <a:xfrm>
            <a:off x="7393128" y="3013997"/>
            <a:ext cx="20413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job launcher:</a:t>
            </a:r>
          </a:p>
          <a:p>
            <a:r>
              <a:rPr lang="en-US" sz="1100" dirty="0"/>
              <a:t>L1a_launcher.sh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L1a_main_job.sh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bsub_array_output_hdlr.sh</a:t>
            </a:r>
            <a:endParaRPr lang="en-US" sz="11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B52619E-7981-4E43-9295-E229508CD2FD}"/>
              </a:ext>
            </a:extLst>
          </p:cNvPr>
          <p:cNvSpPr/>
          <p:nvPr/>
        </p:nvSpPr>
        <p:spPr>
          <a:xfrm>
            <a:off x="6709044" y="3928518"/>
            <a:ext cx="24494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/>
              <a:t>fileID</a:t>
            </a:r>
            <a:r>
              <a:rPr lang="en-US" sz="1100" dirty="0"/>
              <a:t>: </a:t>
            </a:r>
            <a:r>
              <a:rPr lang="en-US" sz="1100" i="1" dirty="0" err="1"/>
              <a:t>yyyy</a:t>
            </a:r>
            <a:r>
              <a:rPr lang="en-US" sz="1100" i="1" dirty="0"/>
              <a:t>-mm-release-update</a:t>
            </a:r>
          </a:p>
        </p:txBody>
      </p:sp>
      <p:sp>
        <p:nvSpPr>
          <p:cNvPr id="130" name="Round Same Side Corner Rectangle 129">
            <a:extLst>
              <a:ext uri="{FF2B5EF4-FFF2-40B4-BE49-F238E27FC236}">
                <a16:creationId xmlns:a16="http://schemas.microsoft.com/office/drawing/2014/main" id="{BDE9BF5E-0268-B14F-AB5F-FD8E9A8E603A}"/>
              </a:ext>
            </a:extLst>
          </p:cNvPr>
          <p:cNvSpPr/>
          <p:nvPr/>
        </p:nvSpPr>
        <p:spPr>
          <a:xfrm>
            <a:off x="9438778" y="2732379"/>
            <a:ext cx="478881" cy="177030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3" name="Round Same Side Corner Rectangle 132">
            <a:extLst>
              <a:ext uri="{FF2B5EF4-FFF2-40B4-BE49-F238E27FC236}">
                <a16:creationId xmlns:a16="http://schemas.microsoft.com/office/drawing/2014/main" id="{29F4C8D8-5F89-1C4D-A3F0-7B3F8B5BECC6}"/>
              </a:ext>
            </a:extLst>
          </p:cNvPr>
          <p:cNvSpPr/>
          <p:nvPr/>
        </p:nvSpPr>
        <p:spPr>
          <a:xfrm>
            <a:off x="9434445" y="3047542"/>
            <a:ext cx="478881" cy="177030"/>
          </a:xfrm>
          <a:prstGeom prst="round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ADEA0B-6EEE-A94C-B332-58418FED2862}"/>
              </a:ext>
            </a:extLst>
          </p:cNvPr>
          <p:cNvGrpSpPr/>
          <p:nvPr/>
        </p:nvGrpSpPr>
        <p:grpSpPr>
          <a:xfrm>
            <a:off x="1142071" y="813117"/>
            <a:ext cx="4914529" cy="5408224"/>
            <a:chOff x="1142071" y="813117"/>
            <a:chExt cx="4914529" cy="5408224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5E4D985-0B6E-7646-8494-271E9770FDE7}"/>
                </a:ext>
              </a:extLst>
            </p:cNvPr>
            <p:cNvSpPr/>
            <p:nvPr/>
          </p:nvSpPr>
          <p:spPr>
            <a:xfrm>
              <a:off x="2260704" y="1355988"/>
              <a:ext cx="652444" cy="176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/level0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43E0912-5FF5-8445-B7DA-FDCC2E976465}"/>
                </a:ext>
              </a:extLst>
            </p:cNvPr>
            <p:cNvSpPr/>
            <p:nvPr/>
          </p:nvSpPr>
          <p:spPr>
            <a:xfrm>
              <a:off x="2252237" y="1740710"/>
              <a:ext cx="652444" cy="176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/level1a</a:t>
              </a:r>
            </a:p>
          </p:txBody>
        </p:sp>
        <p:cxnSp>
          <p:nvCxnSpPr>
            <p:cNvPr id="135" name="Straight Arrow Connector 16">
              <a:extLst>
                <a:ext uri="{FF2B5EF4-FFF2-40B4-BE49-F238E27FC236}">
                  <a16:creationId xmlns:a16="http://schemas.microsoft.com/office/drawing/2014/main" id="{A6E8B56A-CA62-FC4F-81FF-D251B6D32D36}"/>
                </a:ext>
              </a:extLst>
            </p:cNvPr>
            <p:cNvCxnSpPr>
              <a:cxnSpLocks/>
              <a:stCxn id="122" idx="3"/>
              <a:endCxn id="101" idx="1"/>
            </p:cNvCxnSpPr>
            <p:nvPr/>
          </p:nvCxnSpPr>
          <p:spPr>
            <a:xfrm>
              <a:off x="2913148" y="1444188"/>
              <a:ext cx="223382" cy="1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6">
              <a:extLst>
                <a:ext uri="{FF2B5EF4-FFF2-40B4-BE49-F238E27FC236}">
                  <a16:creationId xmlns:a16="http://schemas.microsoft.com/office/drawing/2014/main" id="{471C05C1-3DE1-2042-A486-3619B2D96BDE}"/>
                </a:ext>
              </a:extLst>
            </p:cNvPr>
            <p:cNvCxnSpPr>
              <a:cxnSpLocks/>
              <a:stCxn id="101" idx="3"/>
              <a:endCxn id="8" idx="2"/>
            </p:cNvCxnSpPr>
            <p:nvPr/>
          </p:nvCxnSpPr>
          <p:spPr>
            <a:xfrm>
              <a:off x="3886207" y="1444189"/>
              <a:ext cx="918920" cy="4076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16">
              <a:extLst>
                <a:ext uri="{FF2B5EF4-FFF2-40B4-BE49-F238E27FC236}">
                  <a16:creationId xmlns:a16="http://schemas.microsoft.com/office/drawing/2014/main" id="{7AFC536C-E9D2-3C4C-B9F4-4542505853CD}"/>
                </a:ext>
              </a:extLst>
            </p:cNvPr>
            <p:cNvCxnSpPr>
              <a:cxnSpLocks/>
              <a:stCxn id="124" idx="3"/>
              <a:endCxn id="103" idx="1"/>
            </p:cNvCxnSpPr>
            <p:nvPr/>
          </p:nvCxnSpPr>
          <p:spPr>
            <a:xfrm flipV="1">
              <a:off x="2904681" y="1826414"/>
              <a:ext cx="231849" cy="2496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B0FA7910-D214-9B4C-ACAF-10FAD1E4D9FB}"/>
                </a:ext>
              </a:extLst>
            </p:cNvPr>
            <p:cNvSpPr/>
            <p:nvPr/>
          </p:nvSpPr>
          <p:spPr>
            <a:xfrm>
              <a:off x="3136530" y="2064922"/>
              <a:ext cx="673473" cy="176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/excluded</a:t>
              </a:r>
            </a:p>
          </p:txBody>
        </p:sp>
        <p:cxnSp>
          <p:nvCxnSpPr>
            <p:cNvPr id="229" name="Straight Arrow Connector 16">
              <a:extLst>
                <a:ext uri="{FF2B5EF4-FFF2-40B4-BE49-F238E27FC236}">
                  <a16:creationId xmlns:a16="http://schemas.microsoft.com/office/drawing/2014/main" id="{E4423572-8E37-BD4C-9D67-BDE920F2B317}"/>
                </a:ext>
              </a:extLst>
            </p:cNvPr>
            <p:cNvCxnSpPr>
              <a:cxnSpLocks/>
              <a:stCxn id="124" idx="3"/>
              <a:endCxn id="220" idx="1"/>
            </p:cNvCxnSpPr>
            <p:nvPr/>
          </p:nvCxnSpPr>
          <p:spPr>
            <a:xfrm>
              <a:off x="2904681" y="1828910"/>
              <a:ext cx="231849" cy="32421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16">
              <a:extLst>
                <a:ext uri="{FF2B5EF4-FFF2-40B4-BE49-F238E27FC236}">
                  <a16:creationId xmlns:a16="http://schemas.microsoft.com/office/drawing/2014/main" id="{F0608D88-8C4F-9B4E-A223-2563BEAD0DBD}"/>
                </a:ext>
              </a:extLst>
            </p:cNvPr>
            <p:cNvCxnSpPr>
              <a:cxnSpLocks/>
              <a:stCxn id="103" idx="3"/>
              <a:endCxn id="69" idx="2"/>
            </p:cNvCxnSpPr>
            <p:nvPr/>
          </p:nvCxnSpPr>
          <p:spPr>
            <a:xfrm flipV="1">
              <a:off x="3886207" y="1824303"/>
              <a:ext cx="918920" cy="2111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">
              <a:extLst>
                <a:ext uri="{FF2B5EF4-FFF2-40B4-BE49-F238E27FC236}">
                  <a16:creationId xmlns:a16="http://schemas.microsoft.com/office/drawing/2014/main" id="{7E968223-1AF6-C248-9888-AC1F487A24D4}"/>
                </a:ext>
              </a:extLst>
            </p:cNvPr>
            <p:cNvCxnSpPr>
              <a:cxnSpLocks/>
              <a:stCxn id="106" idx="3"/>
              <a:endCxn id="72" idx="2"/>
            </p:cNvCxnSpPr>
            <p:nvPr/>
          </p:nvCxnSpPr>
          <p:spPr>
            <a:xfrm flipV="1">
              <a:off x="4620328" y="2417447"/>
              <a:ext cx="184799" cy="488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16">
              <a:extLst>
                <a:ext uri="{FF2B5EF4-FFF2-40B4-BE49-F238E27FC236}">
                  <a16:creationId xmlns:a16="http://schemas.microsoft.com/office/drawing/2014/main" id="{2CC5B908-B9B0-CE44-9086-87B127A741B6}"/>
                </a:ext>
              </a:extLst>
            </p:cNvPr>
            <p:cNvCxnSpPr>
              <a:cxnSpLocks/>
              <a:stCxn id="220" idx="2"/>
              <a:endCxn id="106" idx="1"/>
            </p:cNvCxnSpPr>
            <p:nvPr/>
          </p:nvCxnSpPr>
          <p:spPr>
            <a:xfrm rot="16200000" flipH="1">
              <a:off x="3581457" y="2133132"/>
              <a:ext cx="181005" cy="397384"/>
            </a:xfrm>
            <a:prstGeom prst="bentConnector2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3EF3379-FC64-5644-AB6A-01752F8FEE8C}"/>
                </a:ext>
              </a:extLst>
            </p:cNvPr>
            <p:cNvSpPr/>
            <p:nvPr/>
          </p:nvSpPr>
          <p:spPr>
            <a:xfrm>
              <a:off x="3136530" y="3541919"/>
              <a:ext cx="777369" cy="176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</a:t>
              </a:r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quicklooks</a:t>
              </a:r>
              <a:endPara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9" name="Straight Arrow Connector 16">
              <a:extLst>
                <a:ext uri="{FF2B5EF4-FFF2-40B4-BE49-F238E27FC236}">
                  <a16:creationId xmlns:a16="http://schemas.microsoft.com/office/drawing/2014/main" id="{EB806944-1D63-DE4B-B298-02C3CF183405}"/>
                </a:ext>
              </a:extLst>
            </p:cNvPr>
            <p:cNvCxnSpPr>
              <a:cxnSpLocks/>
              <a:stCxn id="124" idx="3"/>
              <a:endCxn id="98" idx="1"/>
            </p:cNvCxnSpPr>
            <p:nvPr/>
          </p:nvCxnSpPr>
          <p:spPr>
            <a:xfrm>
              <a:off x="2904681" y="1828910"/>
              <a:ext cx="231849" cy="18012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6">
              <a:extLst>
                <a:ext uri="{FF2B5EF4-FFF2-40B4-BE49-F238E27FC236}">
                  <a16:creationId xmlns:a16="http://schemas.microsoft.com/office/drawing/2014/main" id="{A8D1EB02-6AA7-DD4C-ACFA-B9F525A900CF}"/>
                </a:ext>
              </a:extLst>
            </p:cNvPr>
            <p:cNvCxnSpPr>
              <a:cxnSpLocks/>
              <a:stCxn id="98" idx="2"/>
              <a:endCxn id="108" idx="1"/>
            </p:cNvCxnSpPr>
            <p:nvPr/>
          </p:nvCxnSpPr>
          <p:spPr>
            <a:xfrm rot="16200000" flipH="1">
              <a:off x="3521164" y="3722370"/>
              <a:ext cx="353538" cy="345436"/>
            </a:xfrm>
            <a:prstGeom prst="bentConnector2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6">
              <a:extLst>
                <a:ext uri="{FF2B5EF4-FFF2-40B4-BE49-F238E27FC236}">
                  <a16:creationId xmlns:a16="http://schemas.microsoft.com/office/drawing/2014/main" id="{BD52B1FF-6E17-124F-9DD2-B191D939E155}"/>
                </a:ext>
              </a:extLst>
            </p:cNvPr>
            <p:cNvCxnSpPr>
              <a:cxnSpLocks/>
              <a:stCxn id="108" idx="3"/>
              <a:endCxn id="120" idx="2"/>
            </p:cNvCxnSpPr>
            <p:nvPr/>
          </p:nvCxnSpPr>
          <p:spPr>
            <a:xfrm>
              <a:off x="4620328" y="4071857"/>
              <a:ext cx="184799" cy="23910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2EC170-E23F-9548-89D5-37443E8ECCEC}"/>
                </a:ext>
              </a:extLst>
            </p:cNvPr>
            <p:cNvSpPr/>
            <p:nvPr/>
          </p:nvSpPr>
          <p:spPr>
            <a:xfrm>
              <a:off x="1336048" y="977224"/>
              <a:ext cx="4573797" cy="3654077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CF54F3E-28DC-A94A-9A28-AE1DD609F9A4}"/>
                </a:ext>
              </a:extLst>
            </p:cNvPr>
            <p:cNvSpPr/>
            <p:nvPr/>
          </p:nvSpPr>
          <p:spPr>
            <a:xfrm>
              <a:off x="1156939" y="813117"/>
              <a:ext cx="4899661" cy="538696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E2F1F26-98E3-AF40-A0C3-255A213E5E56}"/>
                </a:ext>
              </a:extLst>
            </p:cNvPr>
            <p:cNvSpPr/>
            <p:nvPr/>
          </p:nvSpPr>
          <p:spPr>
            <a:xfrm>
              <a:off x="3136530" y="4827162"/>
              <a:ext cx="777369" cy="176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/log</a:t>
              </a:r>
            </a:p>
          </p:txBody>
        </p:sp>
        <p:cxnSp>
          <p:nvCxnSpPr>
            <p:cNvPr id="140" name="Straight Arrow Connector 16">
              <a:extLst>
                <a:ext uri="{FF2B5EF4-FFF2-40B4-BE49-F238E27FC236}">
                  <a16:creationId xmlns:a16="http://schemas.microsoft.com/office/drawing/2014/main" id="{764309BD-46E3-0045-B7A8-C07591DADE92}"/>
                </a:ext>
              </a:extLst>
            </p:cNvPr>
            <p:cNvCxnSpPr>
              <a:cxnSpLocks/>
              <a:stCxn id="132" idx="2"/>
              <a:endCxn id="109" idx="1"/>
            </p:cNvCxnSpPr>
            <p:nvPr/>
          </p:nvCxnSpPr>
          <p:spPr>
            <a:xfrm rot="16200000" flipH="1">
              <a:off x="3563103" y="4965674"/>
              <a:ext cx="269661" cy="345436"/>
            </a:xfrm>
            <a:prstGeom prst="bentConnector2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">
              <a:extLst>
                <a:ext uri="{FF2B5EF4-FFF2-40B4-BE49-F238E27FC236}">
                  <a16:creationId xmlns:a16="http://schemas.microsoft.com/office/drawing/2014/main" id="{793216E0-4DA0-A340-A5A3-88418A429C3A}"/>
                </a:ext>
              </a:extLst>
            </p:cNvPr>
            <p:cNvCxnSpPr>
              <a:cxnSpLocks/>
              <a:stCxn id="109" idx="3"/>
              <a:endCxn id="127" idx="2"/>
            </p:cNvCxnSpPr>
            <p:nvPr/>
          </p:nvCxnSpPr>
          <p:spPr>
            <a:xfrm>
              <a:off x="4620328" y="5273223"/>
              <a:ext cx="184799" cy="2496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">
              <a:extLst>
                <a:ext uri="{FF2B5EF4-FFF2-40B4-BE49-F238E27FC236}">
                  <a16:creationId xmlns:a16="http://schemas.microsoft.com/office/drawing/2014/main" id="{8BB6999D-34BB-784D-BFAD-694FE6DE3AA6}"/>
                </a:ext>
              </a:extLst>
            </p:cNvPr>
            <p:cNvCxnSpPr>
              <a:cxnSpLocks/>
              <a:stCxn id="124" idx="3"/>
              <a:endCxn id="132" idx="1"/>
            </p:cNvCxnSpPr>
            <p:nvPr/>
          </p:nvCxnSpPr>
          <p:spPr>
            <a:xfrm>
              <a:off x="2904681" y="1828910"/>
              <a:ext cx="231849" cy="30864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">
              <a:extLst>
                <a:ext uri="{FF2B5EF4-FFF2-40B4-BE49-F238E27FC236}">
                  <a16:creationId xmlns:a16="http://schemas.microsoft.com/office/drawing/2014/main" id="{D8819B4E-9E6C-A740-B934-8535412A1A9C}"/>
                </a:ext>
              </a:extLst>
            </p:cNvPr>
            <p:cNvCxnSpPr>
              <a:cxnSpLocks/>
              <a:stCxn id="108" idx="3"/>
              <a:endCxn id="119" idx="2"/>
            </p:cNvCxnSpPr>
            <p:nvPr/>
          </p:nvCxnSpPr>
          <p:spPr>
            <a:xfrm flipV="1">
              <a:off x="4620328" y="3843512"/>
              <a:ext cx="184799" cy="2283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6">
              <a:extLst>
                <a:ext uri="{FF2B5EF4-FFF2-40B4-BE49-F238E27FC236}">
                  <a16:creationId xmlns:a16="http://schemas.microsoft.com/office/drawing/2014/main" id="{DD9E0991-B470-8542-A9F4-A48B53BD1F42}"/>
                </a:ext>
              </a:extLst>
            </p:cNvPr>
            <p:cNvCxnSpPr>
              <a:cxnSpLocks/>
              <a:stCxn id="109" idx="3"/>
              <a:endCxn id="126" idx="2"/>
            </p:cNvCxnSpPr>
            <p:nvPr/>
          </p:nvCxnSpPr>
          <p:spPr>
            <a:xfrm flipV="1">
              <a:off x="4620328" y="4989414"/>
              <a:ext cx="184799" cy="2838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BCE5600-0E38-B94D-B867-251D1867EC95}"/>
                </a:ext>
              </a:extLst>
            </p:cNvPr>
            <p:cNvSpPr/>
            <p:nvPr/>
          </p:nvSpPr>
          <p:spPr>
            <a:xfrm>
              <a:off x="1291653" y="4368565"/>
              <a:ext cx="11215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i="1" dirty="0"/>
                <a:t>L1a_main.py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E00AD9-D568-7A40-AA48-70B7AAA93D43}"/>
                </a:ext>
              </a:extLst>
            </p:cNvPr>
            <p:cNvSpPr/>
            <p:nvPr/>
          </p:nvSpPr>
          <p:spPr>
            <a:xfrm>
              <a:off x="1142071" y="5913564"/>
              <a:ext cx="48350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i="1" dirty="0"/>
                <a:t>L1a_launcher.sh|L1a_main_job.sh | </a:t>
              </a:r>
              <a:r>
                <a:rPr lang="en-US" sz="1400" i="1" dirty="0" err="1"/>
                <a:t>bsub_array_output_hdlr.sh</a:t>
              </a:r>
              <a:endParaRPr lang="en-US" sz="1400" i="1" dirty="0"/>
            </a:p>
          </p:txBody>
        </p:sp>
        <p:cxnSp>
          <p:nvCxnSpPr>
            <p:cNvPr id="68" name="Straight Arrow Connector 16">
              <a:extLst>
                <a:ext uri="{FF2B5EF4-FFF2-40B4-BE49-F238E27FC236}">
                  <a16:creationId xmlns:a16="http://schemas.microsoft.com/office/drawing/2014/main" id="{FC01A89D-B85B-CC48-B613-8AEF416A954C}"/>
                </a:ext>
              </a:extLst>
            </p:cNvPr>
            <p:cNvCxnSpPr>
              <a:cxnSpLocks/>
              <a:stCxn id="92" idx="2"/>
              <a:endCxn id="122" idx="1"/>
            </p:cNvCxnSpPr>
            <p:nvPr/>
          </p:nvCxnSpPr>
          <p:spPr>
            <a:xfrm rot="16200000" flipH="1">
              <a:off x="2037531" y="1221015"/>
              <a:ext cx="215732" cy="230614"/>
            </a:xfrm>
            <a:prstGeom prst="bentConnector2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6">
              <a:extLst>
                <a:ext uri="{FF2B5EF4-FFF2-40B4-BE49-F238E27FC236}">
                  <a16:creationId xmlns:a16="http://schemas.microsoft.com/office/drawing/2014/main" id="{302A6A7C-71D5-0A47-8DF6-C05D61E42B4C}"/>
                </a:ext>
              </a:extLst>
            </p:cNvPr>
            <p:cNvCxnSpPr>
              <a:cxnSpLocks/>
              <a:stCxn id="92" idx="2"/>
              <a:endCxn id="124" idx="1"/>
            </p:cNvCxnSpPr>
            <p:nvPr/>
          </p:nvCxnSpPr>
          <p:spPr>
            <a:xfrm rot="16200000" flipH="1">
              <a:off x="1840936" y="1417609"/>
              <a:ext cx="600454" cy="222147"/>
            </a:xfrm>
            <a:prstGeom prst="bentConnector2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33A84B-96BF-E349-ADB8-8BBA8A0AB241}"/>
                </a:ext>
              </a:extLst>
            </p:cNvPr>
            <p:cNvSpPr/>
            <p:nvPr/>
          </p:nvSpPr>
          <p:spPr>
            <a:xfrm>
              <a:off x="3136530" y="2648921"/>
              <a:ext cx="673473" cy="176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/invalid</a:t>
              </a:r>
            </a:p>
          </p:txBody>
        </p:sp>
        <p:cxnSp>
          <p:nvCxnSpPr>
            <p:cNvPr id="65" name="Straight Arrow Connector 16">
              <a:extLst>
                <a:ext uri="{FF2B5EF4-FFF2-40B4-BE49-F238E27FC236}">
                  <a16:creationId xmlns:a16="http://schemas.microsoft.com/office/drawing/2014/main" id="{EC01505D-D323-804C-994A-41FE5B9CBD7E}"/>
                </a:ext>
              </a:extLst>
            </p:cNvPr>
            <p:cNvCxnSpPr>
              <a:cxnSpLocks/>
              <a:stCxn id="107" idx="3"/>
              <a:endCxn id="89" idx="2"/>
            </p:cNvCxnSpPr>
            <p:nvPr/>
          </p:nvCxnSpPr>
          <p:spPr>
            <a:xfrm flipV="1">
              <a:off x="4620328" y="2812939"/>
              <a:ext cx="184799" cy="24948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16">
              <a:extLst>
                <a:ext uri="{FF2B5EF4-FFF2-40B4-BE49-F238E27FC236}">
                  <a16:creationId xmlns:a16="http://schemas.microsoft.com/office/drawing/2014/main" id="{23C2AED4-DF2F-7B4B-8BF7-9B420F0F7A98}"/>
                </a:ext>
              </a:extLst>
            </p:cNvPr>
            <p:cNvCxnSpPr>
              <a:cxnSpLocks/>
              <a:stCxn id="62" idx="2"/>
              <a:endCxn id="107" idx="1"/>
            </p:cNvCxnSpPr>
            <p:nvPr/>
          </p:nvCxnSpPr>
          <p:spPr>
            <a:xfrm rot="16200000" flipH="1">
              <a:off x="3553406" y="2745182"/>
              <a:ext cx="237106" cy="397384"/>
            </a:xfrm>
            <a:prstGeom prst="bentConnector2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16">
              <a:extLst>
                <a:ext uri="{FF2B5EF4-FFF2-40B4-BE49-F238E27FC236}">
                  <a16:creationId xmlns:a16="http://schemas.microsoft.com/office/drawing/2014/main" id="{802AFAD2-044D-7D42-B4C8-3D950823F119}"/>
                </a:ext>
              </a:extLst>
            </p:cNvPr>
            <p:cNvCxnSpPr>
              <a:cxnSpLocks/>
              <a:stCxn id="124" idx="3"/>
              <a:endCxn id="62" idx="1"/>
            </p:cNvCxnSpPr>
            <p:nvPr/>
          </p:nvCxnSpPr>
          <p:spPr>
            <a:xfrm>
              <a:off x="2904681" y="1828910"/>
              <a:ext cx="231849" cy="90821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 Same Side Corner Rectangle 7">
              <a:extLst>
                <a:ext uri="{FF2B5EF4-FFF2-40B4-BE49-F238E27FC236}">
                  <a16:creationId xmlns:a16="http://schemas.microsoft.com/office/drawing/2014/main" id="{4BD8733C-B93E-DF45-AD80-1A818AFF6A52}"/>
                </a:ext>
              </a:extLst>
            </p:cNvPr>
            <p:cNvSpPr/>
            <p:nvPr/>
          </p:nvSpPr>
          <p:spPr>
            <a:xfrm>
              <a:off x="4805127" y="1304265"/>
              <a:ext cx="1007999" cy="288000"/>
            </a:xfrm>
            <a:prstGeom prst="round2Same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yyyy_mm.xx</a:t>
              </a:r>
              <a:endParaRPr 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9" name="Round Same Side Corner Rectangle 68">
              <a:extLst>
                <a:ext uri="{FF2B5EF4-FFF2-40B4-BE49-F238E27FC236}">
                  <a16:creationId xmlns:a16="http://schemas.microsoft.com/office/drawing/2014/main" id="{74DA99C1-A06C-B240-9E18-CCBD5764DF35}"/>
                </a:ext>
              </a:extLst>
            </p:cNvPr>
            <p:cNvSpPr/>
            <p:nvPr/>
          </p:nvSpPr>
          <p:spPr>
            <a:xfrm>
              <a:off x="4805127" y="1680303"/>
              <a:ext cx="1007999" cy="288000"/>
            </a:xfrm>
            <a:prstGeom prst="round2Same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&lt;table&gt;-</a:t>
              </a:r>
              <a:r>
                <a:rPr lang="en-US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fileID.psv</a:t>
              </a:r>
              <a:endParaRPr 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2" name="Round Same Side Corner Rectangle 71">
              <a:extLst>
                <a:ext uri="{FF2B5EF4-FFF2-40B4-BE49-F238E27FC236}">
                  <a16:creationId xmlns:a16="http://schemas.microsoft.com/office/drawing/2014/main" id="{C9A4B8E5-47A5-6F44-9C5B-1518D662ED1F}"/>
                </a:ext>
              </a:extLst>
            </p:cNvPr>
            <p:cNvSpPr/>
            <p:nvPr/>
          </p:nvSpPr>
          <p:spPr>
            <a:xfrm>
              <a:off x="4805127" y="2273447"/>
              <a:ext cx="1007999" cy="288000"/>
            </a:xfrm>
            <a:prstGeom prst="round2Same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fileID</a:t>
              </a:r>
              <a:r>
                <a:rPr 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_&lt;</a:t>
              </a:r>
              <a:r>
                <a:rPr lang="en-US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ef</a:t>
              </a:r>
              <a:r>
                <a:rPr 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&gt;.</a:t>
              </a:r>
              <a:r>
                <a:rPr lang="en-US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psv</a:t>
              </a:r>
              <a:endParaRPr 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9" name="Round Same Side Corner Rectangle 118">
              <a:extLst>
                <a:ext uri="{FF2B5EF4-FFF2-40B4-BE49-F238E27FC236}">
                  <a16:creationId xmlns:a16="http://schemas.microsoft.com/office/drawing/2014/main" id="{6B2A58A9-2A72-6C43-BA75-167B638DF4A8}"/>
                </a:ext>
              </a:extLst>
            </p:cNvPr>
            <p:cNvSpPr/>
            <p:nvPr/>
          </p:nvSpPr>
          <p:spPr>
            <a:xfrm>
              <a:off x="4805127" y="3699512"/>
              <a:ext cx="1007999" cy="288000"/>
            </a:xfrm>
            <a:prstGeom prst="round2Same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fileID.json</a:t>
              </a:r>
              <a:endParaRPr 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0" name="Round Same Side Corner Rectangle 119">
              <a:extLst>
                <a:ext uri="{FF2B5EF4-FFF2-40B4-BE49-F238E27FC236}">
                  <a16:creationId xmlns:a16="http://schemas.microsoft.com/office/drawing/2014/main" id="{C98C1710-0089-6845-9BC4-4690A94C441C}"/>
                </a:ext>
              </a:extLst>
            </p:cNvPr>
            <p:cNvSpPr/>
            <p:nvPr/>
          </p:nvSpPr>
          <p:spPr>
            <a:xfrm>
              <a:off x="4805127" y="4166962"/>
              <a:ext cx="1007999" cy="288000"/>
            </a:xfrm>
            <a:prstGeom prst="round2Same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fileID.nc</a:t>
              </a:r>
              <a:endParaRPr 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6" name="Round Same Side Corner Rectangle 125">
              <a:extLst>
                <a:ext uri="{FF2B5EF4-FFF2-40B4-BE49-F238E27FC236}">
                  <a16:creationId xmlns:a16="http://schemas.microsoft.com/office/drawing/2014/main" id="{1B48F269-0471-BD47-A901-FFDB46C86094}"/>
                </a:ext>
              </a:extLst>
            </p:cNvPr>
            <p:cNvSpPr/>
            <p:nvPr/>
          </p:nvSpPr>
          <p:spPr>
            <a:xfrm>
              <a:off x="4805127" y="4845414"/>
              <a:ext cx="1007999" cy="288000"/>
            </a:xfrm>
            <a:prstGeom prst="round2Same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fileID_main.log</a:t>
              </a:r>
              <a:endParaRPr 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7" name="Round Same Side Corner Rectangle 126">
              <a:extLst>
                <a:ext uri="{FF2B5EF4-FFF2-40B4-BE49-F238E27FC236}">
                  <a16:creationId xmlns:a16="http://schemas.microsoft.com/office/drawing/2014/main" id="{4CD87794-84FB-B341-8D0F-08AA0556B797}"/>
                </a:ext>
              </a:extLst>
            </p:cNvPr>
            <p:cNvSpPr/>
            <p:nvPr/>
          </p:nvSpPr>
          <p:spPr>
            <a:xfrm>
              <a:off x="4805127" y="5378853"/>
              <a:ext cx="1007999" cy="288000"/>
            </a:xfrm>
            <a:prstGeom prst="round2Same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fileID_main.ok|error</a:t>
              </a:r>
              <a:endParaRPr 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B90EEA6-845A-1C46-9544-0ABE678742B7}"/>
                </a:ext>
              </a:extLst>
            </p:cNvPr>
            <p:cNvSpPr/>
            <p:nvPr/>
          </p:nvSpPr>
          <p:spPr>
            <a:xfrm>
              <a:off x="1402954" y="1052056"/>
              <a:ext cx="1254271" cy="176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/&lt;release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&gt;/&lt;source&gt;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34CA459-10E3-CE4E-B4A0-DB30D5C1FC3F}"/>
                </a:ext>
              </a:extLst>
            </p:cNvPr>
            <p:cNvSpPr/>
            <p:nvPr/>
          </p:nvSpPr>
          <p:spPr>
            <a:xfrm>
              <a:off x="3136530" y="1356006"/>
              <a:ext cx="749677" cy="1763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/&lt;</a:t>
              </a:r>
              <a:r>
                <a:rPr lang="en-US" sz="10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sid-dck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9676CC7-14FA-9F4B-95A4-794A56CD33F7}"/>
                </a:ext>
              </a:extLst>
            </p:cNvPr>
            <p:cNvSpPr/>
            <p:nvPr/>
          </p:nvSpPr>
          <p:spPr>
            <a:xfrm>
              <a:off x="3136530" y="1738231"/>
              <a:ext cx="749677" cy="1763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/&lt;</a:t>
              </a:r>
              <a:r>
                <a:rPr lang="en-US" sz="10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sid-dck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56BA158-1F17-E143-B1EC-2AEC84FE5F27}"/>
                </a:ext>
              </a:extLst>
            </p:cNvPr>
            <p:cNvSpPr/>
            <p:nvPr/>
          </p:nvSpPr>
          <p:spPr>
            <a:xfrm>
              <a:off x="3870651" y="2334144"/>
              <a:ext cx="749677" cy="1763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/&lt;</a:t>
              </a:r>
              <a:r>
                <a:rPr lang="en-US" sz="10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sid-dck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B5E39C3-6C99-C649-B887-68112278DCE9}"/>
                </a:ext>
              </a:extLst>
            </p:cNvPr>
            <p:cNvSpPr/>
            <p:nvPr/>
          </p:nvSpPr>
          <p:spPr>
            <a:xfrm>
              <a:off x="3870651" y="2974244"/>
              <a:ext cx="749677" cy="1763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/&lt;</a:t>
              </a:r>
              <a:r>
                <a:rPr lang="en-US" sz="10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sid-dck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F63C67-304F-1D4D-9ADE-E2A09BC3F0AD}"/>
                </a:ext>
              </a:extLst>
            </p:cNvPr>
            <p:cNvSpPr/>
            <p:nvPr/>
          </p:nvSpPr>
          <p:spPr>
            <a:xfrm>
              <a:off x="3870651" y="3983674"/>
              <a:ext cx="749677" cy="1763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/&lt;</a:t>
              </a:r>
              <a:r>
                <a:rPr lang="en-US" sz="10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sid-dck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2CF036F-CEE8-CD49-8870-D761254FA533}"/>
                </a:ext>
              </a:extLst>
            </p:cNvPr>
            <p:cNvSpPr/>
            <p:nvPr/>
          </p:nvSpPr>
          <p:spPr>
            <a:xfrm>
              <a:off x="3870651" y="5185040"/>
              <a:ext cx="749677" cy="1763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/&lt;</a:t>
              </a:r>
              <a:r>
                <a:rPr lang="en-US" sz="10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sid-dck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</a:p>
          </p:txBody>
        </p:sp>
        <p:sp>
          <p:nvSpPr>
            <p:cNvPr id="89" name="Round Same Side Corner Rectangle 88">
              <a:extLst>
                <a:ext uri="{FF2B5EF4-FFF2-40B4-BE49-F238E27FC236}">
                  <a16:creationId xmlns:a16="http://schemas.microsoft.com/office/drawing/2014/main" id="{D75BEC54-E9E0-FD43-B9CB-1060E27CD4A4}"/>
                </a:ext>
              </a:extLst>
            </p:cNvPr>
            <p:cNvSpPr/>
            <p:nvPr/>
          </p:nvSpPr>
          <p:spPr>
            <a:xfrm>
              <a:off x="4805127" y="2668939"/>
              <a:ext cx="1007999" cy="288000"/>
            </a:xfrm>
            <a:prstGeom prst="round2Same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fileID_data.psv</a:t>
              </a:r>
              <a:endParaRPr 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3" name="Round Same Side Corner Rectangle 92">
              <a:extLst>
                <a:ext uri="{FF2B5EF4-FFF2-40B4-BE49-F238E27FC236}">
                  <a16:creationId xmlns:a16="http://schemas.microsoft.com/office/drawing/2014/main" id="{2F6EC2AF-1B8F-CC47-B605-7BF99B89149A}"/>
                </a:ext>
              </a:extLst>
            </p:cNvPr>
            <p:cNvSpPr/>
            <p:nvPr/>
          </p:nvSpPr>
          <p:spPr>
            <a:xfrm>
              <a:off x="4805127" y="3181508"/>
              <a:ext cx="1007999" cy="288000"/>
            </a:xfrm>
            <a:prstGeom prst="round2Same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fileID_mask.psv</a:t>
              </a:r>
              <a:endParaRPr 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61" name="Straight Arrow Connector 16">
              <a:extLst>
                <a:ext uri="{FF2B5EF4-FFF2-40B4-BE49-F238E27FC236}">
                  <a16:creationId xmlns:a16="http://schemas.microsoft.com/office/drawing/2014/main" id="{D2A36200-7E4E-1A41-98FA-5FF1AF1204AE}"/>
                </a:ext>
              </a:extLst>
            </p:cNvPr>
            <p:cNvCxnSpPr>
              <a:cxnSpLocks/>
              <a:stCxn id="107" idx="3"/>
              <a:endCxn id="93" idx="2"/>
            </p:cNvCxnSpPr>
            <p:nvPr/>
          </p:nvCxnSpPr>
          <p:spPr>
            <a:xfrm>
              <a:off x="4620328" y="3062427"/>
              <a:ext cx="184799" cy="26308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614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039F-4B4F-844B-8EF7-55C71135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</a:t>
            </a:r>
            <a:r>
              <a:rPr lang="en-US" dirty="0"/>
              <a:t>-suite: L1a. main flow- needs update</a:t>
            </a:r>
          </a:p>
        </p:txBody>
      </p:sp>
      <p:cxnSp>
        <p:nvCxnSpPr>
          <p:cNvPr id="6" name="Straight Arrow Connector 15">
            <a:extLst>
              <a:ext uri="{FF2B5EF4-FFF2-40B4-BE49-F238E27FC236}">
                <a16:creationId xmlns:a16="http://schemas.microsoft.com/office/drawing/2014/main" id="{104AC244-38E5-E946-9EAE-BC2891423438}"/>
              </a:ext>
            </a:extLst>
          </p:cNvPr>
          <p:cNvCxnSpPr>
            <a:cxnSpLocks/>
            <a:stCxn id="51" idx="1"/>
            <a:endCxn id="18" idx="0"/>
          </p:cNvCxnSpPr>
          <p:nvPr/>
        </p:nvCxnSpPr>
        <p:spPr>
          <a:xfrm>
            <a:off x="1936971" y="1851323"/>
            <a:ext cx="8501" cy="38246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lternate Process 17">
            <a:extLst>
              <a:ext uri="{FF2B5EF4-FFF2-40B4-BE49-F238E27FC236}">
                <a16:creationId xmlns:a16="http://schemas.microsoft.com/office/drawing/2014/main" id="{3C4B8DAB-82C6-D443-922E-A10A7DF9CFBA}"/>
              </a:ext>
            </a:extLst>
          </p:cNvPr>
          <p:cNvSpPr/>
          <p:nvPr/>
        </p:nvSpPr>
        <p:spPr>
          <a:xfrm>
            <a:off x="978062" y="2233788"/>
            <a:ext cx="1934820" cy="626175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>
                <a:solidFill>
                  <a:schemeClr val="tx1"/>
                </a:solidFill>
              </a:rPr>
              <a:t>modules.mdf_reader</a:t>
            </a:r>
            <a:endParaRPr lang="en-US" sz="1300" b="1" dirty="0">
              <a:solidFill>
                <a:schemeClr val="tx1"/>
              </a:solidFill>
            </a:endParaRPr>
          </a:p>
          <a:p>
            <a:pPr algn="ctr"/>
            <a:r>
              <a:rPr lang="en-US" sz="1300" i="1" dirty="0">
                <a:solidFill>
                  <a:schemeClr val="tx1"/>
                </a:solidFill>
              </a:rPr>
              <a:t>data ingestion &amp; validation</a:t>
            </a:r>
          </a:p>
        </p:txBody>
      </p:sp>
      <p:sp>
        <p:nvSpPr>
          <p:cNvPr id="20" name="Alternate Process 19">
            <a:extLst>
              <a:ext uri="{FF2B5EF4-FFF2-40B4-BE49-F238E27FC236}">
                <a16:creationId xmlns:a16="http://schemas.microsoft.com/office/drawing/2014/main" id="{F7D86160-46AF-B348-8522-F8202021D919}"/>
              </a:ext>
            </a:extLst>
          </p:cNvPr>
          <p:cNvSpPr/>
          <p:nvPr/>
        </p:nvSpPr>
        <p:spPr>
          <a:xfrm>
            <a:off x="7846974" y="2233787"/>
            <a:ext cx="1934820" cy="626175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>
                <a:solidFill>
                  <a:schemeClr val="tx1"/>
                </a:solidFill>
              </a:rPr>
              <a:t>modules.cdm</a:t>
            </a:r>
            <a:endParaRPr lang="en-US" sz="1300" b="1" dirty="0">
              <a:solidFill>
                <a:schemeClr val="tx1"/>
              </a:solidFill>
            </a:endParaRP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map data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9EB2001-0004-7D40-AE22-6E114641CA26}"/>
              </a:ext>
            </a:extLst>
          </p:cNvPr>
          <p:cNvGrpSpPr/>
          <p:nvPr/>
        </p:nvGrpSpPr>
        <p:grpSpPr>
          <a:xfrm>
            <a:off x="10565292" y="4155608"/>
            <a:ext cx="808130" cy="1108246"/>
            <a:chOff x="2888230" y="2630141"/>
            <a:chExt cx="808130" cy="110824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C1E9C70D-A1F1-8944-963A-7237B8723B44}"/>
                </a:ext>
              </a:extLst>
            </p:cNvPr>
            <p:cNvSpPr/>
            <p:nvPr/>
          </p:nvSpPr>
          <p:spPr>
            <a:xfrm>
              <a:off x="2888230" y="2630141"/>
              <a:ext cx="808130" cy="1108246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  <a:alpha val="5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  <p:sp>
          <p:nvSpPr>
            <p:cNvPr id="42" name="Magnetic Disk 41">
              <a:extLst>
                <a:ext uri="{FF2B5EF4-FFF2-40B4-BE49-F238E27FC236}">
                  <a16:creationId xmlns:a16="http://schemas.microsoft.com/office/drawing/2014/main" id="{76CA5089-83E3-0848-8945-F51EA279E454}"/>
                </a:ext>
              </a:extLst>
            </p:cNvPr>
            <p:cNvSpPr/>
            <p:nvPr/>
          </p:nvSpPr>
          <p:spPr>
            <a:xfrm>
              <a:off x="2978411" y="3238221"/>
              <a:ext cx="637003" cy="413521"/>
            </a:xfrm>
            <a:prstGeom prst="flowChartMagneticDisk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err="1">
                  <a:solidFill>
                    <a:schemeClr val="accent2">
                      <a:lumMod val="50000"/>
                    </a:schemeClr>
                  </a:solidFill>
                </a:rPr>
                <a:t>obs</a:t>
              </a:r>
              <a:r>
                <a:rPr lang="en-US" sz="1000" i="1" dirty="0">
                  <a:solidFill>
                    <a:schemeClr val="accent2">
                      <a:lumMod val="50000"/>
                    </a:schemeClr>
                  </a:solidFill>
                </a:rPr>
                <a:t>_*</a:t>
              </a:r>
            </a:p>
          </p:txBody>
        </p:sp>
        <p:sp>
          <p:nvSpPr>
            <p:cNvPr id="43" name="Magnetic Disk 42">
              <a:extLst>
                <a:ext uri="{FF2B5EF4-FFF2-40B4-BE49-F238E27FC236}">
                  <a16:creationId xmlns:a16="http://schemas.microsoft.com/office/drawing/2014/main" id="{4EB10DA5-2367-054D-BA71-4C4ABA3CA554}"/>
                </a:ext>
              </a:extLst>
            </p:cNvPr>
            <p:cNvSpPr/>
            <p:nvPr/>
          </p:nvSpPr>
          <p:spPr>
            <a:xfrm>
              <a:off x="2973795" y="2747006"/>
              <a:ext cx="637003" cy="413521"/>
            </a:xfrm>
            <a:prstGeom prst="flowChartMagneticDisk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accent2">
                      <a:lumMod val="50000"/>
                    </a:schemeClr>
                  </a:solidFill>
                </a:rPr>
                <a:t>header</a:t>
              </a:r>
            </a:p>
          </p:txBody>
        </p:sp>
      </p:grpSp>
      <p:cxnSp>
        <p:nvCxnSpPr>
          <p:cNvPr id="45" name="Straight Arrow Connector 15">
            <a:extLst>
              <a:ext uri="{FF2B5EF4-FFF2-40B4-BE49-F238E27FC236}">
                <a16:creationId xmlns:a16="http://schemas.microsoft.com/office/drawing/2014/main" id="{CCAA791A-EC83-4644-B25C-D31AABE2DF28}"/>
              </a:ext>
            </a:extLst>
          </p:cNvPr>
          <p:cNvCxnSpPr>
            <a:cxnSpLocks/>
            <a:stCxn id="50" idx="2"/>
            <a:endCxn id="44" idx="0"/>
          </p:cNvCxnSpPr>
          <p:nvPr/>
        </p:nvCxnSpPr>
        <p:spPr>
          <a:xfrm>
            <a:off x="10943659" y="2859961"/>
            <a:ext cx="25698" cy="129564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lternate Process 49">
            <a:extLst>
              <a:ext uri="{FF2B5EF4-FFF2-40B4-BE49-F238E27FC236}">
                <a16:creationId xmlns:a16="http://schemas.microsoft.com/office/drawing/2014/main" id="{E9A45D6E-4914-2349-B578-22B1CC97B6AB}"/>
              </a:ext>
            </a:extLst>
          </p:cNvPr>
          <p:cNvSpPr/>
          <p:nvPr/>
        </p:nvSpPr>
        <p:spPr>
          <a:xfrm>
            <a:off x="9976249" y="2233786"/>
            <a:ext cx="1934820" cy="626175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>
                <a:solidFill>
                  <a:schemeClr val="tx1"/>
                </a:solidFill>
              </a:rPr>
              <a:t>modules.cdm</a:t>
            </a:r>
            <a:endParaRPr lang="en-US" sz="1300" b="1" dirty="0">
              <a:solidFill>
                <a:schemeClr val="tx1"/>
              </a:solidFill>
            </a:endParaRP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write table files</a:t>
            </a:r>
          </a:p>
        </p:txBody>
      </p:sp>
      <p:sp>
        <p:nvSpPr>
          <p:cNvPr id="51" name="Round Same Side Corner Rectangle 50">
            <a:extLst>
              <a:ext uri="{FF2B5EF4-FFF2-40B4-BE49-F238E27FC236}">
                <a16:creationId xmlns:a16="http://schemas.microsoft.com/office/drawing/2014/main" id="{93EDDF60-67C5-C64D-8174-2D776AD47E78}"/>
              </a:ext>
            </a:extLst>
          </p:cNvPr>
          <p:cNvSpPr/>
          <p:nvPr/>
        </p:nvSpPr>
        <p:spPr>
          <a:xfrm>
            <a:off x="1532906" y="1533770"/>
            <a:ext cx="808129" cy="317553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yyyy_mm.xx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" name="Internal Storage 78">
            <a:extLst>
              <a:ext uri="{FF2B5EF4-FFF2-40B4-BE49-F238E27FC236}">
                <a16:creationId xmlns:a16="http://schemas.microsoft.com/office/drawing/2014/main" id="{0E95B186-B4E4-0041-879D-49BF28AD7F3B}"/>
              </a:ext>
            </a:extLst>
          </p:cNvPr>
          <p:cNvSpPr/>
          <p:nvPr/>
        </p:nvSpPr>
        <p:spPr>
          <a:xfrm>
            <a:off x="8447909" y="4412986"/>
            <a:ext cx="732949" cy="369379"/>
          </a:xfrm>
          <a:prstGeom prst="flowChartInternalStorage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en-US" sz="1100" baseline="30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CDM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0" name="Straight Arrow Connector 15">
            <a:extLst>
              <a:ext uri="{FF2B5EF4-FFF2-40B4-BE49-F238E27FC236}">
                <a16:creationId xmlns:a16="http://schemas.microsoft.com/office/drawing/2014/main" id="{3A50F380-A443-1E45-968F-40C80EAA2179}"/>
              </a:ext>
            </a:extLst>
          </p:cNvPr>
          <p:cNvCxnSpPr>
            <a:cxnSpLocks/>
            <a:stCxn id="20" idx="2"/>
            <a:endCxn id="79" idx="0"/>
          </p:cNvCxnSpPr>
          <p:nvPr/>
        </p:nvCxnSpPr>
        <p:spPr>
          <a:xfrm>
            <a:off x="8814384" y="2859962"/>
            <a:ext cx="0" cy="155302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5">
            <a:extLst>
              <a:ext uri="{FF2B5EF4-FFF2-40B4-BE49-F238E27FC236}">
                <a16:creationId xmlns:a16="http://schemas.microsoft.com/office/drawing/2014/main" id="{4DB7D031-EE33-5C40-B2A3-81A0E26216BE}"/>
              </a:ext>
            </a:extLst>
          </p:cNvPr>
          <p:cNvCxnSpPr>
            <a:cxnSpLocks/>
            <a:stCxn id="79" idx="2"/>
            <a:endCxn id="50" idx="1"/>
          </p:cNvCxnSpPr>
          <p:nvPr/>
        </p:nvCxnSpPr>
        <p:spPr>
          <a:xfrm rot="5400000" flipH="1" flipV="1">
            <a:off x="8277570" y="3083687"/>
            <a:ext cx="2235491" cy="1161865"/>
          </a:xfrm>
          <a:prstGeom prst="bentConnector4">
            <a:avLst>
              <a:gd name="adj1" fmla="val -10226"/>
              <a:gd name="adj2" fmla="val 893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517296D-8207-7B41-9616-2AF6F177541C}"/>
              </a:ext>
            </a:extLst>
          </p:cNvPr>
          <p:cNvSpPr txBox="1"/>
          <p:nvPr/>
        </p:nvSpPr>
        <p:spPr>
          <a:xfrm>
            <a:off x="7893659" y="6774243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merge into reader?</a:t>
            </a:r>
          </a:p>
        </p:txBody>
      </p:sp>
      <p:sp>
        <p:nvSpPr>
          <p:cNvPr id="49" name="Alternate Process 48">
            <a:extLst>
              <a:ext uri="{FF2B5EF4-FFF2-40B4-BE49-F238E27FC236}">
                <a16:creationId xmlns:a16="http://schemas.microsoft.com/office/drawing/2014/main" id="{C59CEDA7-D975-094B-9A31-85589FD928D3}"/>
              </a:ext>
            </a:extLst>
          </p:cNvPr>
          <p:cNvSpPr/>
          <p:nvPr/>
        </p:nvSpPr>
        <p:spPr>
          <a:xfrm>
            <a:off x="3320599" y="2233788"/>
            <a:ext cx="1934820" cy="626175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>
                <a:solidFill>
                  <a:schemeClr val="tx1"/>
                </a:solidFill>
              </a:rPr>
              <a:t>modules.metmetpy</a:t>
            </a:r>
            <a:endParaRPr lang="en-US" sz="1300" b="1" dirty="0">
              <a:solidFill>
                <a:schemeClr val="tx1"/>
              </a:solidFill>
            </a:endParaRPr>
          </a:p>
          <a:p>
            <a:pPr algn="ctr"/>
            <a:r>
              <a:rPr lang="en-US" sz="1300" i="1" dirty="0">
                <a:solidFill>
                  <a:schemeClr val="tx1"/>
                </a:solidFill>
              </a:rPr>
              <a:t>fix filter fields</a:t>
            </a:r>
          </a:p>
        </p:txBody>
      </p:sp>
      <p:sp>
        <p:nvSpPr>
          <p:cNvPr id="87" name="Alternate Process 86">
            <a:extLst>
              <a:ext uri="{FF2B5EF4-FFF2-40B4-BE49-F238E27FC236}">
                <a16:creationId xmlns:a16="http://schemas.microsoft.com/office/drawing/2014/main" id="{5983479C-892D-6B41-AAE6-4134759396D4}"/>
              </a:ext>
            </a:extLst>
          </p:cNvPr>
          <p:cNvSpPr/>
          <p:nvPr/>
        </p:nvSpPr>
        <p:spPr>
          <a:xfrm>
            <a:off x="5597418" y="2233788"/>
            <a:ext cx="1934820" cy="626175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sz="1300" i="1" dirty="0">
                <a:solidFill>
                  <a:schemeClr val="tx1"/>
                </a:solidFill>
              </a:rPr>
              <a:t>clean data</a:t>
            </a:r>
          </a:p>
        </p:txBody>
      </p:sp>
      <p:sp>
        <p:nvSpPr>
          <p:cNvPr id="91" name="Alternate Process 90">
            <a:extLst>
              <a:ext uri="{FF2B5EF4-FFF2-40B4-BE49-F238E27FC236}">
                <a16:creationId xmlns:a16="http://schemas.microsoft.com/office/drawing/2014/main" id="{F7FD3676-F026-F844-A77B-FFF4513B2040}"/>
              </a:ext>
            </a:extLst>
          </p:cNvPr>
          <p:cNvSpPr/>
          <p:nvPr/>
        </p:nvSpPr>
        <p:spPr>
          <a:xfrm>
            <a:off x="3320599" y="3223244"/>
            <a:ext cx="1934820" cy="626175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sz="1300" i="1" dirty="0">
                <a:solidFill>
                  <a:schemeClr val="tx1"/>
                </a:solidFill>
              </a:rPr>
              <a:t>filter data</a:t>
            </a:r>
          </a:p>
        </p:txBody>
      </p:sp>
      <p:cxnSp>
        <p:nvCxnSpPr>
          <p:cNvPr id="92" name="Straight Arrow Connector 15">
            <a:extLst>
              <a:ext uri="{FF2B5EF4-FFF2-40B4-BE49-F238E27FC236}">
                <a16:creationId xmlns:a16="http://schemas.microsoft.com/office/drawing/2014/main" id="{CC7CD3F5-BB0A-0F40-B6F9-B9033129137D}"/>
              </a:ext>
            </a:extLst>
          </p:cNvPr>
          <p:cNvCxnSpPr>
            <a:cxnSpLocks/>
            <a:stCxn id="49" idx="2"/>
            <a:endCxn id="91" idx="0"/>
          </p:cNvCxnSpPr>
          <p:nvPr/>
        </p:nvCxnSpPr>
        <p:spPr>
          <a:xfrm>
            <a:off x="4288009" y="2859963"/>
            <a:ext cx="0" cy="36328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Internal Storage 94">
            <a:extLst>
              <a:ext uri="{FF2B5EF4-FFF2-40B4-BE49-F238E27FC236}">
                <a16:creationId xmlns:a16="http://schemas.microsoft.com/office/drawing/2014/main" id="{C2302BBF-06A4-3941-967C-179A7FD4FA89}"/>
              </a:ext>
            </a:extLst>
          </p:cNvPr>
          <p:cNvSpPr/>
          <p:nvPr/>
        </p:nvSpPr>
        <p:spPr>
          <a:xfrm>
            <a:off x="2079798" y="4412797"/>
            <a:ext cx="619145" cy="432754"/>
          </a:xfrm>
          <a:prstGeom prst="flowChartInternalStorage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en-US" sz="11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r>
              <a:rPr lang="en-US" sz="11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6" name="Internal Storage 95">
            <a:extLst>
              <a:ext uri="{FF2B5EF4-FFF2-40B4-BE49-F238E27FC236}">
                <a16:creationId xmlns:a16="http://schemas.microsoft.com/office/drawing/2014/main" id="{6651CCFE-0A97-4C41-96CF-E3BB8FD24699}"/>
              </a:ext>
            </a:extLst>
          </p:cNvPr>
          <p:cNvSpPr/>
          <p:nvPr/>
        </p:nvSpPr>
        <p:spPr>
          <a:xfrm>
            <a:off x="1179581" y="4412797"/>
            <a:ext cx="619145" cy="432754"/>
          </a:xfrm>
          <a:prstGeom prst="flowChartInternalStorage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mask</a:t>
            </a:r>
            <a:r>
              <a:rPr lang="en-US" sz="11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</a:p>
        </p:txBody>
      </p:sp>
      <p:cxnSp>
        <p:nvCxnSpPr>
          <p:cNvPr id="101" name="Straight Arrow Connector 15">
            <a:extLst>
              <a:ext uri="{FF2B5EF4-FFF2-40B4-BE49-F238E27FC236}">
                <a16:creationId xmlns:a16="http://schemas.microsoft.com/office/drawing/2014/main" id="{EEACF040-3655-A345-A3F1-541CC05415D9}"/>
              </a:ext>
            </a:extLst>
          </p:cNvPr>
          <p:cNvCxnSpPr>
            <a:cxnSpLocks/>
            <a:stCxn id="18" idx="2"/>
            <a:endCxn id="96" idx="0"/>
          </p:cNvCxnSpPr>
          <p:nvPr/>
        </p:nvCxnSpPr>
        <p:spPr>
          <a:xfrm rot="5400000">
            <a:off x="940896" y="3408221"/>
            <a:ext cx="1552834" cy="4563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5">
            <a:extLst>
              <a:ext uri="{FF2B5EF4-FFF2-40B4-BE49-F238E27FC236}">
                <a16:creationId xmlns:a16="http://schemas.microsoft.com/office/drawing/2014/main" id="{C810FAF1-DCE9-E444-BBC2-29D0D7AD9A27}"/>
              </a:ext>
            </a:extLst>
          </p:cNvPr>
          <p:cNvCxnSpPr>
            <a:cxnSpLocks/>
            <a:stCxn id="18" idx="2"/>
            <a:endCxn id="95" idx="0"/>
          </p:cNvCxnSpPr>
          <p:nvPr/>
        </p:nvCxnSpPr>
        <p:spPr>
          <a:xfrm rot="16200000" flipH="1">
            <a:off x="1391004" y="3414430"/>
            <a:ext cx="1552834" cy="4438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Internal Storage 121">
            <a:extLst>
              <a:ext uri="{FF2B5EF4-FFF2-40B4-BE49-F238E27FC236}">
                <a16:creationId xmlns:a16="http://schemas.microsoft.com/office/drawing/2014/main" id="{4438290A-04CD-0C4D-A12B-BB2B0FCC5D5E}"/>
              </a:ext>
            </a:extLst>
          </p:cNvPr>
          <p:cNvSpPr/>
          <p:nvPr/>
        </p:nvSpPr>
        <p:spPr>
          <a:xfrm>
            <a:off x="3499879" y="4412797"/>
            <a:ext cx="619145" cy="432754"/>
          </a:xfrm>
          <a:prstGeom prst="flowChartInternalStorage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en-US" sz="11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3" name="Internal Storage 122">
            <a:extLst>
              <a:ext uri="{FF2B5EF4-FFF2-40B4-BE49-F238E27FC236}">
                <a16:creationId xmlns:a16="http://schemas.microsoft.com/office/drawing/2014/main" id="{B652321F-0FFD-2448-9073-0AB2FC4BAB5A}"/>
              </a:ext>
            </a:extLst>
          </p:cNvPr>
          <p:cNvSpPr/>
          <p:nvPr/>
        </p:nvSpPr>
        <p:spPr>
          <a:xfrm>
            <a:off x="4345556" y="4412797"/>
            <a:ext cx="619145" cy="432754"/>
          </a:xfrm>
          <a:prstGeom prst="flowChartInternalStorage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mask</a:t>
            </a:r>
            <a:r>
              <a:rPr lang="en-US" sz="11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cxnSp>
        <p:nvCxnSpPr>
          <p:cNvPr id="124" name="Straight Arrow Connector 15">
            <a:extLst>
              <a:ext uri="{FF2B5EF4-FFF2-40B4-BE49-F238E27FC236}">
                <a16:creationId xmlns:a16="http://schemas.microsoft.com/office/drawing/2014/main" id="{F7D18ED4-C83E-324E-A456-FAC465D9D6F5}"/>
              </a:ext>
            </a:extLst>
          </p:cNvPr>
          <p:cNvCxnSpPr>
            <a:cxnSpLocks/>
            <a:stCxn id="91" idx="2"/>
            <a:endCxn id="122" idx="0"/>
          </p:cNvCxnSpPr>
          <p:nvPr/>
        </p:nvCxnSpPr>
        <p:spPr>
          <a:xfrm rot="5400000">
            <a:off x="3767042" y="3891830"/>
            <a:ext cx="563378" cy="4785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5">
            <a:extLst>
              <a:ext uri="{FF2B5EF4-FFF2-40B4-BE49-F238E27FC236}">
                <a16:creationId xmlns:a16="http://schemas.microsoft.com/office/drawing/2014/main" id="{A1DE9231-D90A-EA42-B3D2-250101F4DA86}"/>
              </a:ext>
            </a:extLst>
          </p:cNvPr>
          <p:cNvCxnSpPr>
            <a:cxnSpLocks/>
            <a:stCxn id="91" idx="2"/>
            <a:endCxn id="123" idx="0"/>
          </p:cNvCxnSpPr>
          <p:nvPr/>
        </p:nvCxnSpPr>
        <p:spPr>
          <a:xfrm rot="16200000" flipH="1">
            <a:off x="4189880" y="3947548"/>
            <a:ext cx="563378" cy="3671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5">
            <a:extLst>
              <a:ext uri="{FF2B5EF4-FFF2-40B4-BE49-F238E27FC236}">
                <a16:creationId xmlns:a16="http://schemas.microsoft.com/office/drawing/2014/main" id="{EFDEB3D9-E3B7-F047-BAEC-E5D77499C135}"/>
              </a:ext>
            </a:extLst>
          </p:cNvPr>
          <p:cNvCxnSpPr>
            <a:cxnSpLocks/>
            <a:stCxn id="87" idx="2"/>
            <a:endCxn id="165" idx="0"/>
          </p:cNvCxnSpPr>
          <p:nvPr/>
        </p:nvCxnSpPr>
        <p:spPr>
          <a:xfrm>
            <a:off x="6564828" y="2859963"/>
            <a:ext cx="821" cy="155283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Internal Storage 164">
            <a:extLst>
              <a:ext uri="{FF2B5EF4-FFF2-40B4-BE49-F238E27FC236}">
                <a16:creationId xmlns:a16="http://schemas.microsoft.com/office/drawing/2014/main" id="{4F551FCB-75B0-6442-A8D9-D33842FA5BE4}"/>
              </a:ext>
            </a:extLst>
          </p:cNvPr>
          <p:cNvSpPr/>
          <p:nvPr/>
        </p:nvSpPr>
        <p:spPr>
          <a:xfrm>
            <a:off x="6256076" y="4412797"/>
            <a:ext cx="619145" cy="432754"/>
          </a:xfrm>
          <a:prstGeom prst="flowChartInternalStorage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en-US" sz="11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sz="11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8" name="Straight Arrow Connector 15">
            <a:extLst>
              <a:ext uri="{FF2B5EF4-FFF2-40B4-BE49-F238E27FC236}">
                <a16:creationId xmlns:a16="http://schemas.microsoft.com/office/drawing/2014/main" id="{9A657785-E284-8248-8E95-68440757B870}"/>
              </a:ext>
            </a:extLst>
          </p:cNvPr>
          <p:cNvCxnSpPr>
            <a:cxnSpLocks/>
            <a:stCxn id="165" idx="3"/>
            <a:endCxn id="20" idx="1"/>
          </p:cNvCxnSpPr>
          <p:nvPr/>
        </p:nvCxnSpPr>
        <p:spPr>
          <a:xfrm flipV="1">
            <a:off x="6875221" y="2546875"/>
            <a:ext cx="971753" cy="2082299"/>
          </a:xfrm>
          <a:prstGeom prst="bentConnector3">
            <a:avLst>
              <a:gd name="adj1" fmla="val 8104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15">
            <a:extLst>
              <a:ext uri="{FF2B5EF4-FFF2-40B4-BE49-F238E27FC236}">
                <a16:creationId xmlns:a16="http://schemas.microsoft.com/office/drawing/2014/main" id="{A5C27748-8971-B549-9C35-53329F66DB06}"/>
              </a:ext>
            </a:extLst>
          </p:cNvPr>
          <p:cNvCxnSpPr>
            <a:cxnSpLocks/>
            <a:stCxn id="123" idx="3"/>
            <a:endCxn id="87" idx="1"/>
          </p:cNvCxnSpPr>
          <p:nvPr/>
        </p:nvCxnSpPr>
        <p:spPr>
          <a:xfrm flipV="1">
            <a:off x="4964701" y="2546876"/>
            <a:ext cx="632717" cy="2082298"/>
          </a:xfrm>
          <a:prstGeom prst="bentConnector3">
            <a:avLst>
              <a:gd name="adj1" fmla="val 648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F7A1F21-481A-1645-AE6D-AA99E4750580}"/>
              </a:ext>
            </a:extLst>
          </p:cNvPr>
          <p:cNvSpPr txBox="1"/>
          <p:nvPr/>
        </p:nvSpPr>
        <p:spPr>
          <a:xfrm>
            <a:off x="1701046" y="792284"/>
            <a:ext cx="667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1</a:t>
            </a:r>
          </a:p>
          <a:p>
            <a:pPr algn="ctr"/>
            <a:r>
              <a:rPr lang="en-GB" sz="2000" b="1" dirty="0"/>
              <a:t>read</a:t>
            </a:r>
            <a:endParaRPr 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CA321F-E2C3-E344-AD2F-E0317E377FF7}"/>
              </a:ext>
            </a:extLst>
          </p:cNvPr>
          <p:cNvSpPr txBox="1"/>
          <p:nvPr/>
        </p:nvSpPr>
        <p:spPr>
          <a:xfrm>
            <a:off x="5957751" y="792284"/>
            <a:ext cx="12810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3</a:t>
            </a:r>
          </a:p>
          <a:p>
            <a:pPr algn="ctr"/>
            <a:r>
              <a:rPr lang="en-GB" sz="2000" b="1" dirty="0"/>
              <a:t>clean data</a:t>
            </a:r>
            <a:endParaRPr lang="en-US" sz="2000" b="1" dirty="0"/>
          </a:p>
        </p:txBody>
      </p:sp>
      <p:cxnSp>
        <p:nvCxnSpPr>
          <p:cNvPr id="66" name="Straight Arrow Connector 15">
            <a:extLst>
              <a:ext uri="{FF2B5EF4-FFF2-40B4-BE49-F238E27FC236}">
                <a16:creationId xmlns:a16="http://schemas.microsoft.com/office/drawing/2014/main" id="{48A9D655-5C53-B448-9338-D58C6ABFB28F}"/>
              </a:ext>
            </a:extLst>
          </p:cNvPr>
          <p:cNvCxnSpPr>
            <a:cxnSpLocks/>
            <a:stCxn id="122" idx="2"/>
            <a:endCxn id="87" idx="1"/>
          </p:cNvCxnSpPr>
          <p:nvPr/>
        </p:nvCxnSpPr>
        <p:spPr>
          <a:xfrm rot="5400000" flipH="1" flipV="1">
            <a:off x="3554097" y="2802231"/>
            <a:ext cx="2298675" cy="1787966"/>
          </a:xfrm>
          <a:prstGeom prst="bentConnector4">
            <a:avLst>
              <a:gd name="adj1" fmla="val -9945"/>
              <a:gd name="adj2" fmla="val 8765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A695761-3A8C-EA45-BD8E-DC221528139C}"/>
              </a:ext>
            </a:extLst>
          </p:cNvPr>
          <p:cNvSpPr txBox="1"/>
          <p:nvPr/>
        </p:nvSpPr>
        <p:spPr>
          <a:xfrm>
            <a:off x="7779325" y="792284"/>
            <a:ext cx="1519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4</a:t>
            </a:r>
          </a:p>
          <a:p>
            <a:pPr algn="ctr"/>
            <a:r>
              <a:rPr lang="en-GB" sz="2000" b="1" dirty="0"/>
              <a:t>map to CDM</a:t>
            </a:r>
            <a:endParaRPr lang="en-US" sz="2000" b="1" dirty="0"/>
          </a:p>
        </p:txBody>
      </p:sp>
      <p:cxnSp>
        <p:nvCxnSpPr>
          <p:cNvPr id="105" name="Straight Arrow Connector 15">
            <a:extLst>
              <a:ext uri="{FF2B5EF4-FFF2-40B4-BE49-F238E27FC236}">
                <a16:creationId xmlns:a16="http://schemas.microsoft.com/office/drawing/2014/main" id="{2AC54B3E-2329-3846-94BA-3ABAE16482BB}"/>
              </a:ext>
            </a:extLst>
          </p:cNvPr>
          <p:cNvCxnSpPr>
            <a:cxnSpLocks/>
            <a:stCxn id="95" idx="3"/>
            <a:endCxn id="49" idx="1"/>
          </p:cNvCxnSpPr>
          <p:nvPr/>
        </p:nvCxnSpPr>
        <p:spPr>
          <a:xfrm flipV="1">
            <a:off x="2698943" y="2546876"/>
            <a:ext cx="621656" cy="208229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5">
            <a:extLst>
              <a:ext uri="{FF2B5EF4-FFF2-40B4-BE49-F238E27FC236}">
                <a16:creationId xmlns:a16="http://schemas.microsoft.com/office/drawing/2014/main" id="{A3C442E3-BB28-B344-A229-EDB13816783F}"/>
              </a:ext>
            </a:extLst>
          </p:cNvPr>
          <p:cNvCxnSpPr>
            <a:cxnSpLocks/>
            <a:stCxn id="95" idx="2"/>
            <a:endCxn id="91" idx="0"/>
          </p:cNvCxnSpPr>
          <p:nvPr/>
        </p:nvCxnSpPr>
        <p:spPr>
          <a:xfrm rot="5400000" flipH="1" flipV="1">
            <a:off x="2527536" y="3085079"/>
            <a:ext cx="1622307" cy="1898638"/>
          </a:xfrm>
          <a:prstGeom prst="bentConnector5">
            <a:avLst>
              <a:gd name="adj1" fmla="val -14091"/>
              <a:gd name="adj2" fmla="val 42606"/>
              <a:gd name="adj3" fmla="val 11409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5">
            <a:extLst>
              <a:ext uri="{FF2B5EF4-FFF2-40B4-BE49-F238E27FC236}">
                <a16:creationId xmlns:a16="http://schemas.microsoft.com/office/drawing/2014/main" id="{093A9081-DAA8-5642-B481-76A30DC1B5CD}"/>
              </a:ext>
            </a:extLst>
          </p:cNvPr>
          <p:cNvCxnSpPr>
            <a:cxnSpLocks/>
            <a:stCxn id="96" idx="2"/>
            <a:endCxn id="91" idx="0"/>
          </p:cNvCxnSpPr>
          <p:nvPr/>
        </p:nvCxnSpPr>
        <p:spPr>
          <a:xfrm rot="5400000" flipH="1" flipV="1">
            <a:off x="2077427" y="2634970"/>
            <a:ext cx="1622307" cy="2798855"/>
          </a:xfrm>
          <a:prstGeom prst="bentConnector5">
            <a:avLst>
              <a:gd name="adj1" fmla="val -14091"/>
              <a:gd name="adj2" fmla="val 61359"/>
              <a:gd name="adj3" fmla="val 11409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B8D564A5-9A2A-344D-97AF-D1004EEC15CF}"/>
              </a:ext>
            </a:extLst>
          </p:cNvPr>
          <p:cNvSpPr txBox="1"/>
          <p:nvPr/>
        </p:nvSpPr>
        <p:spPr>
          <a:xfrm>
            <a:off x="3147705" y="792284"/>
            <a:ext cx="2030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2</a:t>
            </a:r>
          </a:p>
          <a:p>
            <a:pPr algn="ctr"/>
            <a:r>
              <a:rPr lang="en-GB" sz="2000" b="1" dirty="0"/>
              <a:t>select target data</a:t>
            </a:r>
            <a:endParaRPr 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2F0A5B2-8597-4F43-A6A3-0A87F4E2CA0A}"/>
              </a:ext>
            </a:extLst>
          </p:cNvPr>
          <p:cNvSpPr txBox="1"/>
          <p:nvPr/>
        </p:nvSpPr>
        <p:spPr>
          <a:xfrm>
            <a:off x="9863810" y="792284"/>
            <a:ext cx="12241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5</a:t>
            </a:r>
          </a:p>
          <a:p>
            <a:pPr algn="ctr"/>
            <a:r>
              <a:rPr lang="en-GB" sz="2000" b="1" dirty="0"/>
              <a:t>out to file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522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</a:t>
            </a:r>
            <a:r>
              <a:rPr lang="en-US" dirty="0"/>
              <a:t>-suite: L1a. </a:t>
            </a:r>
            <a:r>
              <a:rPr lang="en-US" dirty="0" err="1"/>
              <a:t>io</a:t>
            </a:r>
            <a:r>
              <a:rPr lang="en-US" dirty="0"/>
              <a:t> tracking- needs update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43E0912-5FF5-8445-B7DA-FDCC2E976465}"/>
              </a:ext>
            </a:extLst>
          </p:cNvPr>
          <p:cNvSpPr/>
          <p:nvPr/>
        </p:nvSpPr>
        <p:spPr>
          <a:xfrm>
            <a:off x="1937282" y="1136292"/>
            <a:ext cx="652444" cy="17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3EF3379-FC64-5644-AB6A-01752F8FEE8C}"/>
              </a:ext>
            </a:extLst>
          </p:cNvPr>
          <p:cNvSpPr/>
          <p:nvPr/>
        </p:nvSpPr>
        <p:spPr>
          <a:xfrm>
            <a:off x="2389381" y="1416568"/>
            <a:ext cx="777369" cy="17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quicklooks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9" name="Straight Arrow Connector 16">
            <a:extLst>
              <a:ext uri="{FF2B5EF4-FFF2-40B4-BE49-F238E27FC236}">
                <a16:creationId xmlns:a16="http://schemas.microsoft.com/office/drawing/2014/main" id="{EB806944-1D63-DE4B-B298-02C3CF183405}"/>
              </a:ext>
            </a:extLst>
          </p:cNvPr>
          <p:cNvCxnSpPr>
            <a:cxnSpLocks/>
            <a:stCxn id="124" idx="2"/>
            <a:endCxn id="98" idx="1"/>
          </p:cNvCxnSpPr>
          <p:nvPr/>
        </p:nvCxnSpPr>
        <p:spPr>
          <a:xfrm rot="16200000" flipH="1">
            <a:off x="2230404" y="1345791"/>
            <a:ext cx="192076" cy="125877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6">
            <a:extLst>
              <a:ext uri="{FF2B5EF4-FFF2-40B4-BE49-F238E27FC236}">
                <a16:creationId xmlns:a16="http://schemas.microsoft.com/office/drawing/2014/main" id="{A8D1EB02-6AA7-DD4C-ACFA-B9F525A900CF}"/>
              </a:ext>
            </a:extLst>
          </p:cNvPr>
          <p:cNvCxnSpPr>
            <a:cxnSpLocks/>
            <a:stCxn id="98" idx="2"/>
            <a:endCxn id="108" idx="1"/>
          </p:cNvCxnSpPr>
          <p:nvPr/>
        </p:nvCxnSpPr>
        <p:spPr>
          <a:xfrm rot="16200000" flipH="1">
            <a:off x="2725070" y="1645963"/>
            <a:ext cx="223746" cy="117755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6">
            <a:extLst>
              <a:ext uri="{FF2B5EF4-FFF2-40B4-BE49-F238E27FC236}">
                <a16:creationId xmlns:a16="http://schemas.microsoft.com/office/drawing/2014/main" id="{BD52B1FF-6E17-124F-9DD2-B191D939E155}"/>
              </a:ext>
            </a:extLst>
          </p:cNvPr>
          <p:cNvCxnSpPr>
            <a:cxnSpLocks/>
            <a:stCxn id="108" idx="3"/>
            <a:endCxn id="119" idx="2"/>
          </p:cNvCxnSpPr>
          <p:nvPr/>
        </p:nvCxnSpPr>
        <p:spPr>
          <a:xfrm flipV="1">
            <a:off x="3645498" y="1816713"/>
            <a:ext cx="434603" cy="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16">
            <a:extLst>
              <a:ext uri="{FF2B5EF4-FFF2-40B4-BE49-F238E27FC236}">
                <a16:creationId xmlns:a16="http://schemas.microsoft.com/office/drawing/2014/main" id="{302A6A7C-71D5-0A47-8DF6-C05D61E42B4C}"/>
              </a:ext>
            </a:extLst>
          </p:cNvPr>
          <p:cNvCxnSpPr>
            <a:cxnSpLocks/>
            <a:stCxn id="92" idx="2"/>
            <a:endCxn id="124" idx="1"/>
          </p:cNvCxnSpPr>
          <p:nvPr/>
        </p:nvCxnSpPr>
        <p:spPr>
          <a:xfrm rot="16200000" flipH="1">
            <a:off x="1799163" y="1086372"/>
            <a:ext cx="176639" cy="99599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18">
            <a:extLst>
              <a:ext uri="{FF2B5EF4-FFF2-40B4-BE49-F238E27FC236}">
                <a16:creationId xmlns:a16="http://schemas.microsoft.com/office/drawing/2014/main" id="{6B2A58A9-2A72-6C43-BA75-167B638DF4A8}"/>
              </a:ext>
            </a:extLst>
          </p:cNvPr>
          <p:cNvSpPr/>
          <p:nvPr/>
        </p:nvSpPr>
        <p:spPr>
          <a:xfrm>
            <a:off x="4080101" y="1657936"/>
            <a:ext cx="933636" cy="317553"/>
          </a:xfrm>
          <a:prstGeom prst="round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fileID.json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B90EEA6-845A-1C46-9544-0ABE678742B7}"/>
              </a:ext>
            </a:extLst>
          </p:cNvPr>
          <p:cNvSpPr/>
          <p:nvPr/>
        </p:nvSpPr>
        <p:spPr>
          <a:xfrm>
            <a:off x="1210547" y="871453"/>
            <a:ext cx="1254271" cy="17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/&lt;release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&gt;/&lt;source&gt;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FF63C67-304F-1D4D-9ADE-E2A09BC3F0AD}"/>
              </a:ext>
            </a:extLst>
          </p:cNvPr>
          <p:cNvSpPr/>
          <p:nvPr/>
        </p:nvSpPr>
        <p:spPr>
          <a:xfrm>
            <a:off x="2895821" y="1728531"/>
            <a:ext cx="749677" cy="1763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7A113-AD0A-1849-A993-CF41E21AE2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62"/>
          <a:stretch/>
        </p:blipFill>
        <p:spPr>
          <a:xfrm>
            <a:off x="4323976" y="2470464"/>
            <a:ext cx="2323137" cy="33487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EBE5D5-4A6B-064D-B6DF-2748FCC1A5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t="7825" b="1828"/>
          <a:stretch/>
        </p:blipFill>
        <p:spPr>
          <a:xfrm>
            <a:off x="6881567" y="871453"/>
            <a:ext cx="2804125" cy="5786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9190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039F-4B4F-844B-8EF7-55C71135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</a:t>
            </a:r>
            <a:r>
              <a:rPr lang="en-US" dirty="0"/>
              <a:t>-suite: Configuration. Needs update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517296D-8207-7B41-9616-2AF6F177541C}"/>
              </a:ext>
            </a:extLst>
          </p:cNvPr>
          <p:cNvSpPr txBox="1"/>
          <p:nvPr/>
        </p:nvSpPr>
        <p:spPr>
          <a:xfrm>
            <a:off x="7893659" y="6774243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merge into reader?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60B3C-87B2-3345-9F2B-7B612EE7C1CD}"/>
              </a:ext>
            </a:extLst>
          </p:cNvPr>
          <p:cNvSpPr txBox="1"/>
          <p:nvPr/>
        </p:nvSpPr>
        <p:spPr>
          <a:xfrm>
            <a:off x="1643343" y="822061"/>
            <a:ext cx="94526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config_file_path</a:t>
            </a:r>
            <a:r>
              <a:rPr lang="en-US" dirty="0"/>
              <a:t> = /</a:t>
            </a:r>
            <a:r>
              <a:rPr lang="en-US" dirty="0" err="1"/>
              <a:t>gws</a:t>
            </a:r>
            <a:r>
              <a:rPr lang="en-US" dirty="0"/>
              <a:t>/</a:t>
            </a:r>
            <a:r>
              <a:rPr lang="en-US" dirty="0" err="1"/>
              <a:t>nopw</a:t>
            </a:r>
            <a:r>
              <a:rPr lang="en-US" dirty="0"/>
              <a:t>/j04/c3s311a_lot2/code/</a:t>
            </a:r>
            <a:r>
              <a:rPr lang="en-US" dirty="0" err="1"/>
              <a:t>marine_code</a:t>
            </a:r>
            <a:r>
              <a:rPr lang="en-US" dirty="0"/>
              <a:t>/&lt;</a:t>
            </a:r>
            <a:r>
              <a:rPr lang="en-US" i="1" dirty="0"/>
              <a:t>release</a:t>
            </a:r>
            <a:r>
              <a:rPr lang="en-US" dirty="0"/>
              <a:t>&gt;</a:t>
            </a:r>
            <a:r>
              <a:rPr lang="en-GB" dirty="0"/>
              <a:t> /</a:t>
            </a:r>
            <a:r>
              <a:rPr lang="en-GB" dirty="0" err="1"/>
              <a:t>configuration_files</a:t>
            </a:r>
            <a:endParaRPr lang="en-GB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/>
              <a:t>Release list: </a:t>
            </a:r>
            <a:r>
              <a:rPr lang="en-US" dirty="0"/>
              <a:t>&lt;</a:t>
            </a:r>
            <a:r>
              <a:rPr lang="en-US" dirty="0" err="1"/>
              <a:t>config_file_path</a:t>
            </a:r>
            <a:r>
              <a:rPr lang="en-US" dirty="0"/>
              <a:t>&gt;/r092019_000000_list.txt  ( deck_list_1946_onwards edited)</a:t>
            </a: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8EE93-0060-8A46-8EFA-56165B0FE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58" y="2237278"/>
            <a:ext cx="3465661" cy="39966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AF256CC-B373-D845-9051-93A14536D01C}"/>
              </a:ext>
            </a:extLst>
          </p:cNvPr>
          <p:cNvSpPr/>
          <p:nvPr/>
        </p:nvSpPr>
        <p:spPr>
          <a:xfrm>
            <a:off x="5123075" y="243805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Input to job launchers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Used in release status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Would have to be split &amp; tagged by sources if these where different: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r092019_000000_</a:t>
            </a:r>
            <a:r>
              <a:rPr lang="en-US" b="1" i="1" dirty="0">
                <a:solidFill>
                  <a:srgbClr val="FFC000"/>
                </a:solidFill>
              </a:rPr>
              <a:t>IMMA1_R3.0.0T</a:t>
            </a:r>
            <a:r>
              <a:rPr lang="en-US" i="1" dirty="0"/>
              <a:t> | </a:t>
            </a:r>
            <a:r>
              <a:rPr lang="en-US" b="1" i="1" dirty="0"/>
              <a:t>icoads_R3000T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r092019_000000_icoads_r3100….</a:t>
            </a:r>
          </a:p>
        </p:txBody>
      </p:sp>
    </p:spTree>
    <p:extLst>
      <p:ext uri="{BB962C8B-B14F-4D97-AF65-F5344CB8AC3E}">
        <p14:creationId xmlns:p14="http://schemas.microsoft.com/office/powerpoint/2010/main" val="4284843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15">
            <a:extLst>
              <a:ext uri="{FF2B5EF4-FFF2-40B4-BE49-F238E27FC236}">
                <a16:creationId xmlns:a16="http://schemas.microsoft.com/office/drawing/2014/main" id="{AABA4E2E-181A-2C42-9101-8FF784F81E6D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H="1" flipV="1">
            <a:off x="1726499" y="1178521"/>
            <a:ext cx="4420" cy="89721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A6039F-4B4F-844B-8EF7-55C71135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</a:t>
            </a:r>
            <a:r>
              <a:rPr lang="en-US" dirty="0"/>
              <a:t>-suite: L1a configuration. Update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517296D-8207-7B41-9616-2AF6F177541C}"/>
              </a:ext>
            </a:extLst>
          </p:cNvPr>
          <p:cNvSpPr txBox="1"/>
          <p:nvPr/>
        </p:nvSpPr>
        <p:spPr>
          <a:xfrm>
            <a:off x="7893659" y="6774243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merge into reader?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7E66A1-6FF7-D344-AF52-2DD838D45F0C}"/>
              </a:ext>
            </a:extLst>
          </p:cNvPr>
          <p:cNvSpPr/>
          <p:nvPr/>
        </p:nvSpPr>
        <p:spPr>
          <a:xfrm>
            <a:off x="1156939" y="2831285"/>
            <a:ext cx="62281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What needs to be configured </a:t>
            </a:r>
            <a:r>
              <a:rPr lang="en-US" sz="1600" b="1" dirty="0"/>
              <a:t>on a </a:t>
            </a:r>
            <a:r>
              <a:rPr lang="en-US" sz="1600" b="1" dirty="0" err="1"/>
              <a:t>sid-dck</a:t>
            </a:r>
            <a:r>
              <a:rPr lang="en-US" sz="1600" b="1" dirty="0"/>
              <a:t> basis</a:t>
            </a:r>
            <a:r>
              <a:rPr lang="en-US" sz="1600" dirty="0"/>
              <a:t>: only L1a_main related configuration, monthly regrouping needs no specific parameterization</a:t>
            </a:r>
          </a:p>
          <a:p>
            <a:endParaRPr lang="en-US" sz="1600" i="1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memo and time allocation for L1a_main.py job (if other than default required for </a:t>
            </a:r>
            <a:r>
              <a:rPr lang="en-US" sz="1600" dirty="0" err="1"/>
              <a:t>sid-dck</a:t>
            </a:r>
            <a:r>
              <a:rPr lang="en-US" sz="1600" dirty="0"/>
              <a:t>) 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L1a_main.py configuration file</a:t>
            </a: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A455E4-5B54-9943-A0D5-3E020A6649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8" r="2959"/>
          <a:stretch/>
        </p:blipFill>
        <p:spPr>
          <a:xfrm>
            <a:off x="7383780" y="1850101"/>
            <a:ext cx="4198620" cy="3778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9CA5C9-EFC4-5541-8434-317ABD85F2D8}"/>
              </a:ext>
            </a:extLst>
          </p:cNvPr>
          <p:cNvSpPr/>
          <p:nvPr/>
        </p:nvSpPr>
        <p:spPr>
          <a:xfrm>
            <a:off x="1102269" y="4967009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This is configured in file &lt;</a:t>
            </a:r>
            <a:r>
              <a:rPr lang="en-US" sz="1600" dirty="0" err="1"/>
              <a:t>config_file_path</a:t>
            </a:r>
            <a:r>
              <a:rPr lang="en-US" sz="1600" dirty="0"/>
              <a:t>&gt;</a:t>
            </a:r>
            <a:r>
              <a:rPr lang="en-GB" sz="1600" dirty="0"/>
              <a:t>/</a:t>
            </a:r>
            <a:r>
              <a:rPr lang="en-GB" sz="1600" b="1" dirty="0"/>
              <a:t>r092019_l1a_jobs.txt,</a:t>
            </a:r>
            <a:r>
              <a:rPr lang="en-GB" sz="1600" dirty="0"/>
              <a:t> that is parser by L1a_launcher to configure L1a_main jobs.</a:t>
            </a:r>
          </a:p>
          <a:p>
            <a:endParaRPr lang="en-GB" sz="1600" b="1" dirty="0"/>
          </a:p>
          <a:p>
            <a:r>
              <a:rPr lang="en-US" sz="1600" dirty="0"/>
              <a:t> 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B05F9637-E2D5-394C-A571-280030646FBB}"/>
              </a:ext>
            </a:extLst>
          </p:cNvPr>
          <p:cNvSpPr/>
          <p:nvPr/>
        </p:nvSpPr>
        <p:spPr>
          <a:xfrm>
            <a:off x="1102269" y="963700"/>
            <a:ext cx="1248459" cy="214821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L1a_launcher.sh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D8772177-C129-9447-A151-AAA9924620FE}"/>
              </a:ext>
            </a:extLst>
          </p:cNvPr>
          <p:cNvSpPr/>
          <p:nvPr/>
        </p:nvSpPr>
        <p:spPr>
          <a:xfrm>
            <a:off x="3224481" y="958659"/>
            <a:ext cx="1248459" cy="214821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L1a_main_job.sh</a:t>
            </a:r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976C14E5-0AF7-0A4B-BE60-AB82E5A4F97E}"/>
              </a:ext>
            </a:extLst>
          </p:cNvPr>
          <p:cNvSpPr/>
          <p:nvPr/>
        </p:nvSpPr>
        <p:spPr>
          <a:xfrm>
            <a:off x="5370799" y="956080"/>
            <a:ext cx="1248459" cy="214821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L1a_main.py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0FA24DB-7BB0-6E42-B608-184CBBA799C0}"/>
              </a:ext>
            </a:extLst>
          </p:cNvPr>
          <p:cNvSpPr/>
          <p:nvPr/>
        </p:nvSpPr>
        <p:spPr>
          <a:xfrm>
            <a:off x="3235896" y="1702743"/>
            <a:ext cx="1248459" cy="214821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L1a_regroup_job.sh</a:t>
            </a:r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F1CBBB22-3A23-C648-B4FA-9DADCE6E2261}"/>
              </a:ext>
            </a:extLst>
          </p:cNvPr>
          <p:cNvSpPr/>
          <p:nvPr/>
        </p:nvSpPr>
        <p:spPr>
          <a:xfrm>
            <a:off x="5370798" y="1702744"/>
            <a:ext cx="1248459" cy="214821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L1a_regroup.py</a:t>
            </a:r>
          </a:p>
        </p:txBody>
      </p:sp>
      <p:cxnSp>
        <p:nvCxnSpPr>
          <p:cNvPr id="15" name="Straight Arrow Connector 15">
            <a:extLst>
              <a:ext uri="{FF2B5EF4-FFF2-40B4-BE49-F238E27FC236}">
                <a16:creationId xmlns:a16="http://schemas.microsoft.com/office/drawing/2014/main" id="{652C9964-06D1-5840-846B-4ADC78011C96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2350728" y="1066070"/>
            <a:ext cx="873753" cy="504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BD49640-DEAB-FA4C-8C88-1E769056AF5B}"/>
              </a:ext>
            </a:extLst>
          </p:cNvPr>
          <p:cNvSpPr/>
          <p:nvPr/>
        </p:nvSpPr>
        <p:spPr>
          <a:xfrm>
            <a:off x="2418062" y="835860"/>
            <a:ext cx="7457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err="1"/>
              <a:t>sid-dck</a:t>
            </a:r>
            <a:r>
              <a:rPr lang="en-US" sz="1100" i="1" baseline="-25000" dirty="0" err="1"/>
              <a:t>i</a:t>
            </a:r>
            <a:endParaRPr lang="en-US" sz="1100" i="1" baseline="-25000" dirty="0"/>
          </a:p>
          <a:p>
            <a:r>
              <a:rPr lang="en-US" sz="1100" i="1" dirty="0" err="1"/>
              <a:t>yyyy-mm</a:t>
            </a:r>
            <a:r>
              <a:rPr lang="en-US" sz="1100" i="1" baseline="-25000" dirty="0" err="1"/>
              <a:t>k</a:t>
            </a:r>
            <a:endParaRPr lang="en-US" sz="1100" i="1" baseline="-25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8D5BFB-5ADF-394E-8887-1B635186F38A}"/>
              </a:ext>
            </a:extLst>
          </p:cNvPr>
          <p:cNvSpPr/>
          <p:nvPr/>
        </p:nvSpPr>
        <p:spPr>
          <a:xfrm>
            <a:off x="2418062" y="1577660"/>
            <a:ext cx="603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err="1"/>
              <a:t>sid-dck</a:t>
            </a:r>
            <a:r>
              <a:rPr lang="en-US" sz="1100" i="1" baseline="-25000" dirty="0" err="1"/>
              <a:t>i</a:t>
            </a:r>
            <a:endParaRPr lang="en-US" sz="1100" i="1" baseline="-25000" dirty="0"/>
          </a:p>
        </p:txBody>
      </p:sp>
      <p:cxnSp>
        <p:nvCxnSpPr>
          <p:cNvPr id="20" name="Straight Arrow Connector 15">
            <a:extLst>
              <a:ext uri="{FF2B5EF4-FFF2-40B4-BE49-F238E27FC236}">
                <a16:creationId xmlns:a16="http://schemas.microsoft.com/office/drawing/2014/main" id="{E0CD0F05-08AC-1948-8DDB-7280111001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364722" y="1066069"/>
            <a:ext cx="871174" cy="744085"/>
          </a:xfrm>
          <a:prstGeom prst="bentConnector3">
            <a:avLst>
              <a:gd name="adj1" fmla="val 8015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 Same Side Corner Rectangle 23">
            <a:extLst>
              <a:ext uri="{FF2B5EF4-FFF2-40B4-BE49-F238E27FC236}">
                <a16:creationId xmlns:a16="http://schemas.microsoft.com/office/drawing/2014/main" id="{0DE2B9BD-DE16-A94E-83CB-744431CEDCA2}"/>
              </a:ext>
            </a:extLst>
          </p:cNvPr>
          <p:cNvSpPr/>
          <p:nvPr/>
        </p:nvSpPr>
        <p:spPr>
          <a:xfrm>
            <a:off x="1264783" y="1597115"/>
            <a:ext cx="932272" cy="317553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*_l1a_jobs.txt</a:t>
            </a:r>
          </a:p>
        </p:txBody>
      </p:sp>
      <p:sp>
        <p:nvSpPr>
          <p:cNvPr id="25" name="Round Same Side Corner Rectangle 24">
            <a:extLst>
              <a:ext uri="{FF2B5EF4-FFF2-40B4-BE49-F238E27FC236}">
                <a16:creationId xmlns:a16="http://schemas.microsoft.com/office/drawing/2014/main" id="{9F31E786-521B-7A40-A19E-2D93C26AC04F}"/>
              </a:ext>
            </a:extLst>
          </p:cNvPr>
          <p:cNvSpPr/>
          <p:nvPr/>
        </p:nvSpPr>
        <p:spPr>
          <a:xfrm>
            <a:off x="1264783" y="2075733"/>
            <a:ext cx="932272" cy="317553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*_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list.txt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6" name="Straight Arrow Connector 15">
            <a:extLst>
              <a:ext uri="{FF2B5EF4-FFF2-40B4-BE49-F238E27FC236}">
                <a16:creationId xmlns:a16="http://schemas.microsoft.com/office/drawing/2014/main" id="{DA556F46-441C-9F45-B375-29A6660F4C43}"/>
              </a:ext>
            </a:extLst>
          </p:cNvPr>
          <p:cNvCxnSpPr>
            <a:cxnSpLocks/>
            <a:stCxn id="24" idx="3"/>
            <a:endCxn id="10" idx="2"/>
          </p:cNvCxnSpPr>
          <p:nvPr/>
        </p:nvCxnSpPr>
        <p:spPr>
          <a:xfrm flipH="1" flipV="1">
            <a:off x="1726499" y="1178521"/>
            <a:ext cx="4420" cy="4185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5">
            <a:extLst>
              <a:ext uri="{FF2B5EF4-FFF2-40B4-BE49-F238E27FC236}">
                <a16:creationId xmlns:a16="http://schemas.microsoft.com/office/drawing/2014/main" id="{26C641A8-2BB7-7445-9FFA-24E2BD78B35F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4472940" y="1063491"/>
            <a:ext cx="897859" cy="257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5">
            <a:extLst>
              <a:ext uri="{FF2B5EF4-FFF2-40B4-BE49-F238E27FC236}">
                <a16:creationId xmlns:a16="http://schemas.microsoft.com/office/drawing/2014/main" id="{F07A4381-A8AF-1740-9618-A02B4F89ADF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484355" y="1810154"/>
            <a:ext cx="886443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453444D-0C48-FA4F-A8A5-E24E01459D72}"/>
              </a:ext>
            </a:extLst>
          </p:cNvPr>
          <p:cNvSpPr/>
          <p:nvPr/>
        </p:nvSpPr>
        <p:spPr>
          <a:xfrm>
            <a:off x="4442944" y="825275"/>
            <a:ext cx="9108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*_l1a_*.</a:t>
            </a:r>
            <a:r>
              <a:rPr lang="en-US" sz="1100" i="1" dirty="0" err="1"/>
              <a:t>json</a:t>
            </a:r>
            <a:endParaRPr lang="en-US" sz="1100" i="1" baseline="-25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AAA911-A49F-3542-BA89-D82B6A587625}"/>
              </a:ext>
            </a:extLst>
          </p:cNvPr>
          <p:cNvSpPr/>
          <p:nvPr/>
        </p:nvSpPr>
        <p:spPr>
          <a:xfrm>
            <a:off x="9944846" y="1577660"/>
            <a:ext cx="17615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/>
              <a:t>r092019_l1a_jobs.txt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575737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039F-4B4F-844B-8EF7-55C71135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</a:t>
            </a:r>
            <a:r>
              <a:rPr lang="en-US" dirty="0"/>
              <a:t>-suite: L1a configuration-needs update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517296D-8207-7B41-9616-2AF6F177541C}"/>
              </a:ext>
            </a:extLst>
          </p:cNvPr>
          <p:cNvSpPr txBox="1"/>
          <p:nvPr/>
        </p:nvSpPr>
        <p:spPr>
          <a:xfrm>
            <a:off x="7893659" y="6774243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merge into reader?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7E66A1-6FF7-D344-AF52-2DD838D45F0C}"/>
              </a:ext>
            </a:extLst>
          </p:cNvPr>
          <p:cNvSpPr/>
          <p:nvPr/>
        </p:nvSpPr>
        <p:spPr>
          <a:xfrm>
            <a:off x="1087029" y="813512"/>
            <a:ext cx="645441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What needs to be configured: &lt;</a:t>
            </a:r>
            <a:r>
              <a:rPr lang="en-US" sz="1600" dirty="0" err="1"/>
              <a:t>config_file_path</a:t>
            </a:r>
            <a:r>
              <a:rPr lang="en-US" sz="1600" dirty="0"/>
              <a:t>&gt;</a:t>
            </a:r>
            <a:r>
              <a:rPr lang="en-GB" sz="1600" dirty="0"/>
              <a:t>/</a:t>
            </a:r>
            <a:r>
              <a:rPr lang="en-GB" sz="1600" b="1" dirty="0"/>
              <a:t>r092019_l1a</a:t>
            </a:r>
            <a:r>
              <a:rPr lang="en-GB" sz="1600" dirty="0"/>
              <a:t>_*.</a:t>
            </a:r>
            <a:r>
              <a:rPr lang="en-GB" sz="1600" b="1" dirty="0" err="1"/>
              <a:t>json</a:t>
            </a:r>
            <a:endParaRPr lang="en-US" sz="1600" dirty="0"/>
          </a:p>
          <a:p>
            <a:endParaRPr lang="en-US" sz="1600" i="1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To </a:t>
            </a:r>
            <a:r>
              <a:rPr lang="en-US" sz="1600" b="1" dirty="0"/>
              <a:t>read</a:t>
            </a:r>
            <a:r>
              <a:rPr lang="en-US" sz="1600" dirty="0"/>
              <a:t> source data (</a:t>
            </a:r>
            <a:r>
              <a:rPr lang="en-US" sz="1600" dirty="0" err="1"/>
              <a:t>mdf_reader</a:t>
            </a:r>
            <a:r>
              <a:rPr lang="en-US" sz="1600" dirty="0"/>
              <a:t> tool)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main_data_model</a:t>
            </a:r>
            <a:r>
              <a:rPr lang="en-US" sz="1600" dirty="0"/>
              <a:t>: name of data model in reader tool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read_sections</a:t>
            </a:r>
            <a:r>
              <a:rPr lang="en-US" sz="1600" dirty="0"/>
              <a:t>: sections to read from data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supp_section</a:t>
            </a:r>
            <a:r>
              <a:rPr lang="en-US" sz="1600" dirty="0"/>
              <a:t>: name of </a:t>
            </a:r>
            <a:r>
              <a:rPr lang="en-US" sz="1600" dirty="0" err="1"/>
              <a:t>supp</a:t>
            </a:r>
            <a:r>
              <a:rPr lang="en-US" sz="1600" dirty="0"/>
              <a:t> section as in list </a:t>
            </a:r>
            <a:r>
              <a:rPr lang="en-US" sz="1600" dirty="0" err="1"/>
              <a:t>read_sections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supp_data_model</a:t>
            </a:r>
            <a:r>
              <a:rPr lang="en-US" sz="1600" dirty="0"/>
              <a:t>: name of </a:t>
            </a:r>
            <a:r>
              <a:rPr lang="en-US" sz="1600" dirty="0" err="1"/>
              <a:t>supp</a:t>
            </a:r>
            <a:r>
              <a:rPr lang="en-US" sz="1600" dirty="0"/>
              <a:t> data model in reader tool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To </a:t>
            </a:r>
            <a:r>
              <a:rPr lang="en-US" sz="1600" b="1" dirty="0"/>
              <a:t>select</a:t>
            </a:r>
            <a:r>
              <a:rPr lang="en-US" sz="1600" dirty="0"/>
              <a:t> data</a:t>
            </a:r>
            <a:endParaRPr lang="en-US" sz="16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 </a:t>
            </a:r>
            <a:r>
              <a:rPr lang="en-US" sz="1600" dirty="0" err="1"/>
              <a:t>filter_by</a:t>
            </a:r>
            <a:r>
              <a:rPr lang="en-US" sz="1600" dirty="0"/>
              <a:t>: field(s) in data model and value(s) to select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To </a:t>
            </a:r>
            <a:r>
              <a:rPr lang="en-US" sz="1600" b="1" dirty="0"/>
              <a:t>map</a:t>
            </a:r>
            <a:r>
              <a:rPr lang="en-US" sz="1600" dirty="0"/>
              <a:t> to CDM (</a:t>
            </a:r>
            <a:r>
              <a:rPr lang="en-US" sz="1600" dirty="0" err="1"/>
              <a:t>cdm</a:t>
            </a:r>
            <a:r>
              <a:rPr lang="en-US" sz="1600" dirty="0"/>
              <a:t> tool):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cdm_map</a:t>
            </a:r>
            <a:r>
              <a:rPr lang="en-US" sz="1600" dirty="0"/>
              <a:t>: name of mapping used by the </a:t>
            </a:r>
            <a:r>
              <a:rPr lang="en-US" sz="1600" dirty="0" err="1"/>
              <a:t>cdm</a:t>
            </a:r>
            <a:r>
              <a:rPr lang="en-US" sz="1600" dirty="0"/>
              <a:t> tool</a:t>
            </a:r>
            <a:endParaRPr lang="en-US" sz="16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2020B6-3243-F74F-BB8E-D7AA9C143553}"/>
              </a:ext>
            </a:extLst>
          </p:cNvPr>
          <p:cNvSpPr/>
          <p:nvPr/>
        </p:nvSpPr>
        <p:spPr>
          <a:xfrm>
            <a:off x="9184397" y="2019550"/>
            <a:ext cx="2463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/>
              <a:t>r092019_l1a_buoy_decks.json</a:t>
            </a:r>
            <a:endParaRPr lang="en-US" sz="14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25840-A786-D64A-8090-C469B62B3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88" y="4236838"/>
            <a:ext cx="5304312" cy="1782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61612C-0A5A-054E-9F08-FC670DCE6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294" y="2311068"/>
            <a:ext cx="3905250" cy="208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0F25DCD-46D9-184D-A3FC-84AB0EE1405B}"/>
              </a:ext>
            </a:extLst>
          </p:cNvPr>
          <p:cNvSpPr/>
          <p:nvPr/>
        </p:nvSpPr>
        <p:spPr>
          <a:xfrm>
            <a:off x="6743700" y="5864423"/>
            <a:ext cx="23342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/>
              <a:t>r092019_l1a_ship_decks.json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357305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</a:t>
            </a:r>
            <a:r>
              <a:rPr lang="en-US" dirty="0"/>
              <a:t>-suite: </a:t>
            </a:r>
            <a:r>
              <a:rPr lang="en-US" dirty="0" err="1"/>
              <a:t>metmetpy</a:t>
            </a:r>
            <a:r>
              <a:rPr lang="en-US" dirty="0"/>
              <a:t> Needs update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840455-C692-6E42-AC66-DDD818FBB541}"/>
              </a:ext>
            </a:extLst>
          </p:cNvPr>
          <p:cNvSpPr/>
          <p:nvPr/>
        </p:nvSpPr>
        <p:spPr>
          <a:xfrm>
            <a:off x="3306250" y="986769"/>
            <a:ext cx="73743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 module to: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validate: </a:t>
            </a:r>
            <a:r>
              <a:rPr lang="en-US" dirty="0"/>
              <a:t>creates a new </a:t>
            </a:r>
            <a:r>
              <a:rPr lang="en-US" dirty="0" err="1"/>
              <a:t>boolean</a:t>
            </a:r>
            <a:r>
              <a:rPr lang="en-US" dirty="0"/>
              <a:t> series from input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correct: </a:t>
            </a:r>
            <a:r>
              <a:rPr lang="en-US" dirty="0"/>
              <a:t>modifies a data field(…) from input data</a:t>
            </a:r>
          </a:p>
          <a:p>
            <a:endParaRPr lang="en-US" b="1" dirty="0"/>
          </a:p>
          <a:p>
            <a:r>
              <a:rPr lang="en-US" dirty="0"/>
              <a:t>on a </a:t>
            </a:r>
            <a:r>
              <a:rPr lang="en-US" b="1" dirty="0"/>
              <a:t>data field / data format / </a:t>
            </a:r>
            <a:r>
              <a:rPr lang="en-US" b="1" dirty="0" err="1"/>
              <a:t>dck</a:t>
            </a:r>
            <a:r>
              <a:rPr lang="en-US" b="1" dirty="0"/>
              <a:t> </a:t>
            </a:r>
            <a:r>
              <a:rPr lang="en-US" dirty="0"/>
              <a:t>basis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8DC3C-5DCD-9142-A4D0-C93C427BB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81" y="986769"/>
            <a:ext cx="2032000" cy="1866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730C658-EA2D-FA4D-95FF-A01B5D79F9B0}"/>
              </a:ext>
            </a:extLst>
          </p:cNvPr>
          <p:cNvGrpSpPr/>
          <p:nvPr/>
        </p:nvGrpSpPr>
        <p:grpSpPr>
          <a:xfrm>
            <a:off x="913352" y="3180640"/>
            <a:ext cx="10669048" cy="3161631"/>
            <a:chOff x="1064181" y="3044469"/>
            <a:chExt cx="10669048" cy="316163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E064958-BC6F-B14A-AEE2-47CC61B36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6939" y="3507057"/>
              <a:ext cx="2946400" cy="21971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7583999-ADEB-5F44-8677-A87E11156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5590" y="3533246"/>
              <a:ext cx="2075468" cy="65338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E140B3D-1D72-A14E-AB6E-84038FE76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5560" y="3507057"/>
              <a:ext cx="4807669" cy="269904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308431-84C1-B24B-858C-7E43485829F0}"/>
                </a:ext>
              </a:extLst>
            </p:cNvPr>
            <p:cNvSpPr/>
            <p:nvPr/>
          </p:nvSpPr>
          <p:spPr>
            <a:xfrm>
              <a:off x="1064181" y="3044469"/>
              <a:ext cx="624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data = </a:t>
              </a:r>
              <a:r>
                <a:rPr lang="en-US" b="1" dirty="0" err="1"/>
                <a:t>datetime.correct</a:t>
              </a:r>
              <a:r>
                <a:rPr lang="en-US" dirty="0"/>
                <a:t>(</a:t>
              </a:r>
              <a:r>
                <a:rPr lang="en-US" dirty="0" err="1"/>
                <a:t>data,data_model,deck,log_level</a:t>
              </a:r>
              <a:r>
                <a:rPr lang="en-US" dirty="0"/>
                <a:t>= 'INFO')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53D993-046C-4D4F-AF46-013D582142D0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3167406" y="3859940"/>
              <a:ext cx="1218184" cy="45753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4FBFD51-B9D5-B643-9D63-6E9533E8C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9971" y="3619893"/>
              <a:ext cx="675589" cy="24004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24135C4-973B-1F46-A056-14ECDD12A60A}"/>
              </a:ext>
            </a:extLst>
          </p:cNvPr>
          <p:cNvGrpSpPr/>
          <p:nvPr/>
        </p:nvGrpSpPr>
        <p:grpSpPr>
          <a:xfrm>
            <a:off x="2865780" y="3462265"/>
            <a:ext cx="6466724" cy="2211150"/>
            <a:chOff x="891221" y="3139553"/>
            <a:chExt cx="6466724" cy="221115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0BA8DD9-9CCC-EC4B-A98D-FA978D12E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221" y="3721799"/>
              <a:ext cx="2946400" cy="162890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F1FC1A1-72BA-F843-BBE8-FA8C7A4F2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2739" y="3717175"/>
              <a:ext cx="2557703" cy="147238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56F346-A1E9-0F41-8630-89543FD6D3F1}"/>
                </a:ext>
              </a:extLst>
            </p:cNvPr>
            <p:cNvSpPr/>
            <p:nvPr/>
          </p:nvSpPr>
          <p:spPr>
            <a:xfrm>
              <a:off x="1093217" y="3139553"/>
              <a:ext cx="62647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data = </a:t>
              </a:r>
              <a:r>
                <a:rPr lang="en-US" b="1" dirty="0" err="1"/>
                <a:t>platform.correct</a:t>
              </a:r>
              <a:r>
                <a:rPr lang="en-US" dirty="0"/>
                <a:t>(</a:t>
              </a:r>
              <a:r>
                <a:rPr lang="en-US" dirty="0" err="1"/>
                <a:t>data,data_model,deck,log_level</a:t>
              </a:r>
              <a:r>
                <a:rPr lang="en-US" dirty="0"/>
                <a:t>= 'INFO')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C8DB7FA-70B6-A44B-A6FA-32F83A1AEA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4529" y="4119395"/>
              <a:ext cx="1368210" cy="4168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718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Obs-suite:metmetpy:IDs</a:t>
            </a:r>
            <a:r>
              <a:rPr lang="en-US" dirty="0"/>
              <a:t>! Needs update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988D86-F1D4-DE48-A618-4B6541F0BDD3}"/>
              </a:ext>
            </a:extLst>
          </p:cNvPr>
          <p:cNvSpPr/>
          <p:nvPr/>
        </p:nvSpPr>
        <p:spPr>
          <a:xfrm>
            <a:off x="1156939" y="760290"/>
            <a:ext cx="79116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metmetpy.station_id</a:t>
            </a:r>
            <a:r>
              <a:rPr lang="en-US" b="1" dirty="0"/>
              <a:t>: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validates: </a:t>
            </a:r>
            <a:r>
              <a:rPr lang="en-US" dirty="0"/>
              <a:t>against regex patterns in lib/</a:t>
            </a:r>
            <a:r>
              <a:rPr lang="en-US" dirty="0" err="1"/>
              <a:t>data_model.json</a:t>
            </a:r>
            <a:r>
              <a:rPr lang="en-US" dirty="0"/>
              <a:t> (</a:t>
            </a:r>
            <a:r>
              <a:rPr lang="en-US" dirty="0" err="1"/>
              <a:t>NaN</a:t>
            </a:r>
            <a:r>
              <a:rPr lang="en-US" dirty="0"/>
              <a:t> = True if “^$”)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corrects: </a:t>
            </a:r>
            <a:r>
              <a:rPr lang="en-US" dirty="0"/>
              <a:t>corrects IDs according to correction in lib/</a:t>
            </a:r>
            <a:r>
              <a:rPr lang="en-US" dirty="0" err="1"/>
              <a:t>data_model.json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CBF791-FFE6-F04D-85AA-1B567D98F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699" y="2592286"/>
            <a:ext cx="3753701" cy="3507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104303B-0E1F-064B-A55C-4E0ADA7F15BB}"/>
              </a:ext>
            </a:extLst>
          </p:cNvPr>
          <p:cNvSpPr/>
          <p:nvPr/>
        </p:nvSpPr>
        <p:spPr>
          <a:xfrm>
            <a:off x="998255" y="1999626"/>
            <a:ext cx="6665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corrections and what added value info?</a:t>
            </a:r>
          </a:p>
          <a:p>
            <a:r>
              <a:rPr lang="en-US" b="1" dirty="0"/>
              <a:t>How do we validate and reformat </a:t>
            </a:r>
            <a:r>
              <a:rPr lang="en-US" b="1" dirty="0" err="1"/>
              <a:t>shipnames</a:t>
            </a:r>
            <a:r>
              <a:rPr lang="en-US" b="1" dirty="0"/>
              <a:t>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06E66D-872D-1A45-ADE0-AC9CAE7A471A}"/>
              </a:ext>
            </a:extLst>
          </p:cNvPr>
          <p:cNvSpPr/>
          <p:nvPr/>
        </p:nvSpPr>
        <p:spPr>
          <a:xfrm>
            <a:off x="7828699" y="760290"/>
            <a:ext cx="3758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decks 110-196, plus ship name decks and my 3 test decks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CEE1D14-8FB8-3D48-A3C5-A5A42DF52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84" y="2777298"/>
            <a:ext cx="3292115" cy="1918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57C0C95-E8B4-F947-BC18-F440DAC57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5" y="4155756"/>
            <a:ext cx="4167297" cy="19442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8" name="Multiply 27">
            <a:extLst>
              <a:ext uri="{FF2B5EF4-FFF2-40B4-BE49-F238E27FC236}">
                <a16:creationId xmlns:a16="http://schemas.microsoft.com/office/drawing/2014/main" id="{A5BF1D95-99B0-444D-A0E3-7DD96B85B19A}"/>
              </a:ext>
            </a:extLst>
          </p:cNvPr>
          <p:cNvSpPr/>
          <p:nvPr/>
        </p:nvSpPr>
        <p:spPr>
          <a:xfrm>
            <a:off x="6511071" y="3736383"/>
            <a:ext cx="914400" cy="914400"/>
          </a:xfrm>
          <a:prstGeom prst="mathMultiply">
            <a:avLst>
              <a:gd name="adj1" fmla="val 1218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75D0743-55D1-0640-8F94-7F638E00553E}"/>
              </a:ext>
            </a:extLst>
          </p:cNvPr>
          <p:cNvSpPr/>
          <p:nvPr/>
        </p:nvSpPr>
        <p:spPr>
          <a:xfrm>
            <a:off x="1492705" y="3423834"/>
            <a:ext cx="1024252" cy="3031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BE316B-54C2-BA4C-9849-A6A46AA5A565}"/>
              </a:ext>
            </a:extLst>
          </p:cNvPr>
          <p:cNvSpPr/>
          <p:nvPr/>
        </p:nvSpPr>
        <p:spPr>
          <a:xfrm>
            <a:off x="4241699" y="2645957"/>
            <a:ext cx="34222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Finally we first correct and afterwards validate. But we still be correcting some of the cases of Liz’s codes here: Eltanin and callsigns: everything that makes them callsigns….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And what Dave suggested in 254 and new suggestions….</a:t>
            </a:r>
          </a:p>
        </p:txBody>
      </p:sp>
    </p:spTree>
    <p:extLst>
      <p:ext uri="{BB962C8B-B14F-4D97-AF65-F5344CB8AC3E}">
        <p14:creationId xmlns:p14="http://schemas.microsoft.com/office/powerpoint/2010/main" val="650894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039F-4B4F-844B-8EF7-55C71135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39" y="313343"/>
            <a:ext cx="10425461" cy="370052"/>
          </a:xfrm>
        </p:spPr>
        <p:txBody>
          <a:bodyPr/>
          <a:lstStyle/>
          <a:p>
            <a:r>
              <a:rPr lang="en-US" dirty="0" err="1"/>
              <a:t>Obs</a:t>
            </a:r>
            <a:r>
              <a:rPr lang="en-US" dirty="0"/>
              <a:t>-suite: L1b main flow. Needs update</a:t>
            </a:r>
          </a:p>
        </p:txBody>
      </p:sp>
      <p:sp>
        <p:nvSpPr>
          <p:cNvPr id="51" name="Round Same Side Corner Rectangle 50">
            <a:extLst>
              <a:ext uri="{FF2B5EF4-FFF2-40B4-BE49-F238E27FC236}">
                <a16:creationId xmlns:a16="http://schemas.microsoft.com/office/drawing/2014/main" id="{93EDDF60-67C5-C64D-8174-2D776AD47E78}"/>
              </a:ext>
            </a:extLst>
          </p:cNvPr>
          <p:cNvSpPr/>
          <p:nvPr/>
        </p:nvSpPr>
        <p:spPr>
          <a:xfrm>
            <a:off x="2822640" y="4191175"/>
            <a:ext cx="1107934" cy="317553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/L1a/*/</a:t>
            </a:r>
          </a:p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*-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yyyy_mm.psv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517296D-8207-7B41-9616-2AF6F177541C}"/>
              </a:ext>
            </a:extLst>
          </p:cNvPr>
          <p:cNvSpPr txBox="1"/>
          <p:nvPr/>
        </p:nvSpPr>
        <p:spPr>
          <a:xfrm>
            <a:off x="7893659" y="6774243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merge into reader?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CA321F-E2C3-E344-AD2F-E0317E377FF7}"/>
              </a:ext>
            </a:extLst>
          </p:cNvPr>
          <p:cNvSpPr txBox="1"/>
          <p:nvPr/>
        </p:nvSpPr>
        <p:spPr>
          <a:xfrm>
            <a:off x="1144648" y="848269"/>
            <a:ext cx="3017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linkage and duplicate flagging</a:t>
            </a:r>
            <a:endParaRPr lang="en-US" b="1" dirty="0"/>
          </a:p>
        </p:txBody>
      </p:sp>
      <p:cxnSp>
        <p:nvCxnSpPr>
          <p:cNvPr id="66" name="Straight Arrow Connector 15">
            <a:extLst>
              <a:ext uri="{FF2B5EF4-FFF2-40B4-BE49-F238E27FC236}">
                <a16:creationId xmlns:a16="http://schemas.microsoft.com/office/drawing/2014/main" id="{48A9D655-5C53-B448-9338-D58C6ABFB28F}"/>
              </a:ext>
            </a:extLst>
          </p:cNvPr>
          <p:cNvCxnSpPr>
            <a:cxnSpLocks/>
            <a:stCxn id="78" idx="1"/>
            <a:endCxn id="93" idx="0"/>
          </p:cNvCxnSpPr>
          <p:nvPr/>
        </p:nvCxnSpPr>
        <p:spPr>
          <a:xfrm rot="16200000" flipH="1">
            <a:off x="5463225" y="1549377"/>
            <a:ext cx="4829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 Same Side Corner Rectangle 77">
            <a:extLst>
              <a:ext uri="{FF2B5EF4-FFF2-40B4-BE49-F238E27FC236}">
                <a16:creationId xmlns:a16="http://schemas.microsoft.com/office/drawing/2014/main" id="{A6151DDB-7E73-8A4E-95B0-1190B35E0245}"/>
              </a:ext>
            </a:extLst>
          </p:cNvPr>
          <p:cNvSpPr/>
          <p:nvPr/>
        </p:nvSpPr>
        <p:spPr>
          <a:xfrm>
            <a:off x="5169607" y="990328"/>
            <a:ext cx="1070229" cy="317553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/L0a/*/</a:t>
            </a:r>
          </a:p>
          <a:p>
            <a:pPr algn="ctr"/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yyyy-mm.imma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8" name="Straight Arrow Connector 15">
            <a:extLst>
              <a:ext uri="{FF2B5EF4-FFF2-40B4-BE49-F238E27FC236}">
                <a16:creationId xmlns:a16="http://schemas.microsoft.com/office/drawing/2014/main" id="{E621014D-28D1-2445-85D6-D284E5B38AF6}"/>
              </a:ext>
            </a:extLst>
          </p:cNvPr>
          <p:cNvCxnSpPr>
            <a:cxnSpLocks/>
            <a:stCxn id="51" idx="0"/>
            <a:endCxn id="94" idx="1"/>
          </p:cNvCxnSpPr>
          <p:nvPr/>
        </p:nvCxnSpPr>
        <p:spPr>
          <a:xfrm flipV="1">
            <a:off x="3930574" y="4348041"/>
            <a:ext cx="732145" cy="191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lternate Process 92">
            <a:extLst>
              <a:ext uri="{FF2B5EF4-FFF2-40B4-BE49-F238E27FC236}">
                <a16:creationId xmlns:a16="http://schemas.microsoft.com/office/drawing/2014/main" id="{3E47CF60-B633-694D-BCD0-F58D32436A0F}"/>
              </a:ext>
            </a:extLst>
          </p:cNvPr>
          <p:cNvSpPr/>
          <p:nvPr/>
        </p:nvSpPr>
        <p:spPr>
          <a:xfrm>
            <a:off x="4662719" y="1790876"/>
            <a:ext cx="2084008" cy="494964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L1b_main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*.r</a:t>
            </a:r>
          </a:p>
        </p:txBody>
      </p:sp>
      <p:sp>
        <p:nvSpPr>
          <p:cNvPr id="94" name="Alternate Process 93">
            <a:extLst>
              <a:ext uri="{FF2B5EF4-FFF2-40B4-BE49-F238E27FC236}">
                <a16:creationId xmlns:a16="http://schemas.microsoft.com/office/drawing/2014/main" id="{4F8C2F94-CC97-A542-8F28-45FD4A41B545}"/>
              </a:ext>
            </a:extLst>
          </p:cNvPr>
          <p:cNvSpPr/>
          <p:nvPr/>
        </p:nvSpPr>
        <p:spPr>
          <a:xfrm>
            <a:off x="4662719" y="4021453"/>
            <a:ext cx="2084008" cy="653175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L1b_merge.py</a:t>
            </a:r>
          </a:p>
        </p:txBody>
      </p:sp>
      <p:cxnSp>
        <p:nvCxnSpPr>
          <p:cNvPr id="108" name="Straight Arrow Connector 15">
            <a:extLst>
              <a:ext uri="{FF2B5EF4-FFF2-40B4-BE49-F238E27FC236}">
                <a16:creationId xmlns:a16="http://schemas.microsoft.com/office/drawing/2014/main" id="{D64272DD-AA79-4D4D-BD6F-CA40353B7960}"/>
              </a:ext>
            </a:extLst>
          </p:cNvPr>
          <p:cNvCxnSpPr>
            <a:cxnSpLocks/>
            <a:stCxn id="94" idx="2"/>
            <a:endCxn id="114" idx="3"/>
          </p:cNvCxnSpPr>
          <p:nvPr/>
        </p:nvCxnSpPr>
        <p:spPr>
          <a:xfrm>
            <a:off x="5704723" y="4674628"/>
            <a:ext cx="0" cy="29880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5">
            <a:extLst>
              <a:ext uri="{FF2B5EF4-FFF2-40B4-BE49-F238E27FC236}">
                <a16:creationId xmlns:a16="http://schemas.microsoft.com/office/drawing/2014/main" id="{8DA22EB0-6FDD-DD40-A495-61293447B8D7}"/>
              </a:ext>
            </a:extLst>
          </p:cNvPr>
          <p:cNvCxnSpPr>
            <a:cxnSpLocks/>
            <a:stCxn id="93" idx="3"/>
            <a:endCxn id="113" idx="3"/>
          </p:cNvCxnSpPr>
          <p:nvPr/>
        </p:nvCxnSpPr>
        <p:spPr>
          <a:xfrm>
            <a:off x="6746727" y="2038358"/>
            <a:ext cx="1649352" cy="599207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5">
            <a:extLst>
              <a:ext uri="{FF2B5EF4-FFF2-40B4-BE49-F238E27FC236}">
                <a16:creationId xmlns:a16="http://schemas.microsoft.com/office/drawing/2014/main" id="{F8204498-ECB2-CF42-A355-4F9665B2D341}"/>
              </a:ext>
            </a:extLst>
          </p:cNvPr>
          <p:cNvCxnSpPr>
            <a:cxnSpLocks/>
            <a:stCxn id="94" idx="3"/>
            <a:endCxn id="21" idx="2"/>
          </p:cNvCxnSpPr>
          <p:nvPr/>
        </p:nvCxnSpPr>
        <p:spPr>
          <a:xfrm>
            <a:off x="6746727" y="4348041"/>
            <a:ext cx="356357" cy="125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 Same Side Corner Rectangle 112">
            <a:extLst>
              <a:ext uri="{FF2B5EF4-FFF2-40B4-BE49-F238E27FC236}">
                <a16:creationId xmlns:a16="http://schemas.microsoft.com/office/drawing/2014/main" id="{105B611C-D591-BF44-9998-3E40C6DF8E30}"/>
              </a:ext>
            </a:extLst>
          </p:cNvPr>
          <p:cNvSpPr/>
          <p:nvPr/>
        </p:nvSpPr>
        <p:spPr>
          <a:xfrm>
            <a:off x="7103085" y="2637565"/>
            <a:ext cx="2585987" cy="317553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/L1b/linkage/origin_&lt;release&gt;_&lt;update&gt;/*/</a:t>
            </a:r>
          </a:p>
          <a:p>
            <a:pPr algn="ctr"/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yyyy_mm.txt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4" name="Round Same Side Corner Rectangle 113">
            <a:extLst>
              <a:ext uri="{FF2B5EF4-FFF2-40B4-BE49-F238E27FC236}">
                <a16:creationId xmlns:a16="http://schemas.microsoft.com/office/drawing/2014/main" id="{119AC461-CBC7-F540-8D66-76F40A0F72AE}"/>
              </a:ext>
            </a:extLst>
          </p:cNvPr>
          <p:cNvSpPr/>
          <p:nvPr/>
        </p:nvSpPr>
        <p:spPr>
          <a:xfrm>
            <a:off x="5169608" y="4973437"/>
            <a:ext cx="1070229" cy="317553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/L1b/*/</a:t>
            </a:r>
          </a:p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*-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yyyy_mm.psv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Round Same Side Corner Rectangle 20">
            <a:extLst>
              <a:ext uri="{FF2B5EF4-FFF2-40B4-BE49-F238E27FC236}">
                <a16:creationId xmlns:a16="http://schemas.microsoft.com/office/drawing/2014/main" id="{ABF2EBA4-B54A-104C-A1C4-4435DE2DDCA8}"/>
              </a:ext>
            </a:extLst>
          </p:cNvPr>
          <p:cNvSpPr/>
          <p:nvPr/>
        </p:nvSpPr>
        <p:spPr>
          <a:xfrm>
            <a:off x="7103084" y="4190516"/>
            <a:ext cx="2585987" cy="317553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/L1b/linkage/correction_&lt;release&gt;_&lt;update&gt;</a:t>
            </a:r>
          </a:p>
          <a:p>
            <a:pPr algn="ctr"/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yyyy_mm.txt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Alternate Process 22">
            <a:extLst>
              <a:ext uri="{FF2B5EF4-FFF2-40B4-BE49-F238E27FC236}">
                <a16:creationId xmlns:a16="http://schemas.microsoft.com/office/drawing/2014/main" id="{5D6BBBFD-43AB-4045-AD2E-266A3532C585}"/>
              </a:ext>
            </a:extLst>
          </p:cNvPr>
          <p:cNvSpPr/>
          <p:nvPr/>
        </p:nvSpPr>
        <p:spPr>
          <a:xfrm>
            <a:off x="7354073" y="3282698"/>
            <a:ext cx="2084008" cy="494964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L1b_main_ingest.sh</a:t>
            </a:r>
          </a:p>
        </p:txBody>
      </p:sp>
      <p:cxnSp>
        <p:nvCxnSpPr>
          <p:cNvPr id="24" name="Straight Arrow Connector 15">
            <a:extLst>
              <a:ext uri="{FF2B5EF4-FFF2-40B4-BE49-F238E27FC236}">
                <a16:creationId xmlns:a16="http://schemas.microsoft.com/office/drawing/2014/main" id="{A937F7DD-692C-8E41-A51E-57D83EE1F201}"/>
              </a:ext>
            </a:extLst>
          </p:cNvPr>
          <p:cNvCxnSpPr>
            <a:cxnSpLocks/>
            <a:stCxn id="23" idx="0"/>
            <a:endCxn id="113" idx="1"/>
          </p:cNvCxnSpPr>
          <p:nvPr/>
        </p:nvCxnSpPr>
        <p:spPr>
          <a:xfrm flipV="1">
            <a:off x="8396077" y="2955118"/>
            <a:ext cx="2" cy="3275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5">
            <a:extLst>
              <a:ext uri="{FF2B5EF4-FFF2-40B4-BE49-F238E27FC236}">
                <a16:creationId xmlns:a16="http://schemas.microsoft.com/office/drawing/2014/main" id="{6F1F9DFC-0D2F-0746-B756-B083BB9C3426}"/>
              </a:ext>
            </a:extLst>
          </p:cNvPr>
          <p:cNvCxnSpPr>
            <a:cxnSpLocks/>
            <a:stCxn id="21" idx="3"/>
            <a:endCxn id="23" idx="2"/>
          </p:cNvCxnSpPr>
          <p:nvPr/>
        </p:nvCxnSpPr>
        <p:spPr>
          <a:xfrm flipH="1" flipV="1">
            <a:off x="8396077" y="3777662"/>
            <a:ext cx="1" cy="41285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37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270" y="297577"/>
            <a:ext cx="10425461" cy="370052"/>
          </a:xfrm>
        </p:spPr>
        <p:txBody>
          <a:bodyPr/>
          <a:lstStyle/>
          <a:p>
            <a:r>
              <a:rPr lang="en-US" dirty="0"/>
              <a:t>Marine processing software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11360" y="6185821"/>
            <a:ext cx="1623836" cy="579941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B7EB7A13-D832-9548-947C-456251BB3C0A}"/>
              </a:ext>
            </a:extLst>
          </p:cNvPr>
          <p:cNvSpPr/>
          <p:nvPr/>
        </p:nvSpPr>
        <p:spPr>
          <a:xfrm>
            <a:off x="1166270" y="1030839"/>
            <a:ext cx="41310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CODE IMPLEMENTATION</a:t>
            </a: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languages: R, python3, bash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Dedicated scripts/launchers for release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92585B4-A848-EA49-AE15-36DA53C1B7B8}"/>
              </a:ext>
            </a:extLst>
          </p:cNvPr>
          <p:cNvSpPr/>
          <p:nvPr/>
        </p:nvSpPr>
        <p:spPr>
          <a:xfrm>
            <a:off x="1166270" y="2594379"/>
            <a:ext cx="762734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RELEASE PROCESSING</a:t>
            </a: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Full processing in JASMIN/LOTUS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Minimum processing unit (observational data streams): monthly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sid-dck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files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Bash launchers: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bsub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job array submission per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-deck</a:t>
            </a:r>
          </a:p>
        </p:txBody>
      </p:sp>
    </p:spTree>
    <p:extLst>
      <p:ext uri="{BB962C8B-B14F-4D97-AF65-F5344CB8AC3E}">
        <p14:creationId xmlns:p14="http://schemas.microsoft.com/office/powerpoint/2010/main" val="3179823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</a:t>
            </a:r>
            <a:r>
              <a:rPr lang="en-US" dirty="0"/>
              <a:t>-suite: L1c. Needs update</a:t>
            </a:r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63AAE554-6B44-7F47-AC20-21CB71A350B6}"/>
              </a:ext>
            </a:extLst>
          </p:cNvPr>
          <p:cNvSpPr/>
          <p:nvPr/>
        </p:nvSpPr>
        <p:spPr>
          <a:xfrm>
            <a:off x="2883600" y="2789095"/>
            <a:ext cx="1107934" cy="317553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/L1b/*/</a:t>
            </a:r>
          </a:p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*-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yyyy_mm.psv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Straight Arrow Connector 15">
            <a:extLst>
              <a:ext uri="{FF2B5EF4-FFF2-40B4-BE49-F238E27FC236}">
                <a16:creationId xmlns:a16="http://schemas.microsoft.com/office/drawing/2014/main" id="{78EF6945-EF76-5749-8044-579496B1831B}"/>
              </a:ext>
            </a:extLst>
          </p:cNvPr>
          <p:cNvCxnSpPr>
            <a:cxnSpLocks/>
            <a:stCxn id="3" idx="0"/>
            <a:endCxn id="8" idx="1"/>
          </p:cNvCxnSpPr>
          <p:nvPr/>
        </p:nvCxnSpPr>
        <p:spPr>
          <a:xfrm flipV="1">
            <a:off x="3991534" y="2945961"/>
            <a:ext cx="732145" cy="191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90E7F6FF-0C54-8D4E-8F02-83E71BBBF762}"/>
              </a:ext>
            </a:extLst>
          </p:cNvPr>
          <p:cNvSpPr/>
          <p:nvPr/>
        </p:nvSpPr>
        <p:spPr>
          <a:xfrm>
            <a:off x="4723679" y="2619373"/>
            <a:ext cx="2084008" cy="653175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L1c_main.py</a:t>
            </a:r>
          </a:p>
        </p:txBody>
      </p:sp>
      <p:cxnSp>
        <p:nvCxnSpPr>
          <p:cNvPr id="9" name="Straight Arrow Connector 15">
            <a:extLst>
              <a:ext uri="{FF2B5EF4-FFF2-40B4-BE49-F238E27FC236}">
                <a16:creationId xmlns:a16="http://schemas.microsoft.com/office/drawing/2014/main" id="{91A4D1BA-83E1-7B40-84AB-7908EA85A832}"/>
              </a:ext>
            </a:extLst>
          </p:cNvPr>
          <p:cNvCxnSpPr>
            <a:cxnSpLocks/>
            <a:stCxn id="8" idx="2"/>
            <a:endCxn id="13" idx="3"/>
          </p:cNvCxnSpPr>
          <p:nvPr/>
        </p:nvCxnSpPr>
        <p:spPr>
          <a:xfrm>
            <a:off x="5765683" y="3272548"/>
            <a:ext cx="0" cy="29880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5">
            <a:extLst>
              <a:ext uri="{FF2B5EF4-FFF2-40B4-BE49-F238E27FC236}">
                <a16:creationId xmlns:a16="http://schemas.microsoft.com/office/drawing/2014/main" id="{0CCE65C9-8106-C54B-8328-D48FB2D9B7D1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>
            <a:off x="6807687" y="2945961"/>
            <a:ext cx="356357" cy="12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 Same Side Corner Rectangle 12">
            <a:extLst>
              <a:ext uri="{FF2B5EF4-FFF2-40B4-BE49-F238E27FC236}">
                <a16:creationId xmlns:a16="http://schemas.microsoft.com/office/drawing/2014/main" id="{9F760591-8687-124F-BBFE-04A7D7E72AEC}"/>
              </a:ext>
            </a:extLst>
          </p:cNvPr>
          <p:cNvSpPr/>
          <p:nvPr/>
        </p:nvSpPr>
        <p:spPr>
          <a:xfrm>
            <a:off x="5230568" y="3571357"/>
            <a:ext cx="1070229" cy="317553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/L1c/*/</a:t>
            </a:r>
          </a:p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*-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yyyy_mm.psv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ound Same Side Corner Rectangle 13">
            <a:extLst>
              <a:ext uri="{FF2B5EF4-FFF2-40B4-BE49-F238E27FC236}">
                <a16:creationId xmlns:a16="http://schemas.microsoft.com/office/drawing/2014/main" id="{8C135EE0-CD5B-774F-97C5-1D1F90F523FC}"/>
              </a:ext>
            </a:extLst>
          </p:cNvPr>
          <p:cNvSpPr/>
          <p:nvPr/>
        </p:nvSpPr>
        <p:spPr>
          <a:xfrm>
            <a:off x="7164044" y="2788436"/>
            <a:ext cx="2585987" cy="317553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/L1b/linkage/correction_&lt;release&gt;_&lt;update&gt;</a:t>
            </a:r>
          </a:p>
          <a:p>
            <a:pPr algn="ctr"/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yyyy_mm.txt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36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270" y="297577"/>
            <a:ext cx="10425461" cy="370052"/>
          </a:xfrm>
        </p:spPr>
        <p:txBody>
          <a:bodyPr/>
          <a:lstStyle/>
          <a:p>
            <a:r>
              <a:rPr lang="en-US" dirty="0"/>
              <a:t>Notes on git </a:t>
            </a:r>
            <a:r>
              <a:rPr lang="en-US" dirty="0" err="1"/>
              <a:t>versioninig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628D217A-0A21-E143-B9C5-ED8BF4ACBC83}"/>
              </a:ext>
            </a:extLst>
          </p:cNvPr>
          <p:cNvSpPr/>
          <p:nvPr/>
        </p:nvSpPr>
        <p:spPr>
          <a:xfrm>
            <a:off x="4345626" y="1757645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-suite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A3A213C-5939-8D49-B90D-42F56CAFD933}"/>
              </a:ext>
            </a:extLst>
          </p:cNvPr>
          <p:cNvSpPr/>
          <p:nvPr/>
        </p:nvSpPr>
        <p:spPr>
          <a:xfrm>
            <a:off x="2623932" y="1757645"/>
            <a:ext cx="1367622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release_sw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cxnSp>
        <p:nvCxnSpPr>
          <p:cNvPr id="173" name="Straight Arrow Connector 16">
            <a:extLst>
              <a:ext uri="{FF2B5EF4-FFF2-40B4-BE49-F238E27FC236}">
                <a16:creationId xmlns:a16="http://schemas.microsoft.com/office/drawing/2014/main" id="{27E4AA6E-3344-7E44-A5EA-41635229D3CA}"/>
              </a:ext>
            </a:extLst>
          </p:cNvPr>
          <p:cNvCxnSpPr>
            <a:cxnSpLocks/>
            <a:stCxn id="172" idx="3"/>
            <a:endCxn id="155" idx="1"/>
          </p:cNvCxnSpPr>
          <p:nvPr/>
        </p:nvCxnSpPr>
        <p:spPr>
          <a:xfrm>
            <a:off x="3991554" y="1860245"/>
            <a:ext cx="35407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C272299-C3EF-3249-9540-D8D72A894647}"/>
              </a:ext>
            </a:extLst>
          </p:cNvPr>
          <p:cNvSpPr/>
          <p:nvPr/>
        </p:nvSpPr>
        <p:spPr>
          <a:xfrm>
            <a:off x="1481676" y="1757645"/>
            <a:ext cx="919122" cy="2051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code_path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cxnSp>
        <p:nvCxnSpPr>
          <p:cNvPr id="175" name="Straight Arrow Connector 16">
            <a:extLst>
              <a:ext uri="{FF2B5EF4-FFF2-40B4-BE49-F238E27FC236}">
                <a16:creationId xmlns:a16="http://schemas.microsoft.com/office/drawing/2014/main" id="{75E3474C-B975-0B40-8515-C6A9A7C93BC1}"/>
              </a:ext>
            </a:extLst>
          </p:cNvPr>
          <p:cNvCxnSpPr>
            <a:cxnSpLocks/>
            <a:stCxn id="174" idx="3"/>
            <a:endCxn id="172" idx="1"/>
          </p:cNvCxnSpPr>
          <p:nvPr/>
        </p:nvCxnSpPr>
        <p:spPr>
          <a:xfrm>
            <a:off x="2400798" y="1860245"/>
            <a:ext cx="22313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A7ED787-AAD5-6F49-A2C8-F544F97B1EEC}"/>
              </a:ext>
            </a:extLst>
          </p:cNvPr>
          <p:cNvSpPr/>
          <p:nvPr/>
        </p:nvSpPr>
        <p:spPr>
          <a:xfrm>
            <a:off x="4345626" y="2127841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/config-suite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2" name="Straight Arrow Connector 16">
            <a:extLst>
              <a:ext uri="{FF2B5EF4-FFF2-40B4-BE49-F238E27FC236}">
                <a16:creationId xmlns:a16="http://schemas.microsoft.com/office/drawing/2014/main" id="{FCE0B2FF-B0DF-CF46-B92C-ABD08D01A868}"/>
              </a:ext>
            </a:extLst>
          </p:cNvPr>
          <p:cNvCxnSpPr>
            <a:cxnSpLocks/>
            <a:stCxn id="172" idx="3"/>
            <a:endCxn id="178" idx="1"/>
          </p:cNvCxnSpPr>
          <p:nvPr/>
        </p:nvCxnSpPr>
        <p:spPr>
          <a:xfrm>
            <a:off x="3991554" y="1860245"/>
            <a:ext cx="354072" cy="37019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9495FE2-FCF8-9C46-960B-16745B8BF97B}"/>
              </a:ext>
            </a:extLst>
          </p:cNvPr>
          <p:cNvSpPr/>
          <p:nvPr/>
        </p:nvSpPr>
        <p:spPr>
          <a:xfrm>
            <a:off x="4345626" y="2488974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/extract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B7C869E-FA11-7649-B7BC-924A8D7043FE}"/>
              </a:ext>
            </a:extLst>
          </p:cNvPr>
          <p:cNvSpPr/>
          <p:nvPr/>
        </p:nvSpPr>
        <p:spPr>
          <a:xfrm>
            <a:off x="4345626" y="2848292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/linkage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8782F1E-CF03-1B43-87E7-E050B275D03B}"/>
              </a:ext>
            </a:extLst>
          </p:cNvPr>
          <p:cNvSpPr/>
          <p:nvPr/>
        </p:nvSpPr>
        <p:spPr>
          <a:xfrm>
            <a:off x="4345626" y="3214829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/pub47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60E8D76-C18B-3344-A9E3-D4C272397B1C}"/>
              </a:ext>
            </a:extLst>
          </p:cNvPr>
          <p:cNvSpPr/>
          <p:nvPr/>
        </p:nvSpPr>
        <p:spPr>
          <a:xfrm>
            <a:off x="4345626" y="3581366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/MO_QC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75893D5-2855-0142-B6BC-768620FAF267}"/>
              </a:ext>
            </a:extLst>
          </p:cNvPr>
          <p:cNvSpPr/>
          <p:nvPr/>
        </p:nvSpPr>
        <p:spPr>
          <a:xfrm>
            <a:off x="4345626" y="3976489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MO_Tracking_QC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0" name="Straight Arrow Connector 16">
            <a:extLst>
              <a:ext uri="{FF2B5EF4-FFF2-40B4-BE49-F238E27FC236}">
                <a16:creationId xmlns:a16="http://schemas.microsoft.com/office/drawing/2014/main" id="{B00996AD-29D4-3C42-B1DA-62B60C1AEE12}"/>
              </a:ext>
            </a:extLst>
          </p:cNvPr>
          <p:cNvCxnSpPr>
            <a:cxnSpLocks/>
            <a:stCxn id="172" idx="3"/>
            <a:endCxn id="183" idx="1"/>
          </p:cNvCxnSpPr>
          <p:nvPr/>
        </p:nvCxnSpPr>
        <p:spPr>
          <a:xfrm>
            <a:off x="3991554" y="1860245"/>
            <a:ext cx="354072" cy="73132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6">
            <a:extLst>
              <a:ext uri="{FF2B5EF4-FFF2-40B4-BE49-F238E27FC236}">
                <a16:creationId xmlns:a16="http://schemas.microsoft.com/office/drawing/2014/main" id="{3A111E1B-BC8B-9642-B1DF-1763ACEE9919}"/>
              </a:ext>
            </a:extLst>
          </p:cNvPr>
          <p:cNvCxnSpPr>
            <a:cxnSpLocks/>
            <a:stCxn id="172" idx="3"/>
            <a:endCxn id="185" idx="1"/>
          </p:cNvCxnSpPr>
          <p:nvPr/>
        </p:nvCxnSpPr>
        <p:spPr>
          <a:xfrm>
            <a:off x="3991554" y="1860245"/>
            <a:ext cx="354072" cy="109064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6">
            <a:extLst>
              <a:ext uri="{FF2B5EF4-FFF2-40B4-BE49-F238E27FC236}">
                <a16:creationId xmlns:a16="http://schemas.microsoft.com/office/drawing/2014/main" id="{CC0AD8D1-7462-8642-8A9D-35179B360645}"/>
              </a:ext>
            </a:extLst>
          </p:cNvPr>
          <p:cNvCxnSpPr>
            <a:cxnSpLocks/>
            <a:stCxn id="172" idx="3"/>
            <a:endCxn id="186" idx="1"/>
          </p:cNvCxnSpPr>
          <p:nvPr/>
        </p:nvCxnSpPr>
        <p:spPr>
          <a:xfrm>
            <a:off x="3991554" y="1860245"/>
            <a:ext cx="354072" cy="145718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6">
            <a:extLst>
              <a:ext uri="{FF2B5EF4-FFF2-40B4-BE49-F238E27FC236}">
                <a16:creationId xmlns:a16="http://schemas.microsoft.com/office/drawing/2014/main" id="{6A4F93D4-25C4-3044-AD74-7988CD146A66}"/>
              </a:ext>
            </a:extLst>
          </p:cNvPr>
          <p:cNvCxnSpPr>
            <a:cxnSpLocks/>
            <a:stCxn id="172" idx="3"/>
            <a:endCxn id="187" idx="1"/>
          </p:cNvCxnSpPr>
          <p:nvPr/>
        </p:nvCxnSpPr>
        <p:spPr>
          <a:xfrm>
            <a:off x="3991554" y="1860245"/>
            <a:ext cx="354072" cy="182372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6">
            <a:extLst>
              <a:ext uri="{FF2B5EF4-FFF2-40B4-BE49-F238E27FC236}">
                <a16:creationId xmlns:a16="http://schemas.microsoft.com/office/drawing/2014/main" id="{234623FF-A3AF-EF47-8B05-E9127EF96836}"/>
              </a:ext>
            </a:extLst>
          </p:cNvPr>
          <p:cNvCxnSpPr>
            <a:cxnSpLocks/>
            <a:stCxn id="172" idx="3"/>
            <a:endCxn id="189" idx="1"/>
          </p:cNvCxnSpPr>
          <p:nvPr/>
        </p:nvCxnSpPr>
        <p:spPr>
          <a:xfrm>
            <a:off x="3991554" y="1860245"/>
            <a:ext cx="354072" cy="22188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0" name="Table 199">
            <a:extLst>
              <a:ext uri="{FF2B5EF4-FFF2-40B4-BE49-F238E27FC236}">
                <a16:creationId xmlns:a16="http://schemas.microsoft.com/office/drawing/2014/main" id="{56D4A47F-AFB0-F94D-89D3-0B0C9472C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677218"/>
              </p:ext>
            </p:extLst>
          </p:nvPr>
        </p:nvGraphicFramePr>
        <p:xfrm>
          <a:off x="1361933" y="4453473"/>
          <a:ext cx="4347103" cy="1418796"/>
        </p:xfrm>
        <a:graphic>
          <a:graphicData uri="http://schemas.openxmlformats.org/drawingml/2006/table">
            <a:tbl>
              <a:tblPr firstRow="1" firstCol="1" bandRow="1"/>
              <a:tblGrid>
                <a:gridCol w="827663">
                  <a:extLst>
                    <a:ext uri="{9D8B030D-6E8A-4147-A177-3AD203B41FA5}">
                      <a16:colId xmlns:a16="http://schemas.microsoft.com/office/drawing/2014/main" val="2853356037"/>
                    </a:ext>
                  </a:extLst>
                </a:gridCol>
                <a:gridCol w="2835629">
                  <a:extLst>
                    <a:ext uri="{9D8B030D-6E8A-4147-A177-3AD203B41FA5}">
                      <a16:colId xmlns:a16="http://schemas.microsoft.com/office/drawing/2014/main" val="3819804966"/>
                    </a:ext>
                  </a:extLst>
                </a:gridCol>
                <a:gridCol w="683811">
                  <a:extLst>
                    <a:ext uri="{9D8B030D-6E8A-4147-A177-3AD203B41FA5}">
                      <a16:colId xmlns:a16="http://schemas.microsoft.com/office/drawing/2014/main" val="2896918961"/>
                    </a:ext>
                  </a:extLst>
                </a:gridCol>
              </a:tblGrid>
              <a:tr h="1800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data release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remote_repository</a:t>
                      </a:r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url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version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941419"/>
                  </a:ext>
                </a:extLst>
              </a:tr>
              <a:tr h="2217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r092019</a:t>
                      </a:r>
                      <a:endParaRPr lang="en-GB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https://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github.com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glamod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GB" sz="10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marine_processing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.git</a:t>
                      </a:r>
                      <a:endParaRPr lang="en-GB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675087"/>
                  </a:ext>
                </a:extLst>
              </a:tr>
              <a:tr h="2217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r092019_01012020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573340"/>
                  </a:ext>
                </a:extLst>
              </a:tr>
              <a:tr h="221718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r092019_01032020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836560"/>
                  </a:ext>
                </a:extLst>
              </a:tr>
              <a:tr h="221718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r092020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53964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3784719-8BD4-844B-98EF-C9959FA473A9}"/>
              </a:ext>
            </a:extLst>
          </p:cNvPr>
          <p:cNvSpPr txBox="1"/>
          <p:nvPr/>
        </p:nvSpPr>
        <p:spPr>
          <a:xfrm>
            <a:off x="1166270" y="1087549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code_path</a:t>
            </a:r>
            <a:r>
              <a:rPr lang="en-US" sz="900" dirty="0"/>
              <a:t>: /</a:t>
            </a:r>
            <a:r>
              <a:rPr lang="en-US" sz="900" dirty="0" err="1"/>
              <a:t>gws</a:t>
            </a:r>
            <a:r>
              <a:rPr lang="en-US" sz="900" dirty="0"/>
              <a:t>/</a:t>
            </a:r>
            <a:r>
              <a:rPr lang="en-US" sz="900" dirty="0" err="1"/>
              <a:t>nopw</a:t>
            </a:r>
            <a:r>
              <a:rPr lang="en-US" sz="900" dirty="0"/>
              <a:t>/j04/c3s311a_lot2/code/</a:t>
            </a:r>
            <a:r>
              <a:rPr lang="en-US" sz="900" dirty="0" err="1"/>
              <a:t>marine_code</a:t>
            </a:r>
            <a:endParaRPr lang="en-US" sz="900" dirty="0"/>
          </a:p>
          <a:p>
            <a:r>
              <a:rPr lang="en-US" sz="900" b="1" dirty="0" err="1"/>
              <a:t>release_sw</a:t>
            </a:r>
            <a:r>
              <a:rPr lang="en-US" sz="900" dirty="0"/>
              <a:t>: any name you decide to give it. I.E. r092019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8222BA-2642-A447-BF01-E756E8882473}"/>
              </a:ext>
            </a:extLst>
          </p:cNvPr>
          <p:cNvSpPr txBox="1"/>
          <p:nvPr/>
        </p:nvSpPr>
        <p:spPr>
          <a:xfrm>
            <a:off x="5887698" y="893151"/>
            <a:ext cx="5575565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GIT AND VERSIONS/TAGS: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b="1" dirty="0"/>
              <a:t>create repo </a:t>
            </a:r>
            <a:r>
              <a:rPr lang="en-US" sz="900" b="1" dirty="0" err="1"/>
              <a:t>marine_processing</a:t>
            </a:r>
            <a:endParaRPr lang="en-US" sz="900" b="1" dirty="0"/>
          </a:p>
          <a:p>
            <a:pPr marL="228600" indent="-228600">
              <a:buFont typeface="+mj-lt"/>
              <a:buAutoNum type="arabicPeriod"/>
            </a:pPr>
            <a:r>
              <a:rPr lang="en-US" sz="900" b="1" dirty="0"/>
              <a:t>Add a test file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b="1" i="1" dirty="0"/>
              <a:t>clone to computer: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900" b="1" i="1" dirty="0"/>
              <a:t>cd /Users/</a:t>
            </a:r>
            <a:r>
              <a:rPr lang="en-US" sz="900" b="1" i="1" dirty="0" err="1"/>
              <a:t>iregon</a:t>
            </a:r>
            <a:r>
              <a:rPr lang="en-US" sz="900" b="1" i="1" dirty="0"/>
              <a:t>/</a:t>
            </a:r>
            <a:r>
              <a:rPr lang="en-US" sz="900" b="1" i="1" dirty="0" err="1"/>
              <a:t>dessaps</a:t>
            </a:r>
            <a:endParaRPr lang="en-US" sz="900" b="1" i="1" dirty="0"/>
          </a:p>
          <a:p>
            <a:pPr marL="685800" lvl="1" indent="-228600">
              <a:buFont typeface="+mj-lt"/>
              <a:buAutoNum type="arabicPeriod"/>
            </a:pPr>
            <a:r>
              <a:rPr lang="en-US" sz="900" b="1" i="1" dirty="0"/>
              <a:t>git clone </a:t>
            </a:r>
            <a:r>
              <a:rPr lang="en-US" sz="900" b="1" i="1" dirty="0">
                <a:hlinkClick r:id="rId3"/>
              </a:rPr>
              <a:t>git@git.noc.ac.uk:iregon/marine_processing.git</a:t>
            </a:r>
            <a:endParaRPr lang="en-US" sz="900" b="1" i="1" dirty="0"/>
          </a:p>
          <a:p>
            <a:pPr marL="228600" indent="-228600">
              <a:buFont typeface="+mj-lt"/>
              <a:buAutoNum type="arabicPeriod"/>
            </a:pPr>
            <a:r>
              <a:rPr lang="en-US" sz="900" b="1" i="1" dirty="0"/>
              <a:t>cd </a:t>
            </a:r>
            <a:r>
              <a:rPr lang="en-US" sz="900" b="1" i="1" dirty="0" err="1"/>
              <a:t>marine_processing</a:t>
            </a:r>
            <a:endParaRPr lang="en-US" sz="900" b="1" i="1" dirty="0"/>
          </a:p>
          <a:p>
            <a:pPr marL="228600" indent="-228600">
              <a:buFont typeface="+mj-lt"/>
              <a:buAutoNum type="arabicPeriod"/>
            </a:pPr>
            <a:r>
              <a:rPr lang="en-US" sz="900" b="1" i="1" dirty="0"/>
              <a:t>Create a version: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900" b="1" i="1" dirty="0"/>
              <a:t>git tag -a v0.0 -m "Initial version”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b="1" i="1" dirty="0"/>
              <a:t>Do a change and create another version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900" b="1" i="1" dirty="0"/>
              <a:t>git add </a:t>
            </a:r>
            <a:r>
              <a:rPr lang="en-US" sz="900" b="1" i="1" dirty="0" err="1"/>
              <a:t>ini_file.txt</a:t>
            </a:r>
            <a:endParaRPr lang="en-US" sz="900" b="1" i="1" dirty="0"/>
          </a:p>
          <a:p>
            <a:pPr marL="685800" lvl="1" indent="-228600">
              <a:buFont typeface="+mj-lt"/>
              <a:buAutoNum type="arabicPeriod"/>
            </a:pPr>
            <a:r>
              <a:rPr lang="en-US" sz="900" b="1" i="1" dirty="0"/>
              <a:t>git commit -m 'New line added’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900" b="1" i="1" dirty="0"/>
              <a:t>git tag -a v0.1 -m 'New version’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b="1" i="1" dirty="0"/>
              <a:t>To change between versions: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900" b="1" i="1" dirty="0"/>
              <a:t>git checkout </a:t>
            </a:r>
            <a:r>
              <a:rPr lang="en-US" sz="900" b="1" i="1" dirty="0" err="1"/>
              <a:t>vX.x</a:t>
            </a:r>
            <a:endParaRPr lang="en-US" sz="900" b="1" i="1" dirty="0"/>
          </a:p>
          <a:p>
            <a:pPr marL="228600" indent="-228600">
              <a:buFont typeface="+mj-lt"/>
              <a:buAutoNum type="arabicPeriod"/>
            </a:pPr>
            <a:r>
              <a:rPr lang="en-US" sz="900" b="1" i="1" dirty="0"/>
              <a:t>Push versions to remote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900" b="1" i="1" dirty="0"/>
              <a:t>git push origin v0.0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900" b="1" i="1" dirty="0"/>
              <a:t>git push origin v0.1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b="1" i="1" dirty="0"/>
              <a:t>Clone tags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900" b="1" i="1" dirty="0"/>
              <a:t>git clone </a:t>
            </a:r>
            <a:r>
              <a:rPr lang="en-US" sz="900" b="1" i="1" dirty="0">
                <a:hlinkClick r:id="rId3"/>
              </a:rPr>
              <a:t>git@git.noc.ac.uk:iregon/marine_processing.git</a:t>
            </a:r>
            <a:r>
              <a:rPr lang="en-US" sz="900" b="1" i="1" dirty="0"/>
              <a:t> --branch </a:t>
            </a:r>
            <a:r>
              <a:rPr lang="en-US" sz="900" b="1" i="1" dirty="0" err="1"/>
              <a:t>vX.x</a:t>
            </a:r>
            <a:r>
              <a:rPr lang="en-US" sz="900" b="1" i="1" dirty="0"/>
              <a:t> --single-branch</a:t>
            </a:r>
          </a:p>
          <a:p>
            <a:pPr lvl="1"/>
            <a:r>
              <a:rPr lang="en-US" sz="900" b="1" i="1" dirty="0"/>
              <a:t>will clone to </a:t>
            </a:r>
            <a:r>
              <a:rPr lang="en-US" sz="900" b="1" i="1" dirty="0" err="1"/>
              <a:t>marine_processing</a:t>
            </a:r>
            <a:endParaRPr lang="en-US" sz="900" b="1" i="1" dirty="0"/>
          </a:p>
          <a:p>
            <a:pPr marL="685800" lvl="1" indent="-228600">
              <a:buFont typeface="+mj-lt"/>
              <a:buAutoNum type="arabicPeriod"/>
            </a:pPr>
            <a:r>
              <a:rPr lang="en-US" sz="900" b="1" i="1" dirty="0"/>
              <a:t>git clone </a:t>
            </a:r>
            <a:r>
              <a:rPr lang="en-US" sz="900" b="1" i="1" dirty="0">
                <a:hlinkClick r:id="rId3"/>
              </a:rPr>
              <a:t>git@git.noc.ac.uk:iregon/marine_processing.git</a:t>
            </a:r>
            <a:r>
              <a:rPr lang="en-US" sz="900" b="1" i="1" dirty="0"/>
              <a:t> --branch </a:t>
            </a:r>
            <a:r>
              <a:rPr lang="en-US" sz="900" b="1" i="1" dirty="0" err="1"/>
              <a:t>vX.x</a:t>
            </a:r>
            <a:r>
              <a:rPr lang="en-US" sz="900" b="1" i="1" dirty="0"/>
              <a:t> --single-branch </a:t>
            </a:r>
            <a:r>
              <a:rPr lang="en-US" sz="900" b="1" i="1" dirty="0" err="1"/>
              <a:t>release_sw</a:t>
            </a:r>
            <a:endParaRPr lang="en-US" sz="900" b="1" i="1" dirty="0"/>
          </a:p>
          <a:p>
            <a:pPr lvl="1"/>
            <a:r>
              <a:rPr lang="en-US" sz="900" b="1" i="1" dirty="0"/>
              <a:t>will clone to ./</a:t>
            </a:r>
            <a:r>
              <a:rPr lang="en-US" sz="900" b="1" i="1" dirty="0" err="1"/>
              <a:t>release_sw</a:t>
            </a:r>
            <a:endParaRPr lang="en-US" sz="900" b="1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8AA3E4-FE4E-7241-8C61-B45E5ABBA54C}"/>
              </a:ext>
            </a:extLst>
          </p:cNvPr>
          <p:cNvSpPr/>
          <p:nvPr/>
        </p:nvSpPr>
        <p:spPr>
          <a:xfrm>
            <a:off x="1142416" y="769597"/>
            <a:ext cx="36560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See https://git-</a:t>
            </a:r>
            <a:r>
              <a:rPr lang="en-US" sz="1200" dirty="0" err="1"/>
              <a:t>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/v2/Git-Basics-Tagging</a:t>
            </a:r>
          </a:p>
        </p:txBody>
      </p:sp>
    </p:spTree>
    <p:extLst>
      <p:ext uri="{BB962C8B-B14F-4D97-AF65-F5344CB8AC3E}">
        <p14:creationId xmlns:p14="http://schemas.microsoft.com/office/powerpoint/2010/main" val="192880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</a:t>
            </a:r>
            <a:r>
              <a:rPr lang="en-US" dirty="0"/>
              <a:t>-suite: dashboard db. Needs </a:t>
            </a:r>
            <a:r>
              <a:rPr lang="en-US" dirty="0" err="1"/>
              <a:t>udpate</a:t>
            </a:r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5E4D985-0B6E-7646-8494-271E9770FDE7}"/>
              </a:ext>
            </a:extLst>
          </p:cNvPr>
          <p:cNvSpPr/>
          <p:nvPr/>
        </p:nvSpPr>
        <p:spPr>
          <a:xfrm>
            <a:off x="1347325" y="1399384"/>
            <a:ext cx="1138911" cy="2272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source_</a:t>
            </a:r>
            <a:r>
              <a:rPr lang="en-US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release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5" name="Straight Arrow Connector 16">
            <a:extLst>
              <a:ext uri="{FF2B5EF4-FFF2-40B4-BE49-F238E27FC236}">
                <a16:creationId xmlns:a16="http://schemas.microsoft.com/office/drawing/2014/main" id="{A6E8B56A-CA62-FC4F-81FF-D251B6D32D36}"/>
              </a:ext>
            </a:extLst>
          </p:cNvPr>
          <p:cNvCxnSpPr>
            <a:cxnSpLocks/>
            <a:stCxn id="122" idx="3"/>
            <a:endCxn id="141" idx="1"/>
          </p:cNvCxnSpPr>
          <p:nvPr/>
        </p:nvCxnSpPr>
        <p:spPr>
          <a:xfrm>
            <a:off x="2486236" y="1512991"/>
            <a:ext cx="358697" cy="3859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E5CEB76-98C7-2E48-963C-8F95D24CE7F6}"/>
              </a:ext>
            </a:extLst>
          </p:cNvPr>
          <p:cNvSpPr/>
          <p:nvPr/>
        </p:nvSpPr>
        <p:spPr>
          <a:xfrm>
            <a:off x="2844933" y="1398942"/>
            <a:ext cx="944639" cy="23581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/dashboard</a:t>
            </a:r>
          </a:p>
        </p:txBody>
      </p:sp>
      <p:cxnSp>
        <p:nvCxnSpPr>
          <p:cNvPr id="151" name="Straight Arrow Connector 16">
            <a:extLst>
              <a:ext uri="{FF2B5EF4-FFF2-40B4-BE49-F238E27FC236}">
                <a16:creationId xmlns:a16="http://schemas.microsoft.com/office/drawing/2014/main" id="{471C05C1-3DE1-2042-A486-3619B2D96BDE}"/>
              </a:ext>
            </a:extLst>
          </p:cNvPr>
          <p:cNvCxnSpPr>
            <a:cxnSpLocks/>
            <a:stCxn id="141" idx="3"/>
            <a:endCxn id="22" idx="2"/>
          </p:cNvCxnSpPr>
          <p:nvPr/>
        </p:nvCxnSpPr>
        <p:spPr>
          <a:xfrm>
            <a:off x="3789572" y="1516850"/>
            <a:ext cx="396047" cy="164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C2EC170-E23F-9548-89D5-37443E8ECCEC}"/>
              </a:ext>
            </a:extLst>
          </p:cNvPr>
          <p:cNvSpPr/>
          <p:nvPr/>
        </p:nvSpPr>
        <p:spPr>
          <a:xfrm>
            <a:off x="1156939" y="1170326"/>
            <a:ext cx="4734814" cy="160768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Arrow Connector 16">
            <a:extLst>
              <a:ext uri="{FF2B5EF4-FFF2-40B4-BE49-F238E27FC236}">
                <a16:creationId xmlns:a16="http://schemas.microsoft.com/office/drawing/2014/main" id="{8BB6999D-34BB-784D-BFAD-694FE6DE3AA6}"/>
              </a:ext>
            </a:extLst>
          </p:cNvPr>
          <p:cNvCxnSpPr>
            <a:cxnSpLocks/>
            <a:stCxn id="141" idx="3"/>
            <a:endCxn id="43" idx="1"/>
          </p:cNvCxnSpPr>
          <p:nvPr/>
        </p:nvCxnSpPr>
        <p:spPr>
          <a:xfrm>
            <a:off x="3789572" y="1516850"/>
            <a:ext cx="412464" cy="68983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BCE5600-0E38-B94D-B867-251D1867EC95}"/>
              </a:ext>
            </a:extLst>
          </p:cNvPr>
          <p:cNvSpPr/>
          <p:nvPr/>
        </p:nvSpPr>
        <p:spPr>
          <a:xfrm>
            <a:off x="1175783" y="2366483"/>
            <a:ext cx="3474280" cy="411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/>
              <a:t>create_dashboard_db_main.py</a:t>
            </a:r>
            <a:endParaRPr lang="en-US" sz="1400" i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B5BBC57-B2E2-194A-864F-F7C5B615F803}"/>
              </a:ext>
            </a:extLst>
          </p:cNvPr>
          <p:cNvSpPr/>
          <p:nvPr/>
        </p:nvSpPr>
        <p:spPr>
          <a:xfrm>
            <a:off x="4202036" y="2088778"/>
            <a:ext cx="944639" cy="23581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/config</a:t>
            </a:r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47B21607-D869-2041-A1BD-9E672389CA7B}"/>
              </a:ext>
            </a:extLst>
          </p:cNvPr>
          <p:cNvSpPr/>
          <p:nvPr/>
        </p:nvSpPr>
        <p:spPr>
          <a:xfrm>
            <a:off x="4185619" y="1255323"/>
            <a:ext cx="914400" cy="526343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dashboard.db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77332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</a:t>
            </a:r>
            <a:r>
              <a:rPr lang="en-US" dirty="0"/>
              <a:t>-suite: Release status dashboard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9F398F-1E68-A545-8D4F-F0CA02136098}"/>
              </a:ext>
            </a:extLst>
          </p:cNvPr>
          <p:cNvSpPr/>
          <p:nvPr/>
        </p:nvSpPr>
        <p:spPr>
          <a:xfrm>
            <a:off x="1047105" y="1427393"/>
            <a:ext cx="41626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Runs from Jasmin to the local browser follow up processing status and main output with interactive graphs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11262C-E88C-AC4F-AC6D-47E277749BA2}"/>
              </a:ext>
            </a:extLst>
          </p:cNvPr>
          <p:cNvSpPr/>
          <p:nvPr/>
        </p:nvSpPr>
        <p:spPr>
          <a:xfrm>
            <a:off x="1047105" y="2962746"/>
            <a:ext cx="3581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/>
              <a:t>Overall status</a:t>
            </a:r>
            <a:r>
              <a:rPr lang="en-GB" sz="1600" dirty="0"/>
              <a:t>: last processing level reached on a </a:t>
            </a:r>
            <a:r>
              <a:rPr lang="en-GB" sz="1600" dirty="0" err="1"/>
              <a:t>sid-dck</a:t>
            </a:r>
            <a:r>
              <a:rPr lang="en-GB" sz="1600" dirty="0"/>
              <a:t> | </a:t>
            </a:r>
            <a:r>
              <a:rPr lang="en-GB" sz="1600" dirty="0" err="1"/>
              <a:t>yyyy</a:t>
            </a:r>
            <a:r>
              <a:rPr lang="en-GB" sz="1600" dirty="0"/>
              <a:t>-mm file basis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991475-DAC7-0C45-88E2-727429E36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086" y="1136808"/>
            <a:ext cx="6864574" cy="48080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2565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</a:t>
            </a:r>
            <a:r>
              <a:rPr lang="en-US" dirty="0"/>
              <a:t>-suite: Release status 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11262C-E88C-AC4F-AC6D-47E277749BA2}"/>
              </a:ext>
            </a:extLst>
          </p:cNvPr>
          <p:cNvSpPr/>
          <p:nvPr/>
        </p:nvSpPr>
        <p:spPr>
          <a:xfrm>
            <a:off x="5685094" y="1595860"/>
            <a:ext cx="58973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err="1"/>
              <a:t>sid-dck</a:t>
            </a:r>
            <a:r>
              <a:rPr lang="en-GB" sz="1600" b="1" dirty="0"/>
              <a:t> </a:t>
            </a:r>
            <a:r>
              <a:rPr lang="en-GB" sz="1600" b="1" dirty="0" err="1"/>
              <a:t>levelxx</a:t>
            </a:r>
            <a:r>
              <a:rPr lang="en-GB" sz="1600" b="1" dirty="0"/>
              <a:t> status</a:t>
            </a:r>
            <a:r>
              <a:rPr lang="en-GB" sz="1600" dirty="0"/>
              <a:t>: feeds on the </a:t>
            </a:r>
            <a:r>
              <a:rPr lang="en-GB" sz="1600" dirty="0" err="1"/>
              <a:t>levelxx</a:t>
            </a:r>
            <a:r>
              <a:rPr lang="en-GB" sz="1600" dirty="0"/>
              <a:t> </a:t>
            </a:r>
            <a:r>
              <a:rPr lang="en-GB" sz="1600" dirty="0" err="1"/>
              <a:t>quicklook</a:t>
            </a:r>
            <a:r>
              <a:rPr lang="en-GB" sz="1600" dirty="0"/>
              <a:t> files (.</a:t>
            </a:r>
            <a:r>
              <a:rPr lang="en-GB" sz="1600" dirty="0" err="1"/>
              <a:t>json</a:t>
            </a:r>
            <a:r>
              <a:rPr lang="en-GB" sz="1600" dirty="0"/>
              <a:t>, .</a:t>
            </a:r>
            <a:r>
              <a:rPr lang="en-GB" sz="1600" dirty="0" err="1"/>
              <a:t>nc</a:t>
            </a:r>
            <a:r>
              <a:rPr lang="en-GB" sz="1600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77FC63-19BC-2E45-9174-CFB1E019B0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48"/>
          <a:stretch/>
        </p:blipFill>
        <p:spPr>
          <a:xfrm>
            <a:off x="1156939" y="791851"/>
            <a:ext cx="4115154" cy="56054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4D701B-5B22-1A41-8961-EDDD2E7F17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76"/>
          <a:stretch/>
        </p:blipFill>
        <p:spPr>
          <a:xfrm>
            <a:off x="5779875" y="2791537"/>
            <a:ext cx="5110273" cy="32592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B8E65A1-B943-9146-B952-FB5FF7F0415C}"/>
              </a:ext>
            </a:extLst>
          </p:cNvPr>
          <p:cNvSpPr/>
          <p:nvPr/>
        </p:nvSpPr>
        <p:spPr>
          <a:xfrm>
            <a:off x="5685094" y="2024421"/>
            <a:ext cx="58973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Add same but with percent of observations-* with respect to header table reports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774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1C8C94-E58D-FB4E-99E7-7C0EF7D41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932724"/>
            <a:ext cx="10325101" cy="4969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Releases management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1F617F-6DAB-4F43-8ABB-283D9031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FOR FUTURE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79A3B8-61F1-984F-B7A4-E019A4281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54865"/>
              </p:ext>
            </p:extLst>
          </p:nvPr>
        </p:nvGraphicFramePr>
        <p:xfrm>
          <a:off x="1257300" y="1539723"/>
          <a:ext cx="6096000" cy="89211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66586">
                  <a:extLst>
                    <a:ext uri="{9D8B030D-6E8A-4147-A177-3AD203B41FA5}">
                      <a16:colId xmlns:a16="http://schemas.microsoft.com/office/drawing/2014/main" val="2972092119"/>
                    </a:ext>
                  </a:extLst>
                </a:gridCol>
                <a:gridCol w="1124857">
                  <a:extLst>
                    <a:ext uri="{9D8B030D-6E8A-4147-A177-3AD203B41FA5}">
                      <a16:colId xmlns:a16="http://schemas.microsoft.com/office/drawing/2014/main" val="2050461459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60021307"/>
                    </a:ext>
                  </a:extLst>
                </a:gridCol>
                <a:gridCol w="994228">
                  <a:extLst>
                    <a:ext uri="{9D8B030D-6E8A-4147-A177-3AD203B41FA5}">
                      <a16:colId xmlns:a16="http://schemas.microsoft.com/office/drawing/2014/main" val="2525235425"/>
                    </a:ext>
                  </a:extLst>
                </a:gridCol>
                <a:gridCol w="792843">
                  <a:extLst>
                    <a:ext uri="{9D8B030D-6E8A-4147-A177-3AD203B41FA5}">
                      <a16:colId xmlns:a16="http://schemas.microsoft.com/office/drawing/2014/main" val="3439199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6489777"/>
                    </a:ext>
                  </a:extLst>
                </a:gridCol>
              </a:tblGrid>
              <a:tr h="264918">
                <a:tc>
                  <a:txBody>
                    <a:bodyPr/>
                    <a:lstStyle/>
                    <a:p>
                      <a:r>
                        <a:rPr lang="en-US" sz="1000" dirty="0" err="1"/>
                        <a:t>report_release_id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report_update_id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obs_release_id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obs_update_id</a:t>
                      </a:r>
                      <a:endParaRPr lang="en-US" sz="1000" dirty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report_id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observation_id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74767"/>
                  </a:ext>
                </a:extLst>
              </a:tr>
              <a:tr h="247936"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85507"/>
                  </a:ext>
                </a:extLst>
              </a:tr>
              <a:tr h="247936"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0326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3DF798-A0EF-1F49-B9F3-F66B481E5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417959"/>
              </p:ext>
            </p:extLst>
          </p:nvPr>
        </p:nvGraphicFramePr>
        <p:xfrm>
          <a:off x="1257300" y="3361264"/>
          <a:ext cx="1808843" cy="7607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92843">
                  <a:extLst>
                    <a:ext uri="{9D8B030D-6E8A-4147-A177-3AD203B41FA5}">
                      <a16:colId xmlns:a16="http://schemas.microsoft.com/office/drawing/2014/main" val="3439199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6489777"/>
                    </a:ext>
                  </a:extLst>
                </a:gridCol>
              </a:tblGrid>
              <a:tr h="264918">
                <a:tc>
                  <a:txBody>
                    <a:bodyPr/>
                    <a:lstStyle/>
                    <a:p>
                      <a:r>
                        <a:rPr lang="en-US" sz="1000" dirty="0" err="1"/>
                        <a:t>report_id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74767"/>
                  </a:ext>
                </a:extLst>
              </a:tr>
              <a:tr h="24793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85507"/>
                  </a:ext>
                </a:extLst>
              </a:tr>
              <a:tr h="24793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03264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3D3773-A47C-CB40-8D6A-7D08FBEA9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301792"/>
              </p:ext>
            </p:extLst>
          </p:nvPr>
        </p:nvGraphicFramePr>
        <p:xfrm>
          <a:off x="3400878" y="3361264"/>
          <a:ext cx="2579008" cy="7607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4722">
                  <a:extLst>
                    <a:ext uri="{9D8B030D-6E8A-4147-A177-3AD203B41FA5}">
                      <a16:colId xmlns:a16="http://schemas.microsoft.com/office/drawing/2014/main" val="2978939008"/>
                    </a:ext>
                  </a:extLst>
                </a:gridCol>
                <a:gridCol w="1008743">
                  <a:extLst>
                    <a:ext uri="{9D8B030D-6E8A-4147-A177-3AD203B41FA5}">
                      <a16:colId xmlns:a16="http://schemas.microsoft.com/office/drawing/2014/main" val="343919981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146489777"/>
                    </a:ext>
                  </a:extLst>
                </a:gridCol>
              </a:tblGrid>
              <a:tr h="264918">
                <a:tc>
                  <a:txBody>
                    <a:bodyPr/>
                    <a:lstStyle/>
                    <a:p>
                      <a:r>
                        <a:rPr lang="en-US" sz="1000" dirty="0" err="1"/>
                        <a:t>report_id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observation_id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74767"/>
                  </a:ext>
                </a:extLst>
              </a:tr>
              <a:tr h="24793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85507"/>
                  </a:ext>
                </a:extLst>
              </a:tr>
              <a:tr h="24793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0326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24DEB4-1023-8C45-BEA0-1DD129208072}"/>
              </a:ext>
            </a:extLst>
          </p:cNvPr>
          <p:cNvSpPr txBox="1"/>
          <p:nvPr/>
        </p:nvSpPr>
        <p:spPr>
          <a:xfrm>
            <a:off x="1052285" y="2637372"/>
            <a:ext cx="175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“LATEST” TABLES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CBF6A-2A39-3C47-BE16-A6CBEA910766}"/>
              </a:ext>
            </a:extLst>
          </p:cNvPr>
          <p:cNvSpPr txBox="1"/>
          <p:nvPr/>
        </p:nvSpPr>
        <p:spPr>
          <a:xfrm>
            <a:off x="1156939" y="4201146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“HISTORY” TABLES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FAA4373-FCB3-4D42-B65D-7FE1AF9D7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114260"/>
              </p:ext>
            </p:extLst>
          </p:nvPr>
        </p:nvGraphicFramePr>
        <p:xfrm>
          <a:off x="1257299" y="4852769"/>
          <a:ext cx="3858987" cy="731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66587">
                  <a:extLst>
                    <a:ext uri="{9D8B030D-6E8A-4147-A177-3AD203B41FA5}">
                      <a16:colId xmlns:a16="http://schemas.microsoft.com/office/drawing/2014/main" val="1223476809"/>
                    </a:ext>
                  </a:extLst>
                </a:gridCol>
                <a:gridCol w="1204685">
                  <a:extLst>
                    <a:ext uri="{9D8B030D-6E8A-4147-A177-3AD203B41FA5}">
                      <a16:colId xmlns:a16="http://schemas.microsoft.com/office/drawing/2014/main" val="1338263457"/>
                    </a:ext>
                  </a:extLst>
                </a:gridCol>
                <a:gridCol w="703905">
                  <a:extLst>
                    <a:ext uri="{9D8B030D-6E8A-4147-A177-3AD203B41FA5}">
                      <a16:colId xmlns:a16="http://schemas.microsoft.com/office/drawing/2014/main" val="343919981"/>
                    </a:ext>
                  </a:extLst>
                </a:gridCol>
                <a:gridCol w="783810">
                  <a:extLst>
                    <a:ext uri="{9D8B030D-6E8A-4147-A177-3AD203B41FA5}">
                      <a16:colId xmlns:a16="http://schemas.microsoft.com/office/drawing/2014/main" val="146489777"/>
                    </a:ext>
                  </a:extLst>
                </a:gridCol>
              </a:tblGrid>
              <a:tr h="216534">
                <a:tc>
                  <a:txBody>
                    <a:bodyPr/>
                    <a:lstStyle/>
                    <a:p>
                      <a:r>
                        <a:rPr lang="en-US" sz="1000" dirty="0" err="1"/>
                        <a:t>report_release_id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report_update_id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report_id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74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85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03264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D0C8835-6EA9-2042-93DE-E6EFC33F6B01}"/>
              </a:ext>
            </a:extLst>
          </p:cNvPr>
          <p:cNvSpPr txBox="1"/>
          <p:nvPr/>
        </p:nvSpPr>
        <p:spPr>
          <a:xfrm>
            <a:off x="1156939" y="3066231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FD91BC-4971-DC4D-A3B2-FC758173D278}"/>
              </a:ext>
            </a:extLst>
          </p:cNvPr>
          <p:cNvSpPr txBox="1"/>
          <p:nvPr/>
        </p:nvSpPr>
        <p:spPr>
          <a:xfrm>
            <a:off x="3348597" y="3066231"/>
            <a:ext cx="126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observations-*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813FDA-7CF6-DB4B-9A23-624D883A45DD}"/>
              </a:ext>
            </a:extLst>
          </p:cNvPr>
          <p:cNvSpPr txBox="1"/>
          <p:nvPr/>
        </p:nvSpPr>
        <p:spPr>
          <a:xfrm>
            <a:off x="1167224" y="457047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E3853D-A518-5143-A7E9-E2BD0A55AF66}"/>
              </a:ext>
            </a:extLst>
          </p:cNvPr>
          <p:cNvSpPr txBox="1"/>
          <p:nvPr/>
        </p:nvSpPr>
        <p:spPr>
          <a:xfrm>
            <a:off x="5640431" y="4481937"/>
            <a:ext cx="126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observations-*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E6907EA-2B56-F44C-88E5-BE89B6B7C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815564"/>
              </p:ext>
            </p:extLst>
          </p:nvPr>
        </p:nvGraphicFramePr>
        <p:xfrm>
          <a:off x="5724454" y="4789714"/>
          <a:ext cx="6017603" cy="75603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8060">
                  <a:extLst>
                    <a:ext uri="{9D8B030D-6E8A-4147-A177-3AD203B41FA5}">
                      <a16:colId xmlns:a16="http://schemas.microsoft.com/office/drawing/2014/main" val="1223476809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1338263457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343919981"/>
                    </a:ext>
                  </a:extLst>
                </a:gridCol>
                <a:gridCol w="986971">
                  <a:extLst>
                    <a:ext uri="{9D8B030D-6E8A-4147-A177-3AD203B41FA5}">
                      <a16:colId xmlns:a16="http://schemas.microsoft.com/office/drawing/2014/main" val="1015875216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146489777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810431300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r>
                        <a:rPr lang="en-US" sz="1000" dirty="0" err="1"/>
                        <a:t>report_release_id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report_update_id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obs_release_id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obs_update_id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report_id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observation_id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74767"/>
                  </a:ext>
                </a:extLst>
              </a:tr>
              <a:tr h="24739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85507"/>
                  </a:ext>
                </a:extLst>
              </a:tr>
              <a:tr h="24739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032642"/>
                  </a:ext>
                </a:extLst>
              </a:tr>
            </a:tbl>
          </a:graphicData>
        </a:graphic>
      </p:graphicFrame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D59619A-D444-5748-8526-2CC4FC8AD077}"/>
              </a:ext>
            </a:extLst>
          </p:cNvPr>
          <p:cNvSpPr txBox="1">
            <a:spLocks/>
          </p:cNvSpPr>
          <p:nvPr/>
        </p:nvSpPr>
        <p:spPr>
          <a:xfrm>
            <a:off x="6419850" y="2791718"/>
            <a:ext cx="3068279" cy="12517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A ‘version’ field in CDM was agreed after this</a:t>
            </a:r>
          </a:p>
        </p:txBody>
      </p:sp>
    </p:spTree>
    <p:extLst>
      <p:ext uri="{BB962C8B-B14F-4D97-AF65-F5344CB8AC3E}">
        <p14:creationId xmlns:p14="http://schemas.microsoft.com/office/powerpoint/2010/main" val="2733056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0" dirty="0"/>
              <a:t>SW configuration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F784F9F-D22C-3843-845F-E814D298E9CA}"/>
              </a:ext>
            </a:extLst>
          </p:cNvPr>
          <p:cNvGrpSpPr/>
          <p:nvPr/>
        </p:nvGrpSpPr>
        <p:grpSpPr>
          <a:xfrm>
            <a:off x="1156939" y="919902"/>
            <a:ext cx="8388991" cy="2071932"/>
            <a:chOff x="1156939" y="1694707"/>
            <a:chExt cx="8388991" cy="207193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91FA295-A083-384E-AEC0-DA6C97BDF269}"/>
                </a:ext>
              </a:extLst>
            </p:cNvPr>
            <p:cNvSpPr/>
            <p:nvPr/>
          </p:nvSpPr>
          <p:spPr>
            <a:xfrm>
              <a:off x="3202828" y="1694707"/>
              <a:ext cx="1188000" cy="20519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/metadata-suite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453DDD4-9C90-4549-9CCF-D807921C2492}"/>
                </a:ext>
              </a:extLst>
            </p:cNvPr>
            <p:cNvSpPr/>
            <p:nvPr/>
          </p:nvSpPr>
          <p:spPr>
            <a:xfrm>
              <a:off x="1156939" y="1694707"/>
              <a:ext cx="1616100" cy="20519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</a:t>
              </a:r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glamod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-marine-processing</a:t>
              </a:r>
            </a:p>
          </p:txBody>
        </p:sp>
        <p:cxnSp>
          <p:nvCxnSpPr>
            <p:cNvPr id="54" name="Straight Arrow Connector 16">
              <a:extLst>
                <a:ext uri="{FF2B5EF4-FFF2-40B4-BE49-F238E27FC236}">
                  <a16:creationId xmlns:a16="http://schemas.microsoft.com/office/drawing/2014/main" id="{6D5D8006-D29A-B144-AEA7-412B1AFDD227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2906042" y="1797307"/>
              <a:ext cx="296786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62859C4-E0B8-9D42-A296-10727C86E520}"/>
                </a:ext>
              </a:extLst>
            </p:cNvPr>
            <p:cNvSpPr/>
            <p:nvPr/>
          </p:nvSpPr>
          <p:spPr>
            <a:xfrm>
              <a:off x="3202828" y="2064903"/>
              <a:ext cx="1188000" cy="205199"/>
            </a:xfrm>
            <a:prstGeom prst="rect">
              <a:avLst/>
            </a:prstGeom>
            <a:noFill/>
            <a:ln w="22225">
              <a:solidFill>
                <a:srgbClr val="C00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</a:t>
              </a:r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obs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-suite</a:t>
              </a:r>
            </a:p>
          </p:txBody>
        </p:sp>
        <p:cxnSp>
          <p:nvCxnSpPr>
            <p:cNvPr id="58" name="Straight Arrow Connector 16">
              <a:extLst>
                <a:ext uri="{FF2B5EF4-FFF2-40B4-BE49-F238E27FC236}">
                  <a16:creationId xmlns:a16="http://schemas.microsoft.com/office/drawing/2014/main" id="{1C2C4E1A-54A9-4E4A-9E88-CB632D29E86C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 rot="16200000" flipH="1">
              <a:off x="2869337" y="1834012"/>
              <a:ext cx="370196" cy="296786"/>
            </a:xfrm>
            <a:prstGeom prst="bentConnector2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5686342-5B8A-9546-BED8-9B8A7714D986}"/>
                </a:ext>
              </a:extLst>
            </p:cNvPr>
            <p:cNvSpPr/>
            <p:nvPr/>
          </p:nvSpPr>
          <p:spPr>
            <a:xfrm>
              <a:off x="3202828" y="2387896"/>
              <a:ext cx="1188000" cy="20519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/qc-suite</a:t>
              </a:r>
            </a:p>
          </p:txBody>
        </p:sp>
        <p:cxnSp>
          <p:nvCxnSpPr>
            <p:cNvPr id="112" name="Straight Arrow Connector 16">
              <a:extLst>
                <a:ext uri="{FF2B5EF4-FFF2-40B4-BE49-F238E27FC236}">
                  <a16:creationId xmlns:a16="http://schemas.microsoft.com/office/drawing/2014/main" id="{0F085557-2A4B-3543-A243-B6BF119D9087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 rot="16200000" flipH="1">
              <a:off x="2707840" y="1995508"/>
              <a:ext cx="693190" cy="296785"/>
            </a:xfrm>
            <a:prstGeom prst="bentConnector2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6">
              <a:extLst>
                <a:ext uri="{FF2B5EF4-FFF2-40B4-BE49-F238E27FC236}">
                  <a16:creationId xmlns:a16="http://schemas.microsoft.com/office/drawing/2014/main" id="{CC962149-7C6A-E545-9F25-55D6B9AAED9B}"/>
                </a:ext>
              </a:extLst>
            </p:cNvPr>
            <p:cNvCxnSpPr>
              <a:cxnSpLocks/>
              <a:stCxn id="53" idx="3"/>
              <a:endCxn id="115" idx="1"/>
            </p:cNvCxnSpPr>
            <p:nvPr/>
          </p:nvCxnSpPr>
          <p:spPr>
            <a:xfrm>
              <a:off x="2773039" y="1797307"/>
              <a:ext cx="429789" cy="1084294"/>
            </a:xfrm>
            <a:prstGeom prst="bentConnector3">
              <a:avLst>
                <a:gd name="adj1" fmla="val 29738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94DA919-AC23-7D4C-8162-457BCBF2AC89}"/>
                </a:ext>
              </a:extLst>
            </p:cNvPr>
            <p:cNvSpPr/>
            <p:nvPr/>
          </p:nvSpPr>
          <p:spPr>
            <a:xfrm>
              <a:off x="3202828" y="2779001"/>
              <a:ext cx="1188000" cy="20519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….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305BF46-7E3D-F64D-9938-69B11D0FBF97}"/>
                </a:ext>
              </a:extLst>
            </p:cNvPr>
            <p:cNvSpPr/>
            <p:nvPr/>
          </p:nvSpPr>
          <p:spPr>
            <a:xfrm>
              <a:off x="5067648" y="2068142"/>
              <a:ext cx="1321427" cy="20519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</a:t>
              </a:r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configuration_files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59AACD2-25CA-0A4F-9EB0-BE8AC17AF5A6}"/>
                </a:ext>
              </a:extLst>
            </p:cNvPr>
            <p:cNvSpPr/>
            <p:nvPr/>
          </p:nvSpPr>
          <p:spPr>
            <a:xfrm>
              <a:off x="5067648" y="2398392"/>
              <a:ext cx="1321427" cy="20519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/scripts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E4C3958-428D-7F4F-A05F-0AD7C50D5642}"/>
                </a:ext>
              </a:extLst>
            </p:cNvPr>
            <p:cNvSpPr/>
            <p:nvPr/>
          </p:nvSpPr>
          <p:spPr>
            <a:xfrm>
              <a:off x="5067648" y="2793515"/>
              <a:ext cx="1321427" cy="20519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/modules</a:t>
              </a:r>
            </a:p>
          </p:txBody>
        </p:sp>
        <p:cxnSp>
          <p:nvCxnSpPr>
            <p:cNvPr id="120" name="Straight Arrow Connector 16">
              <a:extLst>
                <a:ext uri="{FF2B5EF4-FFF2-40B4-BE49-F238E27FC236}">
                  <a16:creationId xmlns:a16="http://schemas.microsoft.com/office/drawing/2014/main" id="{E588E425-E561-C747-B0F7-31F82C048D09}"/>
                </a:ext>
              </a:extLst>
            </p:cNvPr>
            <p:cNvCxnSpPr>
              <a:cxnSpLocks/>
              <a:stCxn id="57" idx="3"/>
              <a:endCxn id="116" idx="1"/>
            </p:cNvCxnSpPr>
            <p:nvPr/>
          </p:nvCxnSpPr>
          <p:spPr>
            <a:xfrm>
              <a:off x="4390828" y="2167503"/>
              <a:ext cx="676820" cy="3239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A81CE3C-A24F-D24F-BC4B-19F427514486}"/>
                </a:ext>
              </a:extLst>
            </p:cNvPr>
            <p:cNvSpPr/>
            <p:nvPr/>
          </p:nvSpPr>
          <p:spPr>
            <a:xfrm>
              <a:off x="5067647" y="3191243"/>
              <a:ext cx="1321427" cy="20519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/reports</a:t>
              </a:r>
            </a:p>
          </p:txBody>
        </p:sp>
        <p:cxnSp>
          <p:nvCxnSpPr>
            <p:cNvPr id="26" name="Straight Arrow Connector 16">
              <a:extLst>
                <a:ext uri="{FF2B5EF4-FFF2-40B4-BE49-F238E27FC236}">
                  <a16:creationId xmlns:a16="http://schemas.microsoft.com/office/drawing/2014/main" id="{E6829F99-6286-5C4E-B157-C46E7090104E}"/>
                </a:ext>
              </a:extLst>
            </p:cNvPr>
            <p:cNvCxnSpPr>
              <a:cxnSpLocks/>
              <a:stCxn id="57" idx="3"/>
              <a:endCxn id="117" idx="1"/>
            </p:cNvCxnSpPr>
            <p:nvPr/>
          </p:nvCxnSpPr>
          <p:spPr>
            <a:xfrm>
              <a:off x="4390828" y="2167503"/>
              <a:ext cx="676820" cy="33348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16">
              <a:extLst>
                <a:ext uri="{FF2B5EF4-FFF2-40B4-BE49-F238E27FC236}">
                  <a16:creationId xmlns:a16="http://schemas.microsoft.com/office/drawing/2014/main" id="{D7BB44D1-DE6D-6549-8E56-9A59B01729C6}"/>
                </a:ext>
              </a:extLst>
            </p:cNvPr>
            <p:cNvCxnSpPr>
              <a:cxnSpLocks/>
              <a:stCxn id="57" idx="3"/>
              <a:endCxn id="118" idx="1"/>
            </p:cNvCxnSpPr>
            <p:nvPr/>
          </p:nvCxnSpPr>
          <p:spPr>
            <a:xfrm>
              <a:off x="4390828" y="2167503"/>
              <a:ext cx="676820" cy="72861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16">
              <a:extLst>
                <a:ext uri="{FF2B5EF4-FFF2-40B4-BE49-F238E27FC236}">
                  <a16:creationId xmlns:a16="http://schemas.microsoft.com/office/drawing/2014/main" id="{B8FE06C0-E1BD-874D-B4E0-9714EE50C8D5}"/>
                </a:ext>
              </a:extLst>
            </p:cNvPr>
            <p:cNvCxnSpPr>
              <a:cxnSpLocks/>
              <a:stCxn id="57" idx="3"/>
              <a:endCxn id="121" idx="1"/>
            </p:cNvCxnSpPr>
            <p:nvPr/>
          </p:nvCxnSpPr>
          <p:spPr>
            <a:xfrm>
              <a:off x="4390828" y="2167503"/>
              <a:ext cx="676819" cy="11263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4A5F8A1-8580-A046-9906-7D704B0922C4}"/>
                </a:ext>
              </a:extLst>
            </p:cNvPr>
            <p:cNvSpPr/>
            <p:nvPr/>
          </p:nvSpPr>
          <p:spPr>
            <a:xfrm>
              <a:off x="5067647" y="3561440"/>
              <a:ext cx="1321427" cy="20519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</a:t>
              </a:r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pyenvs</a:t>
              </a:r>
              <a:endPara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6" name="Straight Arrow Connector 16">
              <a:extLst>
                <a:ext uri="{FF2B5EF4-FFF2-40B4-BE49-F238E27FC236}">
                  <a16:creationId xmlns:a16="http://schemas.microsoft.com/office/drawing/2014/main" id="{7A44538A-90C2-364A-99C9-B5EF9B6DC815}"/>
                </a:ext>
              </a:extLst>
            </p:cNvPr>
            <p:cNvCxnSpPr>
              <a:cxnSpLocks/>
              <a:stCxn id="57" idx="3"/>
              <a:endCxn id="35" idx="1"/>
            </p:cNvCxnSpPr>
            <p:nvPr/>
          </p:nvCxnSpPr>
          <p:spPr>
            <a:xfrm>
              <a:off x="4390828" y="2167503"/>
              <a:ext cx="676819" cy="149653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A8B814-E581-FA4B-AE4B-3ED5088B8E61}"/>
                </a:ext>
              </a:extLst>
            </p:cNvPr>
            <p:cNvSpPr/>
            <p:nvPr/>
          </p:nvSpPr>
          <p:spPr>
            <a:xfrm>
              <a:off x="6671476" y="2064903"/>
              <a:ext cx="1321427" cy="20519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/&lt;</a:t>
              </a:r>
              <a:r>
                <a:rPr lang="en-US" sz="1000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release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&gt;_&lt;</a:t>
              </a:r>
              <a:r>
                <a:rPr lang="en-US" sz="1000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update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0B8CFCA-7384-6041-A561-B3A0BF3ECCAB}"/>
                </a:ext>
              </a:extLst>
            </p:cNvPr>
            <p:cNvSpPr/>
            <p:nvPr/>
          </p:nvSpPr>
          <p:spPr>
            <a:xfrm>
              <a:off x="8224503" y="2064903"/>
              <a:ext cx="1321427" cy="20519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/&lt;</a:t>
              </a:r>
              <a:r>
                <a:rPr lang="en-US" sz="1000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dataset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45" name="Straight Arrow Connector 16">
              <a:extLst>
                <a:ext uri="{FF2B5EF4-FFF2-40B4-BE49-F238E27FC236}">
                  <a16:creationId xmlns:a16="http://schemas.microsoft.com/office/drawing/2014/main" id="{968D301C-3A63-2C4D-8AD0-DB5E0B09F80E}"/>
                </a:ext>
              </a:extLst>
            </p:cNvPr>
            <p:cNvCxnSpPr>
              <a:cxnSpLocks/>
              <a:stCxn id="116" idx="3"/>
              <a:endCxn id="43" idx="1"/>
            </p:cNvCxnSpPr>
            <p:nvPr/>
          </p:nvCxnSpPr>
          <p:spPr>
            <a:xfrm flipV="1">
              <a:off x="6389075" y="2167503"/>
              <a:ext cx="282401" cy="3239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16">
              <a:extLst>
                <a:ext uri="{FF2B5EF4-FFF2-40B4-BE49-F238E27FC236}">
                  <a16:creationId xmlns:a16="http://schemas.microsoft.com/office/drawing/2014/main" id="{FA8A1A0E-2836-D143-83FD-7CBB74A20DB8}"/>
                </a:ext>
              </a:extLst>
            </p:cNvPr>
            <p:cNvCxnSpPr>
              <a:cxnSpLocks/>
              <a:stCxn id="43" idx="3"/>
              <a:endCxn id="44" idx="1"/>
            </p:cNvCxnSpPr>
            <p:nvPr/>
          </p:nvCxnSpPr>
          <p:spPr>
            <a:xfrm>
              <a:off x="7992903" y="2167503"/>
              <a:ext cx="231600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6BFE9FC-E030-E04D-8CDC-FF9302F8877D}"/>
              </a:ext>
            </a:extLst>
          </p:cNvPr>
          <p:cNvSpPr/>
          <p:nvPr/>
        </p:nvSpPr>
        <p:spPr>
          <a:xfrm>
            <a:off x="5067646" y="3120724"/>
            <a:ext cx="1321427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/dashboard</a:t>
            </a:r>
          </a:p>
        </p:txBody>
      </p:sp>
      <p:cxnSp>
        <p:nvCxnSpPr>
          <p:cNvPr id="31" name="Straight Arrow Connector 16">
            <a:extLst>
              <a:ext uri="{FF2B5EF4-FFF2-40B4-BE49-F238E27FC236}">
                <a16:creationId xmlns:a16="http://schemas.microsoft.com/office/drawing/2014/main" id="{D7AA8955-437E-204E-9D2A-C6EEF33ECE9B}"/>
              </a:ext>
            </a:extLst>
          </p:cNvPr>
          <p:cNvCxnSpPr>
            <a:cxnSpLocks/>
            <a:stCxn id="57" idx="3"/>
            <a:endCxn id="30" idx="1"/>
          </p:cNvCxnSpPr>
          <p:nvPr/>
        </p:nvCxnSpPr>
        <p:spPr>
          <a:xfrm>
            <a:off x="4390828" y="1392698"/>
            <a:ext cx="676818" cy="183062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383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16">
            <a:extLst>
              <a:ext uri="{FF2B5EF4-FFF2-40B4-BE49-F238E27FC236}">
                <a16:creationId xmlns:a16="http://schemas.microsoft.com/office/drawing/2014/main" id="{E9D010CE-673F-6B41-ADEC-45EE3F745359}"/>
              </a:ext>
            </a:extLst>
          </p:cNvPr>
          <p:cNvCxnSpPr>
            <a:cxnSpLocks/>
            <a:stCxn id="41" idx="2"/>
            <a:endCxn id="45" idx="1"/>
          </p:cNvCxnSpPr>
          <p:nvPr/>
        </p:nvCxnSpPr>
        <p:spPr>
          <a:xfrm rot="16200000" flipH="1">
            <a:off x="1008011" y="4001816"/>
            <a:ext cx="3432885" cy="314368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A518C46-AC01-EA47-AA57-1518D89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process launcher (ARRAY) - old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4B1370-510C-A440-9F61-EEFA95394CFC}"/>
              </a:ext>
            </a:extLst>
          </p:cNvPr>
          <p:cNvSpPr/>
          <p:nvPr/>
        </p:nvSpPr>
        <p:spPr>
          <a:xfrm>
            <a:off x="2999930" y="2543161"/>
            <a:ext cx="691158" cy="17640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levelxx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Straight Arrow Connector 16">
            <a:extLst>
              <a:ext uri="{FF2B5EF4-FFF2-40B4-BE49-F238E27FC236}">
                <a16:creationId xmlns:a16="http://schemas.microsoft.com/office/drawing/2014/main" id="{1BD27E1A-27A4-4749-B2FC-3DC68A502A97}"/>
              </a:ext>
            </a:extLst>
          </p:cNvPr>
          <p:cNvCxnSpPr>
            <a:cxnSpLocks/>
            <a:stCxn id="5" idx="3"/>
            <a:endCxn id="43" idx="1"/>
          </p:cNvCxnSpPr>
          <p:nvPr/>
        </p:nvCxnSpPr>
        <p:spPr>
          <a:xfrm flipV="1">
            <a:off x="3691088" y="2631110"/>
            <a:ext cx="458109" cy="2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6">
            <a:extLst>
              <a:ext uri="{FF2B5EF4-FFF2-40B4-BE49-F238E27FC236}">
                <a16:creationId xmlns:a16="http://schemas.microsoft.com/office/drawing/2014/main" id="{A1EE9AD3-1E6C-B74A-87C3-57976C272679}"/>
              </a:ext>
            </a:extLst>
          </p:cNvPr>
          <p:cNvCxnSpPr>
            <a:cxnSpLocks/>
            <a:stCxn id="43" idx="3"/>
            <a:endCxn id="35" idx="2"/>
          </p:cNvCxnSpPr>
          <p:nvPr/>
        </p:nvCxnSpPr>
        <p:spPr>
          <a:xfrm flipV="1">
            <a:off x="4943358" y="2629965"/>
            <a:ext cx="931235" cy="114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91B2A2-5BFF-3849-BE54-F99396C6C236}"/>
              </a:ext>
            </a:extLst>
          </p:cNvPr>
          <p:cNvSpPr/>
          <p:nvPr/>
        </p:nvSpPr>
        <p:spPr>
          <a:xfrm>
            <a:off x="4143941" y="2839103"/>
            <a:ext cx="929231" cy="16290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quicklooks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7F35DB1F-6B26-E640-9492-34A98A816577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3691088" y="2631361"/>
            <a:ext cx="452853" cy="28919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6">
            <a:extLst>
              <a:ext uri="{FF2B5EF4-FFF2-40B4-BE49-F238E27FC236}">
                <a16:creationId xmlns:a16="http://schemas.microsoft.com/office/drawing/2014/main" id="{ED0A9A13-AAE8-5B41-AB48-3A9E7F6AF7B5}"/>
              </a:ext>
            </a:extLst>
          </p:cNvPr>
          <p:cNvCxnSpPr>
            <a:cxnSpLocks/>
            <a:stCxn id="14" idx="2"/>
            <a:endCxn id="46" idx="1"/>
          </p:cNvCxnSpPr>
          <p:nvPr/>
        </p:nvCxnSpPr>
        <p:spPr>
          <a:xfrm rot="16200000" flipH="1">
            <a:off x="4572705" y="3037862"/>
            <a:ext cx="358589" cy="286885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7BC5D80-7BA6-F442-9C78-06822854149F}"/>
              </a:ext>
            </a:extLst>
          </p:cNvPr>
          <p:cNvSpPr/>
          <p:nvPr/>
        </p:nvSpPr>
        <p:spPr>
          <a:xfrm>
            <a:off x="2083742" y="2116061"/>
            <a:ext cx="5383858" cy="14692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4" name="Straight Arrow Connector 16">
            <a:extLst>
              <a:ext uri="{FF2B5EF4-FFF2-40B4-BE49-F238E27FC236}">
                <a16:creationId xmlns:a16="http://schemas.microsoft.com/office/drawing/2014/main" id="{06FB67C5-9000-0845-911A-631BDC6B6418}"/>
              </a:ext>
            </a:extLst>
          </p:cNvPr>
          <p:cNvCxnSpPr>
            <a:cxnSpLocks/>
            <a:stCxn id="46" idx="3"/>
            <a:endCxn id="37" idx="2"/>
          </p:cNvCxnSpPr>
          <p:nvPr/>
        </p:nvCxnSpPr>
        <p:spPr>
          <a:xfrm flipV="1">
            <a:off x="5689603" y="3352475"/>
            <a:ext cx="290871" cy="812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1F0429-8E79-F54E-BDC8-3A8C91EFE6BF}"/>
              </a:ext>
            </a:extLst>
          </p:cNvPr>
          <p:cNvSpPr/>
          <p:nvPr/>
        </p:nvSpPr>
        <p:spPr>
          <a:xfrm>
            <a:off x="1987567" y="1831346"/>
            <a:ext cx="5305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/>
              <a:t>&lt;</a:t>
            </a:r>
            <a:r>
              <a:rPr lang="en-US" sz="1200" b="1" i="1" dirty="0" err="1"/>
              <a:t>py</a:t>
            </a:r>
            <a:r>
              <a:rPr lang="en-US" sz="1200" b="1" i="1" dirty="0"/>
              <a:t> script&gt;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data_path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release update dataset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sid-dck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yyyy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mm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process_config_file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cxnSp>
        <p:nvCxnSpPr>
          <p:cNvPr id="29" name="Straight Arrow Connector 16">
            <a:extLst>
              <a:ext uri="{FF2B5EF4-FFF2-40B4-BE49-F238E27FC236}">
                <a16:creationId xmlns:a16="http://schemas.microsoft.com/office/drawing/2014/main" id="{DE9D2FCC-417E-5A48-9ED8-E23438C61231}"/>
              </a:ext>
            </a:extLst>
          </p:cNvPr>
          <p:cNvCxnSpPr>
            <a:cxnSpLocks/>
            <a:stCxn id="41" idx="2"/>
            <a:endCxn id="5" idx="1"/>
          </p:cNvCxnSpPr>
          <p:nvPr/>
        </p:nvCxnSpPr>
        <p:spPr>
          <a:xfrm rot="16200000" flipH="1">
            <a:off x="2689198" y="2320628"/>
            <a:ext cx="188803" cy="432661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 Same Side Corner Rectangle 34">
            <a:extLst>
              <a:ext uri="{FF2B5EF4-FFF2-40B4-BE49-F238E27FC236}">
                <a16:creationId xmlns:a16="http://schemas.microsoft.com/office/drawing/2014/main" id="{AD005C4C-AE73-8C42-923F-762E8E90CD4A}"/>
              </a:ext>
            </a:extLst>
          </p:cNvPr>
          <p:cNvSpPr/>
          <p:nvPr/>
        </p:nvSpPr>
        <p:spPr>
          <a:xfrm>
            <a:off x="5874593" y="2548241"/>
            <a:ext cx="1250575" cy="163447"/>
          </a:xfrm>
          <a:prstGeom prst="round2Same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&lt;table&gt;-</a:t>
            </a:r>
            <a:r>
              <a:rPr lang="en-US" sz="1000" i="1" dirty="0" err="1">
                <a:solidFill>
                  <a:srgbClr val="FF0000"/>
                </a:solidFill>
              </a:rPr>
              <a:t>fileID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.psv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ound Same Side Corner Rectangle 36">
            <a:extLst>
              <a:ext uri="{FF2B5EF4-FFF2-40B4-BE49-F238E27FC236}">
                <a16:creationId xmlns:a16="http://schemas.microsoft.com/office/drawing/2014/main" id="{F97C149C-1815-9444-89D9-6DA92BD5859B}"/>
              </a:ext>
            </a:extLst>
          </p:cNvPr>
          <p:cNvSpPr/>
          <p:nvPr/>
        </p:nvSpPr>
        <p:spPr>
          <a:xfrm>
            <a:off x="5980474" y="3270751"/>
            <a:ext cx="1138794" cy="163447"/>
          </a:xfrm>
          <a:prstGeom prst="round2Same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i="1" dirty="0" err="1">
                <a:solidFill>
                  <a:srgbClr val="FF0000"/>
                </a:solidFill>
              </a:rPr>
              <a:t>fileID</a:t>
            </a:r>
            <a:r>
              <a:rPr 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.json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305832-3C8A-7341-99EE-A6AF4392EAE8}"/>
              </a:ext>
            </a:extLst>
          </p:cNvPr>
          <p:cNvSpPr/>
          <p:nvPr/>
        </p:nvSpPr>
        <p:spPr>
          <a:xfrm>
            <a:off x="2150649" y="2253839"/>
            <a:ext cx="833240" cy="188719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/&lt;dataset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4CC415-AD13-8D4C-B202-0B559A02D77D}"/>
              </a:ext>
            </a:extLst>
          </p:cNvPr>
          <p:cNvSpPr/>
          <p:nvPr/>
        </p:nvSpPr>
        <p:spPr>
          <a:xfrm>
            <a:off x="4149197" y="2542927"/>
            <a:ext cx="794161" cy="176365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59FFDE-7D30-714D-BF0C-90CEEAEB59AC}"/>
              </a:ext>
            </a:extLst>
          </p:cNvPr>
          <p:cNvSpPr/>
          <p:nvPr/>
        </p:nvSpPr>
        <p:spPr>
          <a:xfrm>
            <a:off x="4895442" y="3272417"/>
            <a:ext cx="794161" cy="176365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9AB94FA-58B3-154D-82DF-53B8DCEEC747}"/>
              </a:ext>
            </a:extLst>
          </p:cNvPr>
          <p:cNvGrpSpPr/>
          <p:nvPr/>
        </p:nvGrpSpPr>
        <p:grpSpPr>
          <a:xfrm>
            <a:off x="1059607" y="874833"/>
            <a:ext cx="10725918" cy="5444460"/>
            <a:chOff x="1059607" y="796683"/>
            <a:chExt cx="10725918" cy="5444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A28258-C628-C543-B431-9F1719CC1A95}"/>
                </a:ext>
              </a:extLst>
            </p:cNvPr>
            <p:cNvSpPr/>
            <p:nvPr/>
          </p:nvSpPr>
          <p:spPr>
            <a:xfrm>
              <a:off x="1156938" y="1135237"/>
              <a:ext cx="7820147" cy="510590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DF509AA-26DD-D54D-BC55-1BA13A24181B}"/>
                </a:ext>
              </a:extLst>
            </p:cNvPr>
            <p:cNvSpPr/>
            <p:nvPr/>
          </p:nvSpPr>
          <p:spPr>
            <a:xfrm>
              <a:off x="1059607" y="796683"/>
              <a:ext cx="97877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 err="1"/>
                <a:t>process_array_launcher.sh</a:t>
              </a: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release update dataset </a:t>
              </a:r>
              <a:r>
                <a:rPr lang="en-US" sz="16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process_config_file</a:t>
              </a: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source-deck-list | -f 0/1 –r 0/1 –s </a:t>
              </a:r>
              <a:r>
                <a:rPr lang="en-US" sz="16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yyyy</a:t>
              </a: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–e </a:t>
              </a:r>
              <a:r>
                <a:rPr lang="en-US" sz="16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yyyy</a:t>
              </a:r>
              <a:endPara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7972E51-927F-E84A-B2C3-71F436D47B31}"/>
                </a:ext>
              </a:extLst>
            </p:cNvPr>
            <p:cNvSpPr/>
            <p:nvPr/>
          </p:nvSpPr>
          <p:spPr>
            <a:xfrm>
              <a:off x="9466476" y="3020640"/>
              <a:ext cx="2319049" cy="852919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en-US" sz="1200" i="1" u="sng" dirty="0">
                  <a:solidFill>
                    <a:schemeClr val="tx1"/>
                  </a:solidFill>
                </a:rPr>
                <a:t>scratch-</a:t>
              </a:r>
              <a:r>
                <a:rPr lang="en-US" sz="1200" i="1" u="sng" dirty="0" err="1">
                  <a:solidFill>
                    <a:schemeClr val="tx1"/>
                  </a:solidFill>
                </a:rPr>
                <a:t>nompiio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/&lt;</a:t>
              </a:r>
              <a:r>
                <a:rPr lang="en-US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user_id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&gt;/</a:t>
              </a:r>
            </a:p>
            <a:p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&lt;release&gt;/&lt;dataset&gt;/</a:t>
              </a:r>
            </a:p>
            <a:p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&lt;process&gt;/&lt;</a:t>
              </a:r>
              <a:r>
                <a:rPr lang="en-US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sid-dck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69" name="Straight Arrow Connector 16">
              <a:extLst>
                <a:ext uri="{FF2B5EF4-FFF2-40B4-BE49-F238E27FC236}">
                  <a16:creationId xmlns:a16="http://schemas.microsoft.com/office/drawing/2014/main" id="{369484E6-C27C-D849-AD95-F4A92377A7CE}"/>
                </a:ext>
              </a:extLst>
            </p:cNvPr>
            <p:cNvCxnSpPr>
              <a:cxnSpLocks/>
              <a:stCxn id="19" idx="3"/>
              <a:endCxn id="62" idx="0"/>
            </p:cNvCxnSpPr>
            <p:nvPr/>
          </p:nvCxnSpPr>
          <p:spPr>
            <a:xfrm flipV="1">
              <a:off x="8977085" y="3020640"/>
              <a:ext cx="1648916" cy="667550"/>
            </a:xfrm>
            <a:prstGeom prst="bentConnector4">
              <a:avLst>
                <a:gd name="adj1" fmla="val 14840"/>
                <a:gd name="adj2" fmla="val 135699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16">
              <a:extLst>
                <a:ext uri="{FF2B5EF4-FFF2-40B4-BE49-F238E27FC236}">
                  <a16:creationId xmlns:a16="http://schemas.microsoft.com/office/drawing/2014/main" id="{1A394165-6CBE-F045-9713-19652C88C637}"/>
                </a:ext>
              </a:extLst>
            </p:cNvPr>
            <p:cNvCxnSpPr>
              <a:cxnSpLocks/>
              <a:stCxn id="62" idx="2"/>
              <a:endCxn id="82" idx="3"/>
            </p:cNvCxnSpPr>
            <p:nvPr/>
          </p:nvCxnSpPr>
          <p:spPr>
            <a:xfrm flipH="1">
              <a:off x="10626000" y="3873559"/>
              <a:ext cx="1" cy="59246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ound Same Side Corner Rectangle 81">
              <a:extLst>
                <a:ext uri="{FF2B5EF4-FFF2-40B4-BE49-F238E27FC236}">
                  <a16:creationId xmlns:a16="http://schemas.microsoft.com/office/drawing/2014/main" id="{E0761D9F-FB6A-2549-9C89-B19A972ECF0A}"/>
                </a:ext>
              </a:extLst>
            </p:cNvPr>
            <p:cNvSpPr/>
            <p:nvPr/>
          </p:nvSpPr>
          <p:spPr>
            <a:xfrm>
              <a:off x="9621377" y="4466022"/>
              <a:ext cx="2009246" cy="288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&lt;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BSUB_idx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&gt;.</a:t>
              </a:r>
              <a:r>
                <a:rPr lang="en-US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input|o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600A449-B643-B547-B77C-3EDDFCCA516F}"/>
              </a:ext>
            </a:extLst>
          </p:cNvPr>
          <p:cNvGrpSpPr/>
          <p:nvPr/>
        </p:nvGrpSpPr>
        <p:grpSpPr>
          <a:xfrm>
            <a:off x="1454369" y="2719560"/>
            <a:ext cx="8394063" cy="2366159"/>
            <a:chOff x="1407479" y="3278921"/>
            <a:chExt cx="8394063" cy="236615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F39E37-E644-F24F-AC3A-7F127573FB29}"/>
                </a:ext>
              </a:extLst>
            </p:cNvPr>
            <p:cNvSpPr/>
            <p:nvPr/>
          </p:nvSpPr>
          <p:spPr>
            <a:xfrm>
              <a:off x="3812845" y="5005839"/>
              <a:ext cx="795712" cy="197652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/log</a:t>
              </a:r>
            </a:p>
          </p:txBody>
        </p:sp>
        <p:cxnSp>
          <p:nvCxnSpPr>
            <p:cNvPr id="21" name="Straight Arrow Connector 16">
              <a:extLst>
                <a:ext uri="{FF2B5EF4-FFF2-40B4-BE49-F238E27FC236}">
                  <a16:creationId xmlns:a16="http://schemas.microsoft.com/office/drawing/2014/main" id="{01B45390-24A4-8941-A88D-0DF50B39B0B5}"/>
                </a:ext>
              </a:extLst>
            </p:cNvPr>
            <p:cNvCxnSpPr>
              <a:cxnSpLocks/>
              <a:stCxn id="20" idx="2"/>
              <a:endCxn id="47" idx="1"/>
            </p:cNvCxnSpPr>
            <p:nvPr/>
          </p:nvCxnSpPr>
          <p:spPr>
            <a:xfrm rot="16200000" flipH="1">
              <a:off x="4249317" y="5164874"/>
              <a:ext cx="259033" cy="336265"/>
            </a:xfrm>
            <a:prstGeom prst="bentConnector2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6">
              <a:extLst>
                <a:ext uri="{FF2B5EF4-FFF2-40B4-BE49-F238E27FC236}">
                  <a16:creationId xmlns:a16="http://schemas.microsoft.com/office/drawing/2014/main" id="{B9FC6971-46A2-9544-8558-8149F803E379}"/>
                </a:ext>
              </a:extLst>
            </p:cNvPr>
            <p:cNvCxnSpPr>
              <a:cxnSpLocks/>
              <a:stCxn id="47" idx="3"/>
              <a:endCxn id="40" idx="2"/>
            </p:cNvCxnSpPr>
            <p:nvPr/>
          </p:nvCxnSpPr>
          <p:spPr>
            <a:xfrm>
              <a:off x="5314333" y="5462524"/>
              <a:ext cx="535846" cy="3474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16">
              <a:extLst>
                <a:ext uri="{FF2B5EF4-FFF2-40B4-BE49-F238E27FC236}">
                  <a16:creationId xmlns:a16="http://schemas.microsoft.com/office/drawing/2014/main" id="{5D6091D7-29C8-D84F-951E-ABA8C49BD6F7}"/>
                </a:ext>
              </a:extLst>
            </p:cNvPr>
            <p:cNvCxnSpPr>
              <a:cxnSpLocks/>
              <a:stCxn id="5" idx="2"/>
              <a:endCxn id="20" idx="1"/>
            </p:cNvCxnSpPr>
            <p:nvPr/>
          </p:nvCxnSpPr>
          <p:spPr>
            <a:xfrm rot="16200000" flipH="1">
              <a:off x="2642861" y="3934680"/>
              <a:ext cx="1825743" cy="514226"/>
            </a:xfrm>
            <a:prstGeom prst="bentConnector2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 Same Side Corner Rectangle 39">
              <a:extLst>
                <a:ext uri="{FF2B5EF4-FFF2-40B4-BE49-F238E27FC236}">
                  <a16:creationId xmlns:a16="http://schemas.microsoft.com/office/drawing/2014/main" id="{575703B6-EC4E-CF4A-AE31-EB780B8179A7}"/>
                </a:ext>
              </a:extLst>
            </p:cNvPr>
            <p:cNvSpPr/>
            <p:nvPr/>
          </p:nvSpPr>
          <p:spPr>
            <a:xfrm>
              <a:off x="5850179" y="5370666"/>
              <a:ext cx="1222199" cy="190663"/>
            </a:xfrm>
            <a:prstGeom prst="round2Same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err="1">
                  <a:solidFill>
                    <a:srgbClr val="FF0000"/>
                  </a:solidFill>
                </a:rPr>
                <a:t>fileID</a:t>
              </a:r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ok|failed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2C41487-F50D-6E43-8EDA-6BB0BC36D255}"/>
                </a:ext>
              </a:extLst>
            </p:cNvPr>
            <p:cNvSpPr/>
            <p:nvPr/>
          </p:nvSpPr>
          <p:spPr>
            <a:xfrm>
              <a:off x="4546966" y="5363717"/>
              <a:ext cx="767367" cy="19761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/&lt;</a:t>
              </a:r>
              <a:r>
                <a:rPr lang="en-US" sz="10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sid-dck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587B044-CA1B-6145-A314-10D3D29FF6A9}"/>
                </a:ext>
              </a:extLst>
            </p:cNvPr>
            <p:cNvSpPr/>
            <p:nvPr/>
          </p:nvSpPr>
          <p:spPr>
            <a:xfrm>
              <a:off x="1488655" y="4849889"/>
              <a:ext cx="6603057" cy="79519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E559451-1F6A-E74F-B731-D659F8954688}"/>
                </a:ext>
              </a:extLst>
            </p:cNvPr>
            <p:cNvSpPr/>
            <p:nvPr/>
          </p:nvSpPr>
          <p:spPr>
            <a:xfrm>
              <a:off x="1407479" y="4391588"/>
              <a:ext cx="839406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i="1" dirty="0" err="1"/>
                <a:t>process_array_output_hdlr.py</a:t>
              </a:r>
              <a:r>
                <a:rPr lang="en-US" sz="1200" b="1" i="1" dirty="0"/>
                <a:t> </a:t>
              </a:r>
            </a:p>
            <a:p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/scratch-</a:t>
              </a:r>
              <a:r>
                <a:rPr lang="en-US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nompiio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/&lt;</a:t>
              </a:r>
              <a:r>
                <a:rPr lang="en-US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user_id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&gt;/&lt;release&gt;/&lt;dataset&gt;/&lt;update&gt;/&lt;process&gt;/&lt;</a:t>
              </a:r>
              <a:r>
                <a:rPr lang="en-US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sid-dck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 status </a:t>
              </a:r>
              <a:r>
                <a:rPr lang="en-US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rm_input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($LSB_JOBINDEX)</a:t>
              </a:r>
            </a:p>
            <a:p>
              <a:endParaRPr lang="en-US" sz="1200" b="1" dirty="0"/>
            </a:p>
          </p:txBody>
        </p:sp>
      </p:grpSp>
      <p:cxnSp>
        <p:nvCxnSpPr>
          <p:cNvPr id="131" name="Straight Arrow Connector 16">
            <a:extLst>
              <a:ext uri="{FF2B5EF4-FFF2-40B4-BE49-F238E27FC236}">
                <a16:creationId xmlns:a16="http://schemas.microsoft.com/office/drawing/2014/main" id="{4F45155D-5ED2-3E45-AB34-6D0DA259D300}"/>
              </a:ext>
            </a:extLst>
          </p:cNvPr>
          <p:cNvCxnSpPr>
            <a:cxnSpLocks/>
            <a:stCxn id="82" idx="2"/>
            <a:endCxn id="55" idx="3"/>
          </p:cNvCxnSpPr>
          <p:nvPr/>
        </p:nvCxnSpPr>
        <p:spPr>
          <a:xfrm rot="10800000">
            <a:off x="8138603" y="4688124"/>
            <a:ext cx="1482775" cy="48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4F66EEB-7312-EE46-85DB-B9A309F7525D}"/>
              </a:ext>
            </a:extLst>
          </p:cNvPr>
          <p:cNvSpPr/>
          <p:nvPr/>
        </p:nvSpPr>
        <p:spPr>
          <a:xfrm>
            <a:off x="7572895" y="-6858"/>
            <a:ext cx="32221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err="1">
                <a:solidFill>
                  <a:srgbClr val="FF0000"/>
                </a:solidFill>
              </a:rPr>
              <a:t>fileID</a:t>
            </a:r>
            <a:r>
              <a:rPr lang="en-US" sz="1600" b="1" i="1" dirty="0">
                <a:solidFill>
                  <a:srgbClr val="FF0000"/>
                </a:solidFill>
              </a:rPr>
              <a:t>: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yyyy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-mm-&lt;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release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&gt;-&lt;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173AACA-A0A5-864C-B1FD-BACB30EB5B9E}"/>
              </a:ext>
            </a:extLst>
          </p:cNvPr>
          <p:cNvSpPr/>
          <p:nvPr/>
        </p:nvSpPr>
        <p:spPr>
          <a:xfrm>
            <a:off x="1580612" y="1560371"/>
            <a:ext cx="6511101" cy="21478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77BF0C7-8A01-F84A-8A94-885FA9A241AA}"/>
              </a:ext>
            </a:extLst>
          </p:cNvPr>
          <p:cNvSpPr/>
          <p:nvPr/>
        </p:nvSpPr>
        <p:spPr>
          <a:xfrm>
            <a:off x="1472859" y="1294668"/>
            <a:ext cx="75120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 err="1"/>
              <a:t>process_array.py</a:t>
            </a:r>
            <a:r>
              <a:rPr lang="en-US" sz="1200" b="1" i="1" dirty="0"/>
              <a:t>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/scratch-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nompiio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/&lt;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user_id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&gt;/&lt;release&gt;/&lt;dataset&gt;/&lt;update&gt;/&lt;process&gt;/&lt;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sid-dck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($LSB_JOBINDEX)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01FC4C-60FD-7C41-B48E-7FF366D88D9D}"/>
              </a:ext>
            </a:extLst>
          </p:cNvPr>
          <p:cNvSpPr/>
          <p:nvPr/>
        </p:nvSpPr>
        <p:spPr>
          <a:xfrm>
            <a:off x="1433554" y="5282715"/>
            <a:ext cx="66842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dirty="0" err="1"/>
              <a:t>remove_level_data.sh</a:t>
            </a:r>
            <a:r>
              <a:rPr lang="en-US" sz="1200" b="1" i="1" dirty="0"/>
              <a:t>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sid_dck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release update dataset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source_level</a:t>
            </a:r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76C94C-D5E5-0544-A026-65FC717739C9}"/>
              </a:ext>
            </a:extLst>
          </p:cNvPr>
          <p:cNvSpPr/>
          <p:nvPr/>
        </p:nvSpPr>
        <p:spPr>
          <a:xfrm>
            <a:off x="1519915" y="5544015"/>
            <a:ext cx="6603057" cy="6237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AF4C2AA-C6C4-7145-A0D5-9463F62EAA28}"/>
              </a:ext>
            </a:extLst>
          </p:cNvPr>
          <p:cNvSpPr/>
          <p:nvPr/>
        </p:nvSpPr>
        <p:spPr>
          <a:xfrm>
            <a:off x="2881637" y="5791179"/>
            <a:ext cx="901007" cy="168527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source_level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8" name="Straight Arrow Connector 16">
            <a:extLst>
              <a:ext uri="{FF2B5EF4-FFF2-40B4-BE49-F238E27FC236}">
                <a16:creationId xmlns:a16="http://schemas.microsoft.com/office/drawing/2014/main" id="{2DE7F7BC-5EAB-CC47-BDE5-943A651F642E}"/>
              </a:ext>
            </a:extLst>
          </p:cNvPr>
          <p:cNvCxnSpPr>
            <a:cxnSpLocks/>
            <a:stCxn id="45" idx="3"/>
            <a:endCxn id="52" idx="1"/>
          </p:cNvCxnSpPr>
          <p:nvPr/>
        </p:nvCxnSpPr>
        <p:spPr>
          <a:xfrm>
            <a:off x="3782644" y="5875443"/>
            <a:ext cx="248261" cy="368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DC2CA40-1CED-4541-AFFB-CBE49345023A}"/>
              </a:ext>
            </a:extLst>
          </p:cNvPr>
          <p:cNvSpPr/>
          <p:nvPr/>
        </p:nvSpPr>
        <p:spPr>
          <a:xfrm>
            <a:off x="4030905" y="5790945"/>
            <a:ext cx="794161" cy="176365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53" name="Round Same Side Corner Rectangle 52">
            <a:extLst>
              <a:ext uri="{FF2B5EF4-FFF2-40B4-BE49-F238E27FC236}">
                <a16:creationId xmlns:a16="http://schemas.microsoft.com/office/drawing/2014/main" id="{D50F0260-4FC0-6B47-BD09-E83917BD4832}"/>
              </a:ext>
            </a:extLst>
          </p:cNvPr>
          <p:cNvSpPr/>
          <p:nvPr/>
        </p:nvSpPr>
        <p:spPr>
          <a:xfrm>
            <a:off x="5195580" y="5801576"/>
            <a:ext cx="344675" cy="153912"/>
          </a:xfrm>
          <a:prstGeom prst="round2Same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9460839-75C9-234B-9AAB-9A7C62E4E05C}"/>
              </a:ext>
            </a:extLst>
          </p:cNvPr>
          <p:cNvGrpSpPr/>
          <p:nvPr/>
        </p:nvGrpSpPr>
        <p:grpSpPr>
          <a:xfrm>
            <a:off x="5559066" y="5655228"/>
            <a:ext cx="292337" cy="424797"/>
            <a:chOff x="4833811" y="3258059"/>
            <a:chExt cx="808893" cy="100609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126A29B-AF45-C34E-92C8-3911EA0CFD35}"/>
                </a:ext>
              </a:extLst>
            </p:cNvPr>
            <p:cNvGrpSpPr/>
            <p:nvPr/>
          </p:nvGrpSpPr>
          <p:grpSpPr>
            <a:xfrm>
              <a:off x="4884614" y="3313722"/>
              <a:ext cx="703385" cy="950429"/>
              <a:chOff x="4884614" y="3313722"/>
              <a:chExt cx="703385" cy="950429"/>
            </a:xfrm>
          </p:grpSpPr>
          <p:sp>
            <p:nvSpPr>
              <p:cNvPr id="60" name="Can 59">
                <a:extLst>
                  <a:ext uri="{FF2B5EF4-FFF2-40B4-BE49-F238E27FC236}">
                    <a16:creationId xmlns:a16="http://schemas.microsoft.com/office/drawing/2014/main" id="{FB34AF5E-873B-404D-A4D5-B45FCE605382}"/>
                  </a:ext>
                </a:extLst>
              </p:cNvPr>
              <p:cNvSpPr/>
              <p:nvPr/>
            </p:nvSpPr>
            <p:spPr>
              <a:xfrm>
                <a:off x="4884614" y="3313722"/>
                <a:ext cx="703385" cy="950429"/>
              </a:xfrm>
              <a:prstGeom prst="can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CE7096C-C2DE-7748-A436-5928FD4C0E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1846" y="3610708"/>
                <a:ext cx="0" cy="503999"/>
              </a:xfrm>
              <a:prstGeom prst="line">
                <a:avLst/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1A0C7DC-20EC-FC40-947D-FD07811235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4677" y="3610708"/>
                <a:ext cx="0" cy="503999"/>
              </a:xfrm>
              <a:prstGeom prst="line">
                <a:avLst/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5420B55-5B81-F446-868F-4574DE2B0A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0093" y="3641968"/>
                <a:ext cx="0" cy="503999"/>
              </a:xfrm>
              <a:prstGeom prst="line">
                <a:avLst/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BF6F077-71F5-2D44-95AA-D792A3475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2063" y="3641968"/>
                <a:ext cx="0" cy="503999"/>
              </a:xfrm>
              <a:prstGeom prst="line">
                <a:avLst/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EF2DCCE-9EE5-2A40-9E32-76905F0CB582}"/>
                </a:ext>
              </a:extLst>
            </p:cNvPr>
            <p:cNvSpPr/>
            <p:nvPr/>
          </p:nvSpPr>
          <p:spPr>
            <a:xfrm>
              <a:off x="4833811" y="3258059"/>
              <a:ext cx="808893" cy="26572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Arrow Connector 16">
            <a:extLst>
              <a:ext uri="{FF2B5EF4-FFF2-40B4-BE49-F238E27FC236}">
                <a16:creationId xmlns:a16="http://schemas.microsoft.com/office/drawing/2014/main" id="{B76743ED-C74C-8344-9F5B-77D0EE6AEF20}"/>
              </a:ext>
            </a:extLst>
          </p:cNvPr>
          <p:cNvCxnSpPr>
            <a:cxnSpLocks/>
            <a:stCxn id="52" idx="3"/>
            <a:endCxn id="53" idx="2"/>
          </p:cNvCxnSpPr>
          <p:nvPr/>
        </p:nvCxnSpPr>
        <p:spPr>
          <a:xfrm flipV="1">
            <a:off x="4825066" y="5878532"/>
            <a:ext cx="370514" cy="59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 Same Side Corner Rectangle 66">
            <a:extLst>
              <a:ext uri="{FF2B5EF4-FFF2-40B4-BE49-F238E27FC236}">
                <a16:creationId xmlns:a16="http://schemas.microsoft.com/office/drawing/2014/main" id="{0EC5BFD3-AFB2-7143-B94D-BEA7CA37E1A6}"/>
              </a:ext>
            </a:extLst>
          </p:cNvPr>
          <p:cNvSpPr/>
          <p:nvPr/>
        </p:nvSpPr>
        <p:spPr>
          <a:xfrm>
            <a:off x="9634662" y="5008742"/>
            <a:ext cx="2009246" cy="28800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BSUB_idx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&gt;.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</a:t>
            </a:r>
          </a:p>
        </p:txBody>
      </p:sp>
      <p:sp>
        <p:nvSpPr>
          <p:cNvPr id="68" name="Round Same Side Corner Rectangle 67">
            <a:extLst>
              <a:ext uri="{FF2B5EF4-FFF2-40B4-BE49-F238E27FC236}">
                <a16:creationId xmlns:a16="http://schemas.microsoft.com/office/drawing/2014/main" id="{A2A6032E-1D77-6C40-A781-7C7FCF7D3AA6}"/>
              </a:ext>
            </a:extLst>
          </p:cNvPr>
          <p:cNvSpPr/>
          <p:nvPr/>
        </p:nvSpPr>
        <p:spPr>
          <a:xfrm>
            <a:off x="9634662" y="5504744"/>
            <a:ext cx="2009246" cy="28800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clean.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861423-5401-E244-8106-C0BC8B2FAC5F}"/>
              </a:ext>
            </a:extLst>
          </p:cNvPr>
          <p:cNvSpPr/>
          <p:nvPr/>
        </p:nvSpPr>
        <p:spPr>
          <a:xfrm>
            <a:off x="9084838" y="1263890"/>
            <a:ext cx="2655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-f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only failed: 0 (true) | 1 (false)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defaults to 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132F4F-0752-554E-A7E8-7EDB5FC812E5}"/>
              </a:ext>
            </a:extLst>
          </p:cNvPr>
          <p:cNvSpPr/>
          <p:nvPr/>
        </p:nvSpPr>
        <p:spPr>
          <a:xfrm>
            <a:off x="9074416" y="1754331"/>
            <a:ext cx="3129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-r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source level data: 0 (true) | 1 (false)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defaults to 1. Disabled for level0 data removing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770686E-40C2-FF41-B8F1-D1D2E5C2466B}"/>
              </a:ext>
            </a:extLst>
          </p:cNvPr>
          <p:cNvSpPr/>
          <p:nvPr/>
        </p:nvSpPr>
        <p:spPr>
          <a:xfrm>
            <a:off x="9074416" y="2197250"/>
            <a:ext cx="16194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-s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 processing year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6C5E4B-623D-D74B-AF1A-EC5751F0AFE2}"/>
              </a:ext>
            </a:extLst>
          </p:cNvPr>
          <p:cNvSpPr/>
          <p:nvPr/>
        </p:nvSpPr>
        <p:spPr>
          <a:xfrm>
            <a:off x="9080768" y="2474296"/>
            <a:ext cx="15845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-e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 processing year</a:t>
            </a:r>
          </a:p>
        </p:txBody>
      </p:sp>
    </p:spTree>
    <p:extLst>
      <p:ext uri="{BB962C8B-B14F-4D97-AF65-F5344CB8AC3E}">
        <p14:creationId xmlns:p14="http://schemas.microsoft.com/office/powerpoint/2010/main" val="117197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16">
            <a:extLst>
              <a:ext uri="{FF2B5EF4-FFF2-40B4-BE49-F238E27FC236}">
                <a16:creationId xmlns:a16="http://schemas.microsoft.com/office/drawing/2014/main" id="{E9D010CE-673F-6B41-ADEC-45EE3F745359}"/>
              </a:ext>
            </a:extLst>
          </p:cNvPr>
          <p:cNvCxnSpPr>
            <a:cxnSpLocks/>
            <a:stCxn id="41" idx="2"/>
            <a:endCxn id="45" idx="1"/>
          </p:cNvCxnSpPr>
          <p:nvPr/>
        </p:nvCxnSpPr>
        <p:spPr>
          <a:xfrm rot="16200000" flipH="1">
            <a:off x="838025" y="3261989"/>
            <a:ext cx="3311984" cy="775239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A518C46-AC01-EA47-AA57-1518D89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process launcher - new(ARRAY)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4B1370-510C-A440-9F61-EEFA95394CFC}"/>
              </a:ext>
            </a:extLst>
          </p:cNvPr>
          <p:cNvSpPr/>
          <p:nvPr/>
        </p:nvSpPr>
        <p:spPr>
          <a:xfrm>
            <a:off x="2539059" y="2094220"/>
            <a:ext cx="691158" cy="17640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levelxx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Straight Arrow Connector 16">
            <a:extLst>
              <a:ext uri="{FF2B5EF4-FFF2-40B4-BE49-F238E27FC236}">
                <a16:creationId xmlns:a16="http://schemas.microsoft.com/office/drawing/2014/main" id="{1BD27E1A-27A4-4749-B2FC-3DC68A502A97}"/>
              </a:ext>
            </a:extLst>
          </p:cNvPr>
          <p:cNvCxnSpPr>
            <a:cxnSpLocks/>
            <a:stCxn id="5" idx="3"/>
            <a:endCxn id="43" idx="1"/>
          </p:cNvCxnSpPr>
          <p:nvPr/>
        </p:nvCxnSpPr>
        <p:spPr>
          <a:xfrm flipV="1">
            <a:off x="3230217" y="2182169"/>
            <a:ext cx="458109" cy="2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6">
            <a:extLst>
              <a:ext uri="{FF2B5EF4-FFF2-40B4-BE49-F238E27FC236}">
                <a16:creationId xmlns:a16="http://schemas.microsoft.com/office/drawing/2014/main" id="{A1EE9AD3-1E6C-B74A-87C3-57976C272679}"/>
              </a:ext>
            </a:extLst>
          </p:cNvPr>
          <p:cNvCxnSpPr>
            <a:cxnSpLocks/>
            <a:stCxn id="43" idx="3"/>
            <a:endCxn id="35" idx="2"/>
          </p:cNvCxnSpPr>
          <p:nvPr/>
        </p:nvCxnSpPr>
        <p:spPr>
          <a:xfrm flipV="1">
            <a:off x="4482487" y="2181024"/>
            <a:ext cx="931235" cy="114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91B2A2-5BFF-3849-BE54-F99396C6C236}"/>
              </a:ext>
            </a:extLst>
          </p:cNvPr>
          <p:cNvSpPr/>
          <p:nvPr/>
        </p:nvSpPr>
        <p:spPr>
          <a:xfrm>
            <a:off x="3683070" y="2390162"/>
            <a:ext cx="929231" cy="16290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quicklooks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7F35DB1F-6B26-E640-9492-34A98A816577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3230217" y="2182420"/>
            <a:ext cx="452853" cy="28919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6">
            <a:extLst>
              <a:ext uri="{FF2B5EF4-FFF2-40B4-BE49-F238E27FC236}">
                <a16:creationId xmlns:a16="http://schemas.microsoft.com/office/drawing/2014/main" id="{ED0A9A13-AAE8-5B41-AB48-3A9E7F6AF7B5}"/>
              </a:ext>
            </a:extLst>
          </p:cNvPr>
          <p:cNvCxnSpPr>
            <a:cxnSpLocks/>
            <a:stCxn id="14" idx="2"/>
            <a:endCxn id="46" idx="1"/>
          </p:cNvCxnSpPr>
          <p:nvPr/>
        </p:nvCxnSpPr>
        <p:spPr>
          <a:xfrm rot="16200000" flipH="1">
            <a:off x="4111834" y="2588921"/>
            <a:ext cx="358589" cy="286885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7BC5D80-7BA6-F442-9C78-06822854149F}"/>
              </a:ext>
            </a:extLst>
          </p:cNvPr>
          <p:cNvSpPr/>
          <p:nvPr/>
        </p:nvSpPr>
        <p:spPr>
          <a:xfrm>
            <a:off x="1622870" y="1667120"/>
            <a:ext cx="5859493" cy="14692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4" name="Straight Arrow Connector 16">
            <a:extLst>
              <a:ext uri="{FF2B5EF4-FFF2-40B4-BE49-F238E27FC236}">
                <a16:creationId xmlns:a16="http://schemas.microsoft.com/office/drawing/2014/main" id="{06FB67C5-9000-0845-911A-631BDC6B6418}"/>
              </a:ext>
            </a:extLst>
          </p:cNvPr>
          <p:cNvCxnSpPr>
            <a:cxnSpLocks/>
            <a:stCxn id="46" idx="3"/>
            <a:endCxn id="37" idx="2"/>
          </p:cNvCxnSpPr>
          <p:nvPr/>
        </p:nvCxnSpPr>
        <p:spPr>
          <a:xfrm flipV="1">
            <a:off x="5228732" y="2903534"/>
            <a:ext cx="290871" cy="812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1F0429-8E79-F54E-BDC8-3A8C91EFE6BF}"/>
              </a:ext>
            </a:extLst>
          </p:cNvPr>
          <p:cNvSpPr/>
          <p:nvPr/>
        </p:nvSpPr>
        <p:spPr>
          <a:xfrm>
            <a:off x="1526696" y="1382405"/>
            <a:ext cx="5305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/>
              <a:t>&lt;</a:t>
            </a:r>
            <a:r>
              <a:rPr lang="en-US" sz="1200" b="1" i="1" dirty="0" err="1"/>
              <a:t>py</a:t>
            </a:r>
            <a:r>
              <a:rPr lang="en-US" sz="1200" b="1" i="1" dirty="0"/>
              <a:t> script&gt; </a:t>
            </a:r>
            <a:r>
              <a:rPr lang="en-US" sz="12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process_config_file_$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LSB_JOBINDEX</a:t>
            </a:r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Straight Arrow Connector 16">
            <a:extLst>
              <a:ext uri="{FF2B5EF4-FFF2-40B4-BE49-F238E27FC236}">
                <a16:creationId xmlns:a16="http://schemas.microsoft.com/office/drawing/2014/main" id="{DE9D2FCC-417E-5A48-9ED8-E23438C61231}"/>
              </a:ext>
            </a:extLst>
          </p:cNvPr>
          <p:cNvCxnSpPr>
            <a:cxnSpLocks/>
            <a:stCxn id="41" idx="2"/>
            <a:endCxn id="5" idx="1"/>
          </p:cNvCxnSpPr>
          <p:nvPr/>
        </p:nvCxnSpPr>
        <p:spPr>
          <a:xfrm rot="16200000" flipH="1">
            <a:off x="2228327" y="1871687"/>
            <a:ext cx="188803" cy="432661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 Same Side Corner Rectangle 34">
            <a:extLst>
              <a:ext uri="{FF2B5EF4-FFF2-40B4-BE49-F238E27FC236}">
                <a16:creationId xmlns:a16="http://schemas.microsoft.com/office/drawing/2014/main" id="{AD005C4C-AE73-8C42-923F-762E8E90CD4A}"/>
              </a:ext>
            </a:extLst>
          </p:cNvPr>
          <p:cNvSpPr/>
          <p:nvPr/>
        </p:nvSpPr>
        <p:spPr>
          <a:xfrm>
            <a:off x="5413722" y="2099300"/>
            <a:ext cx="1250575" cy="163447"/>
          </a:xfrm>
          <a:prstGeom prst="round2Same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&lt;table&gt;-</a:t>
            </a:r>
            <a:r>
              <a:rPr lang="en-US" sz="1000" i="1" dirty="0" err="1">
                <a:solidFill>
                  <a:srgbClr val="FF0000"/>
                </a:solidFill>
              </a:rPr>
              <a:t>fileID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.psv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ound Same Side Corner Rectangle 36">
            <a:extLst>
              <a:ext uri="{FF2B5EF4-FFF2-40B4-BE49-F238E27FC236}">
                <a16:creationId xmlns:a16="http://schemas.microsoft.com/office/drawing/2014/main" id="{F97C149C-1815-9444-89D9-6DA92BD5859B}"/>
              </a:ext>
            </a:extLst>
          </p:cNvPr>
          <p:cNvSpPr/>
          <p:nvPr/>
        </p:nvSpPr>
        <p:spPr>
          <a:xfrm>
            <a:off x="5519603" y="2821810"/>
            <a:ext cx="1138794" cy="163447"/>
          </a:xfrm>
          <a:prstGeom prst="round2Same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i="1" dirty="0" err="1">
                <a:solidFill>
                  <a:srgbClr val="FF0000"/>
                </a:solidFill>
              </a:rPr>
              <a:t>fileID</a:t>
            </a:r>
            <a:r>
              <a:rPr 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.json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305832-3C8A-7341-99EE-A6AF4392EAE8}"/>
              </a:ext>
            </a:extLst>
          </p:cNvPr>
          <p:cNvSpPr/>
          <p:nvPr/>
        </p:nvSpPr>
        <p:spPr>
          <a:xfrm>
            <a:off x="1689778" y="1804898"/>
            <a:ext cx="833240" cy="188719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/&lt;dataset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4CC415-AD13-8D4C-B202-0B559A02D77D}"/>
              </a:ext>
            </a:extLst>
          </p:cNvPr>
          <p:cNvSpPr/>
          <p:nvPr/>
        </p:nvSpPr>
        <p:spPr>
          <a:xfrm>
            <a:off x="3688326" y="2093986"/>
            <a:ext cx="794161" cy="176365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59FFDE-7D30-714D-BF0C-90CEEAEB59AC}"/>
              </a:ext>
            </a:extLst>
          </p:cNvPr>
          <p:cNvSpPr/>
          <p:nvPr/>
        </p:nvSpPr>
        <p:spPr>
          <a:xfrm>
            <a:off x="4434571" y="2823476"/>
            <a:ext cx="794161" cy="176365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9AB94FA-58B3-154D-82DF-53B8DCEEC747}"/>
              </a:ext>
            </a:extLst>
          </p:cNvPr>
          <p:cNvGrpSpPr/>
          <p:nvPr/>
        </p:nvGrpSpPr>
        <p:grpSpPr>
          <a:xfrm>
            <a:off x="1059607" y="874833"/>
            <a:ext cx="10368109" cy="5108334"/>
            <a:chOff x="1059607" y="796683"/>
            <a:chExt cx="10368109" cy="510833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A28258-C628-C543-B431-9F1719CC1A95}"/>
                </a:ext>
              </a:extLst>
            </p:cNvPr>
            <p:cNvSpPr/>
            <p:nvPr/>
          </p:nvSpPr>
          <p:spPr>
            <a:xfrm>
              <a:off x="1156938" y="1135237"/>
              <a:ext cx="6912855" cy="47697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DF509AA-26DD-D54D-BC55-1BA13A24181B}"/>
                </a:ext>
              </a:extLst>
            </p:cNvPr>
            <p:cNvSpPr/>
            <p:nvPr/>
          </p:nvSpPr>
          <p:spPr>
            <a:xfrm>
              <a:off x="1059607" y="796683"/>
              <a:ext cx="92717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 err="1"/>
                <a:t>process_array_launcher.sh</a:t>
              </a: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6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process_config_file</a:t>
              </a: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source-deck-periods process-list | -f 0/1 –r 0/1 –s </a:t>
              </a:r>
              <a:r>
                <a:rPr lang="en-US" sz="16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yyyy</a:t>
              </a: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–e </a:t>
              </a:r>
              <a:r>
                <a:rPr lang="en-US" sz="16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yyyy</a:t>
              </a:r>
              <a:endPara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7972E51-927F-E84A-B2C3-71F436D47B31}"/>
                </a:ext>
              </a:extLst>
            </p:cNvPr>
            <p:cNvSpPr/>
            <p:nvPr/>
          </p:nvSpPr>
          <p:spPr>
            <a:xfrm>
              <a:off x="9108667" y="3020640"/>
              <a:ext cx="2319049" cy="852919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en-US" sz="1200" i="1" u="sng" dirty="0">
                  <a:solidFill>
                    <a:schemeClr val="tx1"/>
                  </a:solidFill>
                </a:rPr>
                <a:t>scratch-</a:t>
              </a:r>
              <a:r>
                <a:rPr lang="en-US" sz="1200" i="1" u="sng" dirty="0" err="1">
                  <a:solidFill>
                    <a:schemeClr val="tx1"/>
                  </a:solidFill>
                </a:rPr>
                <a:t>nompiio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/&lt;</a:t>
              </a:r>
              <a:r>
                <a:rPr lang="en-US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user_id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&gt;/</a:t>
              </a:r>
            </a:p>
            <a:p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&lt;release&gt;/&lt;dataset&gt;/</a:t>
              </a:r>
            </a:p>
            <a:p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&lt;process&gt;/&lt;</a:t>
              </a:r>
              <a:r>
                <a:rPr lang="en-US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sid-dck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69" name="Straight Arrow Connector 16">
              <a:extLst>
                <a:ext uri="{FF2B5EF4-FFF2-40B4-BE49-F238E27FC236}">
                  <a16:creationId xmlns:a16="http://schemas.microsoft.com/office/drawing/2014/main" id="{369484E6-C27C-D849-AD95-F4A92377A7CE}"/>
                </a:ext>
              </a:extLst>
            </p:cNvPr>
            <p:cNvCxnSpPr>
              <a:cxnSpLocks/>
              <a:stCxn id="19" idx="3"/>
              <a:endCxn id="62" idx="1"/>
            </p:cNvCxnSpPr>
            <p:nvPr/>
          </p:nvCxnSpPr>
          <p:spPr>
            <a:xfrm flipV="1">
              <a:off x="8069793" y="3447100"/>
              <a:ext cx="1038874" cy="73027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16">
              <a:extLst>
                <a:ext uri="{FF2B5EF4-FFF2-40B4-BE49-F238E27FC236}">
                  <a16:creationId xmlns:a16="http://schemas.microsoft.com/office/drawing/2014/main" id="{1A394165-6CBE-F045-9713-19652C88C637}"/>
                </a:ext>
              </a:extLst>
            </p:cNvPr>
            <p:cNvCxnSpPr>
              <a:cxnSpLocks/>
              <a:stCxn id="62" idx="2"/>
              <a:endCxn id="82" idx="3"/>
            </p:cNvCxnSpPr>
            <p:nvPr/>
          </p:nvCxnSpPr>
          <p:spPr>
            <a:xfrm flipH="1">
              <a:off x="10268191" y="3873559"/>
              <a:ext cx="1" cy="59246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ound Same Side Corner Rectangle 81">
              <a:extLst>
                <a:ext uri="{FF2B5EF4-FFF2-40B4-BE49-F238E27FC236}">
                  <a16:creationId xmlns:a16="http://schemas.microsoft.com/office/drawing/2014/main" id="{E0761D9F-FB6A-2549-9C89-B19A972ECF0A}"/>
                </a:ext>
              </a:extLst>
            </p:cNvPr>
            <p:cNvSpPr/>
            <p:nvPr/>
          </p:nvSpPr>
          <p:spPr>
            <a:xfrm>
              <a:off x="9263568" y="4466022"/>
              <a:ext cx="2009246" cy="288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&lt;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BSUB_idx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&gt;.</a:t>
              </a:r>
              <a:r>
                <a:rPr lang="en-US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input|o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600A449-B643-B547-B77C-3EDDFCCA516F}"/>
              </a:ext>
            </a:extLst>
          </p:cNvPr>
          <p:cNvGrpSpPr/>
          <p:nvPr/>
        </p:nvGrpSpPr>
        <p:grpSpPr>
          <a:xfrm>
            <a:off x="1458839" y="2270621"/>
            <a:ext cx="7566912" cy="2273551"/>
            <a:chOff x="1409747" y="3466084"/>
            <a:chExt cx="8394063" cy="227355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F39E37-E644-F24F-AC3A-7F127573FB29}"/>
                </a:ext>
              </a:extLst>
            </p:cNvPr>
            <p:cNvSpPr/>
            <p:nvPr/>
          </p:nvSpPr>
          <p:spPr>
            <a:xfrm>
              <a:off x="3812845" y="5005839"/>
              <a:ext cx="795713" cy="197652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/log</a:t>
              </a:r>
            </a:p>
          </p:txBody>
        </p:sp>
        <p:cxnSp>
          <p:nvCxnSpPr>
            <p:cNvPr id="21" name="Straight Arrow Connector 16">
              <a:extLst>
                <a:ext uri="{FF2B5EF4-FFF2-40B4-BE49-F238E27FC236}">
                  <a16:creationId xmlns:a16="http://schemas.microsoft.com/office/drawing/2014/main" id="{01B45390-24A4-8941-A88D-0DF50B39B0B5}"/>
                </a:ext>
              </a:extLst>
            </p:cNvPr>
            <p:cNvCxnSpPr>
              <a:cxnSpLocks/>
              <a:stCxn id="20" idx="2"/>
              <a:endCxn id="47" idx="1"/>
            </p:cNvCxnSpPr>
            <p:nvPr/>
          </p:nvCxnSpPr>
          <p:spPr>
            <a:xfrm rot="16200000" flipH="1">
              <a:off x="4242271" y="5171922"/>
              <a:ext cx="273127" cy="336263"/>
            </a:xfrm>
            <a:prstGeom prst="bentConnector2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6">
              <a:extLst>
                <a:ext uri="{FF2B5EF4-FFF2-40B4-BE49-F238E27FC236}">
                  <a16:creationId xmlns:a16="http://schemas.microsoft.com/office/drawing/2014/main" id="{B9FC6971-46A2-9544-8558-8149F803E379}"/>
                </a:ext>
              </a:extLst>
            </p:cNvPr>
            <p:cNvCxnSpPr>
              <a:cxnSpLocks/>
              <a:stCxn id="47" idx="3"/>
              <a:endCxn id="40" idx="2"/>
            </p:cNvCxnSpPr>
            <p:nvPr/>
          </p:nvCxnSpPr>
          <p:spPr>
            <a:xfrm>
              <a:off x="5406948" y="5476618"/>
              <a:ext cx="443231" cy="2632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16">
              <a:extLst>
                <a:ext uri="{FF2B5EF4-FFF2-40B4-BE49-F238E27FC236}">
                  <a16:creationId xmlns:a16="http://schemas.microsoft.com/office/drawing/2014/main" id="{5D6091D7-29C8-D84F-951E-ABA8C49BD6F7}"/>
                </a:ext>
              </a:extLst>
            </p:cNvPr>
            <p:cNvCxnSpPr>
              <a:cxnSpLocks/>
              <a:stCxn id="5" idx="2"/>
              <a:endCxn id="20" idx="1"/>
            </p:cNvCxnSpPr>
            <p:nvPr/>
          </p:nvCxnSpPr>
          <p:spPr>
            <a:xfrm rot="16200000" flipH="1">
              <a:off x="2582833" y="3874653"/>
              <a:ext cx="1638582" cy="821443"/>
            </a:xfrm>
            <a:prstGeom prst="bentConnector2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 Same Side Corner Rectangle 39">
              <a:extLst>
                <a:ext uri="{FF2B5EF4-FFF2-40B4-BE49-F238E27FC236}">
                  <a16:creationId xmlns:a16="http://schemas.microsoft.com/office/drawing/2014/main" id="{575703B6-EC4E-CF4A-AE31-EB780B8179A7}"/>
                </a:ext>
              </a:extLst>
            </p:cNvPr>
            <p:cNvSpPr/>
            <p:nvPr/>
          </p:nvSpPr>
          <p:spPr>
            <a:xfrm>
              <a:off x="5850179" y="5383918"/>
              <a:ext cx="1222200" cy="190663"/>
            </a:xfrm>
            <a:prstGeom prst="round2Same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err="1">
                  <a:solidFill>
                    <a:srgbClr val="FF0000"/>
                  </a:solidFill>
                </a:rPr>
                <a:t>fileID</a:t>
              </a:r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ok|failed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2C41487-F50D-6E43-8EDA-6BB0BC36D255}"/>
                </a:ext>
              </a:extLst>
            </p:cNvPr>
            <p:cNvSpPr/>
            <p:nvPr/>
          </p:nvSpPr>
          <p:spPr>
            <a:xfrm>
              <a:off x="4546966" y="5363717"/>
              <a:ext cx="859983" cy="225801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/&lt;</a:t>
              </a:r>
              <a:r>
                <a:rPr lang="en-US" sz="10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sid-dck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587B044-CA1B-6145-A314-10D3D29FF6A9}"/>
                </a:ext>
              </a:extLst>
            </p:cNvPr>
            <p:cNvSpPr/>
            <p:nvPr/>
          </p:nvSpPr>
          <p:spPr>
            <a:xfrm>
              <a:off x="1488655" y="4849889"/>
              <a:ext cx="6603057" cy="8897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E559451-1F6A-E74F-B731-D659F8954688}"/>
                </a:ext>
              </a:extLst>
            </p:cNvPr>
            <p:cNvSpPr/>
            <p:nvPr/>
          </p:nvSpPr>
          <p:spPr>
            <a:xfrm>
              <a:off x="1409747" y="4548092"/>
              <a:ext cx="83940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i="1" dirty="0" err="1"/>
                <a:t>process_array_output_hdlr.py</a:t>
              </a:r>
              <a:r>
                <a:rPr lang="en-US" sz="1200" b="1" i="1" dirty="0"/>
                <a:t> </a:t>
              </a:r>
              <a:r>
                <a:rPr lang="en-US" sz="1200" b="1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process_config_file</a:t>
              </a:r>
              <a:r>
                <a:rPr lang="en-US" sz="1200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_$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LSB_JOBINDEX status </a:t>
              </a:r>
              <a:r>
                <a:rPr lang="en-US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rm_input</a:t>
              </a:r>
              <a:endPara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31" name="Straight Arrow Connector 16">
            <a:extLst>
              <a:ext uri="{FF2B5EF4-FFF2-40B4-BE49-F238E27FC236}">
                <a16:creationId xmlns:a16="http://schemas.microsoft.com/office/drawing/2014/main" id="{4F45155D-5ED2-3E45-AB34-6D0DA259D300}"/>
              </a:ext>
            </a:extLst>
          </p:cNvPr>
          <p:cNvCxnSpPr>
            <a:cxnSpLocks/>
            <a:stCxn id="82" idx="2"/>
            <a:endCxn id="55" idx="3"/>
          </p:cNvCxnSpPr>
          <p:nvPr/>
        </p:nvCxnSpPr>
        <p:spPr>
          <a:xfrm rot="10800000">
            <a:off x="7482364" y="4099300"/>
            <a:ext cx="1781205" cy="588873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4F66EEB-7312-EE46-85DB-B9A309F7525D}"/>
              </a:ext>
            </a:extLst>
          </p:cNvPr>
          <p:cNvSpPr/>
          <p:nvPr/>
        </p:nvSpPr>
        <p:spPr>
          <a:xfrm>
            <a:off x="7572895" y="-6858"/>
            <a:ext cx="32221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err="1">
                <a:solidFill>
                  <a:srgbClr val="FF0000"/>
                </a:solidFill>
              </a:rPr>
              <a:t>fileID</a:t>
            </a:r>
            <a:r>
              <a:rPr lang="en-US" sz="1600" b="1" i="1" dirty="0">
                <a:solidFill>
                  <a:srgbClr val="FF0000"/>
                </a:solidFill>
              </a:rPr>
              <a:t>: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yyyy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-mm-&lt;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release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&gt;-&lt;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01FC4C-60FD-7C41-B48E-7FF366D88D9D}"/>
              </a:ext>
            </a:extLst>
          </p:cNvPr>
          <p:cNvSpPr/>
          <p:nvPr/>
        </p:nvSpPr>
        <p:spPr>
          <a:xfrm>
            <a:off x="1433554" y="4712873"/>
            <a:ext cx="66842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dirty="0" err="1"/>
              <a:t>remove_level_data.sh</a:t>
            </a:r>
            <a:r>
              <a:rPr lang="en-US" sz="1200" b="1" i="1" dirty="0"/>
              <a:t>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sid_dck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release update dataset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source_level</a:t>
            </a:r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76C94C-D5E5-0544-A026-65FC717739C9}"/>
              </a:ext>
            </a:extLst>
          </p:cNvPr>
          <p:cNvSpPr/>
          <p:nvPr/>
        </p:nvSpPr>
        <p:spPr>
          <a:xfrm>
            <a:off x="1519916" y="4974173"/>
            <a:ext cx="5962448" cy="6237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AF4C2AA-C6C4-7145-A0D5-9463F62EAA28}"/>
              </a:ext>
            </a:extLst>
          </p:cNvPr>
          <p:cNvSpPr/>
          <p:nvPr/>
        </p:nvSpPr>
        <p:spPr>
          <a:xfrm>
            <a:off x="2881637" y="5221337"/>
            <a:ext cx="901007" cy="168527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source_level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8" name="Straight Arrow Connector 16">
            <a:extLst>
              <a:ext uri="{FF2B5EF4-FFF2-40B4-BE49-F238E27FC236}">
                <a16:creationId xmlns:a16="http://schemas.microsoft.com/office/drawing/2014/main" id="{2DE7F7BC-5EAB-CC47-BDE5-943A651F642E}"/>
              </a:ext>
            </a:extLst>
          </p:cNvPr>
          <p:cNvCxnSpPr>
            <a:cxnSpLocks/>
            <a:stCxn id="45" idx="3"/>
            <a:endCxn id="52" idx="1"/>
          </p:cNvCxnSpPr>
          <p:nvPr/>
        </p:nvCxnSpPr>
        <p:spPr>
          <a:xfrm>
            <a:off x="3782644" y="5305601"/>
            <a:ext cx="248261" cy="368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DC2CA40-1CED-4541-AFFB-CBE49345023A}"/>
              </a:ext>
            </a:extLst>
          </p:cNvPr>
          <p:cNvSpPr/>
          <p:nvPr/>
        </p:nvSpPr>
        <p:spPr>
          <a:xfrm>
            <a:off x="4030905" y="5221103"/>
            <a:ext cx="794161" cy="176365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53" name="Round Same Side Corner Rectangle 52">
            <a:extLst>
              <a:ext uri="{FF2B5EF4-FFF2-40B4-BE49-F238E27FC236}">
                <a16:creationId xmlns:a16="http://schemas.microsoft.com/office/drawing/2014/main" id="{D50F0260-4FC0-6B47-BD09-E83917BD4832}"/>
              </a:ext>
            </a:extLst>
          </p:cNvPr>
          <p:cNvSpPr/>
          <p:nvPr/>
        </p:nvSpPr>
        <p:spPr>
          <a:xfrm>
            <a:off x="5195580" y="5231734"/>
            <a:ext cx="344675" cy="153912"/>
          </a:xfrm>
          <a:prstGeom prst="round2Same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9460839-75C9-234B-9AAB-9A7C62E4E05C}"/>
              </a:ext>
            </a:extLst>
          </p:cNvPr>
          <p:cNvGrpSpPr/>
          <p:nvPr/>
        </p:nvGrpSpPr>
        <p:grpSpPr>
          <a:xfrm>
            <a:off x="5559066" y="5085386"/>
            <a:ext cx="292337" cy="424797"/>
            <a:chOff x="4833811" y="3258059"/>
            <a:chExt cx="808893" cy="100609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126A29B-AF45-C34E-92C8-3911EA0CFD35}"/>
                </a:ext>
              </a:extLst>
            </p:cNvPr>
            <p:cNvGrpSpPr/>
            <p:nvPr/>
          </p:nvGrpSpPr>
          <p:grpSpPr>
            <a:xfrm>
              <a:off x="4884614" y="3313722"/>
              <a:ext cx="703385" cy="950429"/>
              <a:chOff x="4884614" y="3313722"/>
              <a:chExt cx="703385" cy="950429"/>
            </a:xfrm>
          </p:grpSpPr>
          <p:sp>
            <p:nvSpPr>
              <p:cNvPr id="60" name="Can 59">
                <a:extLst>
                  <a:ext uri="{FF2B5EF4-FFF2-40B4-BE49-F238E27FC236}">
                    <a16:creationId xmlns:a16="http://schemas.microsoft.com/office/drawing/2014/main" id="{FB34AF5E-873B-404D-A4D5-B45FCE605382}"/>
                  </a:ext>
                </a:extLst>
              </p:cNvPr>
              <p:cNvSpPr/>
              <p:nvPr/>
            </p:nvSpPr>
            <p:spPr>
              <a:xfrm>
                <a:off x="4884614" y="3313722"/>
                <a:ext cx="703385" cy="950429"/>
              </a:xfrm>
              <a:prstGeom prst="can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CE7096C-C2DE-7748-A436-5928FD4C0E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1846" y="3610708"/>
                <a:ext cx="0" cy="503999"/>
              </a:xfrm>
              <a:prstGeom prst="line">
                <a:avLst/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1A0C7DC-20EC-FC40-947D-FD07811235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4677" y="3610708"/>
                <a:ext cx="0" cy="503999"/>
              </a:xfrm>
              <a:prstGeom prst="line">
                <a:avLst/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5420B55-5B81-F446-868F-4574DE2B0A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0093" y="3641968"/>
                <a:ext cx="0" cy="503999"/>
              </a:xfrm>
              <a:prstGeom prst="line">
                <a:avLst/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BF6F077-71F5-2D44-95AA-D792A3475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2063" y="3641968"/>
                <a:ext cx="0" cy="503999"/>
              </a:xfrm>
              <a:prstGeom prst="line">
                <a:avLst/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EF2DCCE-9EE5-2A40-9E32-76905F0CB582}"/>
                </a:ext>
              </a:extLst>
            </p:cNvPr>
            <p:cNvSpPr/>
            <p:nvPr/>
          </p:nvSpPr>
          <p:spPr>
            <a:xfrm>
              <a:off x="4833811" y="3258059"/>
              <a:ext cx="808893" cy="26572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Arrow Connector 16">
            <a:extLst>
              <a:ext uri="{FF2B5EF4-FFF2-40B4-BE49-F238E27FC236}">
                <a16:creationId xmlns:a16="http://schemas.microsoft.com/office/drawing/2014/main" id="{B76743ED-C74C-8344-9F5B-77D0EE6AEF20}"/>
              </a:ext>
            </a:extLst>
          </p:cNvPr>
          <p:cNvCxnSpPr>
            <a:cxnSpLocks/>
            <a:stCxn id="52" idx="3"/>
            <a:endCxn id="53" idx="2"/>
          </p:cNvCxnSpPr>
          <p:nvPr/>
        </p:nvCxnSpPr>
        <p:spPr>
          <a:xfrm flipV="1">
            <a:off x="4825066" y="5308690"/>
            <a:ext cx="370514" cy="59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 Same Side Corner Rectangle 66">
            <a:extLst>
              <a:ext uri="{FF2B5EF4-FFF2-40B4-BE49-F238E27FC236}">
                <a16:creationId xmlns:a16="http://schemas.microsoft.com/office/drawing/2014/main" id="{0EC5BFD3-AFB2-7143-B94D-BEA7CA37E1A6}"/>
              </a:ext>
            </a:extLst>
          </p:cNvPr>
          <p:cNvSpPr/>
          <p:nvPr/>
        </p:nvSpPr>
        <p:spPr>
          <a:xfrm>
            <a:off x="9290104" y="5008742"/>
            <a:ext cx="2009246" cy="28800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BSUB_idx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&gt;.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</a:t>
            </a:r>
          </a:p>
        </p:txBody>
      </p:sp>
      <p:sp>
        <p:nvSpPr>
          <p:cNvPr id="68" name="Round Same Side Corner Rectangle 67">
            <a:extLst>
              <a:ext uri="{FF2B5EF4-FFF2-40B4-BE49-F238E27FC236}">
                <a16:creationId xmlns:a16="http://schemas.microsoft.com/office/drawing/2014/main" id="{A2A6032E-1D77-6C40-A781-7C7FCF7D3AA6}"/>
              </a:ext>
            </a:extLst>
          </p:cNvPr>
          <p:cNvSpPr/>
          <p:nvPr/>
        </p:nvSpPr>
        <p:spPr>
          <a:xfrm>
            <a:off x="9290104" y="5504744"/>
            <a:ext cx="2009246" cy="28800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clean.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861423-5401-E244-8106-C0BC8B2FAC5F}"/>
              </a:ext>
            </a:extLst>
          </p:cNvPr>
          <p:cNvSpPr/>
          <p:nvPr/>
        </p:nvSpPr>
        <p:spPr>
          <a:xfrm>
            <a:off x="8272262" y="1290458"/>
            <a:ext cx="2655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-f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only failed: 0 (true) | 1 (false)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defaults to 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132F4F-0752-554E-A7E8-7EDB5FC812E5}"/>
              </a:ext>
            </a:extLst>
          </p:cNvPr>
          <p:cNvSpPr/>
          <p:nvPr/>
        </p:nvSpPr>
        <p:spPr>
          <a:xfrm>
            <a:off x="8261840" y="1780899"/>
            <a:ext cx="3129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-r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source level data: 0 (true) | 1 (false)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defaults to 1. Disabled for level0 data removing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770686E-40C2-FF41-B8F1-D1D2E5C2466B}"/>
              </a:ext>
            </a:extLst>
          </p:cNvPr>
          <p:cNvSpPr/>
          <p:nvPr/>
        </p:nvSpPr>
        <p:spPr>
          <a:xfrm>
            <a:off x="8261840" y="2223818"/>
            <a:ext cx="16194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-s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 processing year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6C5E4B-623D-D74B-AF1A-EC5751F0AFE2}"/>
              </a:ext>
            </a:extLst>
          </p:cNvPr>
          <p:cNvSpPr/>
          <p:nvPr/>
        </p:nvSpPr>
        <p:spPr>
          <a:xfrm>
            <a:off x="8268192" y="2500864"/>
            <a:ext cx="15845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-e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 processing year</a:t>
            </a:r>
          </a:p>
        </p:txBody>
      </p:sp>
    </p:spTree>
    <p:extLst>
      <p:ext uri="{BB962C8B-B14F-4D97-AF65-F5344CB8AC3E}">
        <p14:creationId xmlns:p14="http://schemas.microsoft.com/office/powerpoint/2010/main" val="235594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18C46-AC01-EA47-AA57-1518D89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level1a process launcher (ARRAY)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4B1370-510C-A440-9F61-EEFA95394CFC}"/>
              </a:ext>
            </a:extLst>
          </p:cNvPr>
          <p:cNvSpPr/>
          <p:nvPr/>
        </p:nvSpPr>
        <p:spPr>
          <a:xfrm>
            <a:off x="2510529" y="2246972"/>
            <a:ext cx="691158" cy="17640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/level1a</a:t>
            </a:r>
          </a:p>
        </p:txBody>
      </p:sp>
      <p:cxnSp>
        <p:nvCxnSpPr>
          <p:cNvPr id="8" name="Straight Arrow Connector 16">
            <a:extLst>
              <a:ext uri="{FF2B5EF4-FFF2-40B4-BE49-F238E27FC236}">
                <a16:creationId xmlns:a16="http://schemas.microsoft.com/office/drawing/2014/main" id="{1BD27E1A-27A4-4749-B2FC-3DC68A502A97}"/>
              </a:ext>
            </a:extLst>
          </p:cNvPr>
          <p:cNvCxnSpPr>
            <a:cxnSpLocks/>
            <a:stCxn id="5" idx="3"/>
            <a:endCxn id="43" idx="1"/>
          </p:cNvCxnSpPr>
          <p:nvPr/>
        </p:nvCxnSpPr>
        <p:spPr>
          <a:xfrm flipV="1">
            <a:off x="3201687" y="2334921"/>
            <a:ext cx="458109" cy="2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6">
            <a:extLst>
              <a:ext uri="{FF2B5EF4-FFF2-40B4-BE49-F238E27FC236}">
                <a16:creationId xmlns:a16="http://schemas.microsoft.com/office/drawing/2014/main" id="{A1EE9AD3-1E6C-B74A-87C3-57976C272679}"/>
              </a:ext>
            </a:extLst>
          </p:cNvPr>
          <p:cNvCxnSpPr>
            <a:cxnSpLocks/>
            <a:stCxn id="43" idx="3"/>
            <a:endCxn id="35" idx="2"/>
          </p:cNvCxnSpPr>
          <p:nvPr/>
        </p:nvCxnSpPr>
        <p:spPr>
          <a:xfrm flipV="1">
            <a:off x="4453957" y="2333776"/>
            <a:ext cx="931235" cy="114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91B2A2-5BFF-3849-BE54-F99396C6C236}"/>
              </a:ext>
            </a:extLst>
          </p:cNvPr>
          <p:cNvSpPr/>
          <p:nvPr/>
        </p:nvSpPr>
        <p:spPr>
          <a:xfrm>
            <a:off x="3654540" y="2542914"/>
            <a:ext cx="929231" cy="16290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quicklooks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7F35DB1F-6B26-E640-9492-34A98A816577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3201687" y="2335172"/>
            <a:ext cx="452853" cy="28919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6">
            <a:extLst>
              <a:ext uri="{FF2B5EF4-FFF2-40B4-BE49-F238E27FC236}">
                <a16:creationId xmlns:a16="http://schemas.microsoft.com/office/drawing/2014/main" id="{ED0A9A13-AAE8-5B41-AB48-3A9E7F6AF7B5}"/>
              </a:ext>
            </a:extLst>
          </p:cNvPr>
          <p:cNvCxnSpPr>
            <a:cxnSpLocks/>
            <a:stCxn id="14" idx="2"/>
            <a:endCxn id="46" idx="1"/>
          </p:cNvCxnSpPr>
          <p:nvPr/>
        </p:nvCxnSpPr>
        <p:spPr>
          <a:xfrm rot="16200000" flipH="1">
            <a:off x="4168543" y="2656434"/>
            <a:ext cx="188111" cy="286885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7BC5D80-7BA6-F442-9C78-06822854149F}"/>
              </a:ext>
            </a:extLst>
          </p:cNvPr>
          <p:cNvSpPr/>
          <p:nvPr/>
        </p:nvSpPr>
        <p:spPr>
          <a:xfrm>
            <a:off x="1594340" y="1819871"/>
            <a:ext cx="5489153" cy="25265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4" name="Straight Arrow Connector 16">
            <a:extLst>
              <a:ext uri="{FF2B5EF4-FFF2-40B4-BE49-F238E27FC236}">
                <a16:creationId xmlns:a16="http://schemas.microsoft.com/office/drawing/2014/main" id="{06FB67C5-9000-0845-911A-631BDC6B6418}"/>
              </a:ext>
            </a:extLst>
          </p:cNvPr>
          <p:cNvCxnSpPr>
            <a:cxnSpLocks/>
            <a:stCxn id="46" idx="3"/>
            <a:endCxn id="37" idx="2"/>
          </p:cNvCxnSpPr>
          <p:nvPr/>
        </p:nvCxnSpPr>
        <p:spPr>
          <a:xfrm flipV="1">
            <a:off x="5200202" y="2885808"/>
            <a:ext cx="290871" cy="812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1F0429-8E79-F54E-BDC8-3A8C91EFE6BF}"/>
              </a:ext>
            </a:extLst>
          </p:cNvPr>
          <p:cNvSpPr/>
          <p:nvPr/>
        </p:nvSpPr>
        <p:spPr>
          <a:xfrm>
            <a:off x="1498166" y="1535157"/>
            <a:ext cx="5305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/>
              <a:t>level1a.py </a:t>
            </a: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level1a_config_file_$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LSB_JOBINDEX</a:t>
            </a:r>
          </a:p>
        </p:txBody>
      </p:sp>
      <p:cxnSp>
        <p:nvCxnSpPr>
          <p:cNvPr id="29" name="Straight Arrow Connector 16">
            <a:extLst>
              <a:ext uri="{FF2B5EF4-FFF2-40B4-BE49-F238E27FC236}">
                <a16:creationId xmlns:a16="http://schemas.microsoft.com/office/drawing/2014/main" id="{DE9D2FCC-417E-5A48-9ED8-E23438C61231}"/>
              </a:ext>
            </a:extLst>
          </p:cNvPr>
          <p:cNvCxnSpPr>
            <a:cxnSpLocks/>
            <a:stCxn id="41" idx="2"/>
            <a:endCxn id="5" idx="1"/>
          </p:cNvCxnSpPr>
          <p:nvPr/>
        </p:nvCxnSpPr>
        <p:spPr>
          <a:xfrm rot="16200000" flipH="1">
            <a:off x="2199797" y="2024439"/>
            <a:ext cx="188803" cy="432661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 Same Side Corner Rectangle 34">
            <a:extLst>
              <a:ext uri="{FF2B5EF4-FFF2-40B4-BE49-F238E27FC236}">
                <a16:creationId xmlns:a16="http://schemas.microsoft.com/office/drawing/2014/main" id="{AD005C4C-AE73-8C42-923F-762E8E90CD4A}"/>
              </a:ext>
            </a:extLst>
          </p:cNvPr>
          <p:cNvSpPr/>
          <p:nvPr/>
        </p:nvSpPr>
        <p:spPr>
          <a:xfrm>
            <a:off x="5385192" y="2252052"/>
            <a:ext cx="1250575" cy="163447"/>
          </a:xfrm>
          <a:prstGeom prst="round2Same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&lt;table&gt;-</a:t>
            </a:r>
            <a:r>
              <a:rPr lang="en-US" sz="1000" i="1" dirty="0" err="1">
                <a:solidFill>
                  <a:srgbClr val="FF0000"/>
                </a:solidFill>
              </a:rPr>
              <a:t>fileID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.psv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ound Same Side Corner Rectangle 36">
            <a:extLst>
              <a:ext uri="{FF2B5EF4-FFF2-40B4-BE49-F238E27FC236}">
                <a16:creationId xmlns:a16="http://schemas.microsoft.com/office/drawing/2014/main" id="{F97C149C-1815-9444-89D9-6DA92BD5859B}"/>
              </a:ext>
            </a:extLst>
          </p:cNvPr>
          <p:cNvSpPr/>
          <p:nvPr/>
        </p:nvSpPr>
        <p:spPr>
          <a:xfrm>
            <a:off x="5491073" y="2804084"/>
            <a:ext cx="1138794" cy="163447"/>
          </a:xfrm>
          <a:prstGeom prst="round2Same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i="1" dirty="0" err="1">
                <a:solidFill>
                  <a:srgbClr val="FF0000"/>
                </a:solidFill>
              </a:rPr>
              <a:t>fileID</a:t>
            </a:r>
            <a:r>
              <a:rPr 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.json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305832-3C8A-7341-99EE-A6AF4392EAE8}"/>
              </a:ext>
            </a:extLst>
          </p:cNvPr>
          <p:cNvSpPr/>
          <p:nvPr/>
        </p:nvSpPr>
        <p:spPr>
          <a:xfrm>
            <a:off x="1661248" y="1957650"/>
            <a:ext cx="833240" cy="188719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/&lt;dataset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4CC415-AD13-8D4C-B202-0B559A02D77D}"/>
              </a:ext>
            </a:extLst>
          </p:cNvPr>
          <p:cNvSpPr/>
          <p:nvPr/>
        </p:nvSpPr>
        <p:spPr>
          <a:xfrm>
            <a:off x="3659796" y="2246738"/>
            <a:ext cx="794161" cy="176365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59FFDE-7D30-714D-BF0C-90CEEAEB59AC}"/>
              </a:ext>
            </a:extLst>
          </p:cNvPr>
          <p:cNvSpPr/>
          <p:nvPr/>
        </p:nvSpPr>
        <p:spPr>
          <a:xfrm>
            <a:off x="4406041" y="2805750"/>
            <a:ext cx="794161" cy="176365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9AB94FA-58B3-154D-82DF-53B8DCEEC747}"/>
              </a:ext>
            </a:extLst>
          </p:cNvPr>
          <p:cNvGrpSpPr/>
          <p:nvPr/>
        </p:nvGrpSpPr>
        <p:grpSpPr>
          <a:xfrm>
            <a:off x="1059607" y="874833"/>
            <a:ext cx="10725918" cy="5444460"/>
            <a:chOff x="1059607" y="796683"/>
            <a:chExt cx="10725918" cy="5444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A28258-C628-C543-B431-9F1719CC1A95}"/>
                </a:ext>
              </a:extLst>
            </p:cNvPr>
            <p:cNvSpPr/>
            <p:nvPr/>
          </p:nvSpPr>
          <p:spPr>
            <a:xfrm>
              <a:off x="1156938" y="1135237"/>
              <a:ext cx="7820147" cy="510590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DF509AA-26DD-D54D-BC55-1BA13A24181B}"/>
                </a:ext>
              </a:extLst>
            </p:cNvPr>
            <p:cNvSpPr/>
            <p:nvPr/>
          </p:nvSpPr>
          <p:spPr>
            <a:xfrm>
              <a:off x="1059607" y="796683"/>
              <a:ext cx="86818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 err="1"/>
                <a:t>process_array_launcher.sh</a:t>
              </a: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level1a_config_file source-deck-periods process-list | -f 0/1 –s </a:t>
              </a:r>
              <a:r>
                <a:rPr lang="en-US" sz="16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yyyy</a:t>
              </a: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–e </a:t>
              </a:r>
              <a:r>
                <a:rPr lang="en-US" sz="16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yyyy</a:t>
              </a:r>
              <a:endPara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7972E51-927F-E84A-B2C3-71F436D47B31}"/>
                </a:ext>
              </a:extLst>
            </p:cNvPr>
            <p:cNvSpPr/>
            <p:nvPr/>
          </p:nvSpPr>
          <p:spPr>
            <a:xfrm>
              <a:off x="9466476" y="3020640"/>
              <a:ext cx="2319049" cy="852919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en-US" sz="1200" i="1" u="sng" dirty="0">
                  <a:solidFill>
                    <a:schemeClr val="tx1"/>
                  </a:solidFill>
                </a:rPr>
                <a:t>scratch-</a:t>
              </a:r>
              <a:r>
                <a:rPr lang="en-US" sz="1200" i="1" u="sng" dirty="0" err="1">
                  <a:solidFill>
                    <a:schemeClr val="tx1"/>
                  </a:solidFill>
                </a:rPr>
                <a:t>nompiio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/&lt;</a:t>
              </a:r>
              <a:r>
                <a:rPr lang="en-US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user_id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&gt;/</a:t>
              </a:r>
            </a:p>
            <a:p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&lt;release&gt;/&lt;dataset&gt;/</a:t>
              </a:r>
            </a:p>
            <a:p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&lt;process&gt;/&lt;</a:t>
              </a:r>
              <a:r>
                <a:rPr lang="en-US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sid-dck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69" name="Straight Arrow Connector 16">
              <a:extLst>
                <a:ext uri="{FF2B5EF4-FFF2-40B4-BE49-F238E27FC236}">
                  <a16:creationId xmlns:a16="http://schemas.microsoft.com/office/drawing/2014/main" id="{369484E6-C27C-D849-AD95-F4A92377A7CE}"/>
                </a:ext>
              </a:extLst>
            </p:cNvPr>
            <p:cNvCxnSpPr>
              <a:cxnSpLocks/>
              <a:stCxn id="19" idx="3"/>
              <a:endCxn id="62" idx="0"/>
            </p:cNvCxnSpPr>
            <p:nvPr/>
          </p:nvCxnSpPr>
          <p:spPr>
            <a:xfrm flipV="1">
              <a:off x="8977085" y="3020640"/>
              <a:ext cx="1648916" cy="667550"/>
            </a:xfrm>
            <a:prstGeom prst="bentConnector4">
              <a:avLst>
                <a:gd name="adj1" fmla="val 14840"/>
                <a:gd name="adj2" fmla="val 135699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16">
              <a:extLst>
                <a:ext uri="{FF2B5EF4-FFF2-40B4-BE49-F238E27FC236}">
                  <a16:creationId xmlns:a16="http://schemas.microsoft.com/office/drawing/2014/main" id="{1A394165-6CBE-F045-9713-19652C88C637}"/>
                </a:ext>
              </a:extLst>
            </p:cNvPr>
            <p:cNvCxnSpPr>
              <a:cxnSpLocks/>
              <a:stCxn id="62" idx="2"/>
              <a:endCxn id="82" idx="3"/>
            </p:cNvCxnSpPr>
            <p:nvPr/>
          </p:nvCxnSpPr>
          <p:spPr>
            <a:xfrm flipH="1">
              <a:off x="10626000" y="3873559"/>
              <a:ext cx="1" cy="59246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ound Same Side Corner Rectangle 81">
              <a:extLst>
                <a:ext uri="{FF2B5EF4-FFF2-40B4-BE49-F238E27FC236}">
                  <a16:creationId xmlns:a16="http://schemas.microsoft.com/office/drawing/2014/main" id="{E0761D9F-FB6A-2549-9C89-B19A972ECF0A}"/>
                </a:ext>
              </a:extLst>
            </p:cNvPr>
            <p:cNvSpPr/>
            <p:nvPr/>
          </p:nvSpPr>
          <p:spPr>
            <a:xfrm>
              <a:off x="9621377" y="4466022"/>
              <a:ext cx="2009246" cy="288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&lt;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BSUB_idx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&gt;.</a:t>
              </a:r>
              <a:r>
                <a:rPr lang="en-US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input|o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600A449-B643-B547-B77C-3EDDFCCA516F}"/>
              </a:ext>
            </a:extLst>
          </p:cNvPr>
          <p:cNvGrpSpPr/>
          <p:nvPr/>
        </p:nvGrpSpPr>
        <p:grpSpPr>
          <a:xfrm>
            <a:off x="1454369" y="2423371"/>
            <a:ext cx="8394063" cy="3652215"/>
            <a:chOff x="1407479" y="1913353"/>
            <a:chExt cx="8394063" cy="365221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F39E37-E644-F24F-AC3A-7F127573FB29}"/>
                </a:ext>
              </a:extLst>
            </p:cNvPr>
            <p:cNvSpPr/>
            <p:nvPr/>
          </p:nvSpPr>
          <p:spPr>
            <a:xfrm>
              <a:off x="3812845" y="4899823"/>
              <a:ext cx="795712" cy="197652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/log</a:t>
              </a:r>
            </a:p>
          </p:txBody>
        </p:sp>
        <p:cxnSp>
          <p:nvCxnSpPr>
            <p:cNvPr id="21" name="Straight Arrow Connector 16">
              <a:extLst>
                <a:ext uri="{FF2B5EF4-FFF2-40B4-BE49-F238E27FC236}">
                  <a16:creationId xmlns:a16="http://schemas.microsoft.com/office/drawing/2014/main" id="{01B45390-24A4-8941-A88D-0DF50B39B0B5}"/>
                </a:ext>
              </a:extLst>
            </p:cNvPr>
            <p:cNvCxnSpPr>
              <a:cxnSpLocks/>
              <a:stCxn id="20" idx="2"/>
              <a:endCxn id="47" idx="1"/>
            </p:cNvCxnSpPr>
            <p:nvPr/>
          </p:nvCxnSpPr>
          <p:spPr>
            <a:xfrm rot="16200000" flipH="1">
              <a:off x="4249317" y="5058858"/>
              <a:ext cx="259033" cy="336265"/>
            </a:xfrm>
            <a:prstGeom prst="bentConnector2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6">
              <a:extLst>
                <a:ext uri="{FF2B5EF4-FFF2-40B4-BE49-F238E27FC236}">
                  <a16:creationId xmlns:a16="http://schemas.microsoft.com/office/drawing/2014/main" id="{B9FC6971-46A2-9544-8558-8149F803E379}"/>
                </a:ext>
              </a:extLst>
            </p:cNvPr>
            <p:cNvCxnSpPr>
              <a:cxnSpLocks/>
              <a:stCxn id="47" idx="3"/>
              <a:endCxn id="40" idx="2"/>
            </p:cNvCxnSpPr>
            <p:nvPr/>
          </p:nvCxnSpPr>
          <p:spPr>
            <a:xfrm>
              <a:off x="5314333" y="5356508"/>
              <a:ext cx="535846" cy="6861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16">
              <a:extLst>
                <a:ext uri="{FF2B5EF4-FFF2-40B4-BE49-F238E27FC236}">
                  <a16:creationId xmlns:a16="http://schemas.microsoft.com/office/drawing/2014/main" id="{5D6091D7-29C8-D84F-951E-ABA8C49BD6F7}"/>
                </a:ext>
              </a:extLst>
            </p:cNvPr>
            <p:cNvCxnSpPr>
              <a:cxnSpLocks/>
              <a:stCxn id="5" idx="2"/>
              <a:endCxn id="20" idx="1"/>
            </p:cNvCxnSpPr>
            <p:nvPr/>
          </p:nvCxnSpPr>
          <p:spPr>
            <a:xfrm rot="16200000" flipH="1">
              <a:off x="1768384" y="2954187"/>
              <a:ext cx="3085295" cy="1003627"/>
            </a:xfrm>
            <a:prstGeom prst="bentConnector2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 Same Side Corner Rectangle 39">
              <a:extLst>
                <a:ext uri="{FF2B5EF4-FFF2-40B4-BE49-F238E27FC236}">
                  <a16:creationId xmlns:a16="http://schemas.microsoft.com/office/drawing/2014/main" id="{575703B6-EC4E-CF4A-AE31-EB780B8179A7}"/>
                </a:ext>
              </a:extLst>
            </p:cNvPr>
            <p:cNvSpPr/>
            <p:nvPr/>
          </p:nvSpPr>
          <p:spPr>
            <a:xfrm>
              <a:off x="5850179" y="5264651"/>
              <a:ext cx="1222199" cy="197436"/>
            </a:xfrm>
            <a:prstGeom prst="round2Same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err="1">
                  <a:solidFill>
                    <a:srgbClr val="FF0000"/>
                  </a:solidFill>
                </a:rPr>
                <a:t>fileID</a:t>
              </a:r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ok|failed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2C41487-F50D-6E43-8EDA-6BB0BC36D255}"/>
                </a:ext>
              </a:extLst>
            </p:cNvPr>
            <p:cNvSpPr/>
            <p:nvPr/>
          </p:nvSpPr>
          <p:spPr>
            <a:xfrm>
              <a:off x="4546966" y="5257701"/>
              <a:ext cx="767367" cy="19761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/&lt;</a:t>
              </a:r>
              <a:r>
                <a:rPr lang="en-US" sz="10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sid-dck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587B044-CA1B-6145-A314-10D3D29FF6A9}"/>
                </a:ext>
              </a:extLst>
            </p:cNvPr>
            <p:cNvSpPr/>
            <p:nvPr/>
          </p:nvSpPr>
          <p:spPr>
            <a:xfrm>
              <a:off x="1488655" y="4770377"/>
              <a:ext cx="6603057" cy="79519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E559451-1F6A-E74F-B731-D659F8954688}"/>
                </a:ext>
              </a:extLst>
            </p:cNvPr>
            <p:cNvSpPr/>
            <p:nvPr/>
          </p:nvSpPr>
          <p:spPr>
            <a:xfrm>
              <a:off x="1407479" y="4391588"/>
              <a:ext cx="83940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i="1" dirty="0" err="1"/>
                <a:t>process_array_output_hdlr.py</a:t>
              </a:r>
              <a:r>
                <a:rPr lang="en-US" sz="1200" b="1" i="1" dirty="0"/>
                <a:t>  </a:t>
              </a:r>
              <a:r>
                <a:rPr lang="en-US" sz="1200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level1a_config_file _$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LSB_JOBINDEX status </a:t>
              </a:r>
              <a:r>
                <a:rPr lang="en-US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rm_input</a:t>
              </a:r>
              <a:endParaRPr lang="en-US" sz="1200" b="1" dirty="0"/>
            </a:p>
          </p:txBody>
        </p:sp>
      </p:grpSp>
      <p:cxnSp>
        <p:nvCxnSpPr>
          <p:cNvPr id="131" name="Straight Arrow Connector 16">
            <a:extLst>
              <a:ext uri="{FF2B5EF4-FFF2-40B4-BE49-F238E27FC236}">
                <a16:creationId xmlns:a16="http://schemas.microsoft.com/office/drawing/2014/main" id="{4F45155D-5ED2-3E45-AB34-6D0DA259D300}"/>
              </a:ext>
            </a:extLst>
          </p:cNvPr>
          <p:cNvCxnSpPr>
            <a:cxnSpLocks/>
            <a:stCxn id="82" idx="2"/>
            <a:endCxn id="55" idx="3"/>
          </p:cNvCxnSpPr>
          <p:nvPr/>
        </p:nvCxnSpPr>
        <p:spPr>
          <a:xfrm rot="10800000" flipV="1">
            <a:off x="8138603" y="4688171"/>
            <a:ext cx="1482775" cy="989819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4F66EEB-7312-EE46-85DB-B9A309F7525D}"/>
              </a:ext>
            </a:extLst>
          </p:cNvPr>
          <p:cNvSpPr/>
          <p:nvPr/>
        </p:nvSpPr>
        <p:spPr>
          <a:xfrm>
            <a:off x="7572895" y="-6858"/>
            <a:ext cx="32221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err="1">
                <a:solidFill>
                  <a:srgbClr val="FF0000"/>
                </a:solidFill>
              </a:rPr>
              <a:t>fileID</a:t>
            </a:r>
            <a:r>
              <a:rPr lang="en-US" sz="1600" b="1" i="1" dirty="0">
                <a:solidFill>
                  <a:srgbClr val="FF0000"/>
                </a:solidFill>
              </a:rPr>
              <a:t>: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yyyy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-mm-&lt;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release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&gt;-&lt;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</p:txBody>
      </p:sp>
      <p:sp>
        <p:nvSpPr>
          <p:cNvPr id="67" name="Round Same Side Corner Rectangle 66">
            <a:extLst>
              <a:ext uri="{FF2B5EF4-FFF2-40B4-BE49-F238E27FC236}">
                <a16:creationId xmlns:a16="http://schemas.microsoft.com/office/drawing/2014/main" id="{0EC5BFD3-AFB2-7143-B94D-BEA7CA37E1A6}"/>
              </a:ext>
            </a:extLst>
          </p:cNvPr>
          <p:cNvSpPr/>
          <p:nvPr/>
        </p:nvSpPr>
        <p:spPr>
          <a:xfrm>
            <a:off x="9634662" y="5008742"/>
            <a:ext cx="2009246" cy="28800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BSUB_idx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&gt;.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861423-5401-E244-8106-C0BC8B2FAC5F}"/>
              </a:ext>
            </a:extLst>
          </p:cNvPr>
          <p:cNvSpPr/>
          <p:nvPr/>
        </p:nvSpPr>
        <p:spPr>
          <a:xfrm>
            <a:off x="9084838" y="1263890"/>
            <a:ext cx="2655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-f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only failed: 0 (true) | 1 (false)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defaults to 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770686E-40C2-FF41-B8F1-D1D2E5C2466B}"/>
              </a:ext>
            </a:extLst>
          </p:cNvPr>
          <p:cNvSpPr/>
          <p:nvPr/>
        </p:nvSpPr>
        <p:spPr>
          <a:xfrm>
            <a:off x="9074416" y="1689250"/>
            <a:ext cx="16194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-s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 processing year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6C5E4B-623D-D74B-AF1A-EC5751F0AFE2}"/>
              </a:ext>
            </a:extLst>
          </p:cNvPr>
          <p:cNvSpPr/>
          <p:nvPr/>
        </p:nvSpPr>
        <p:spPr>
          <a:xfrm>
            <a:off x="9080768" y="1978996"/>
            <a:ext cx="15845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-e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 processing year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1294AE7-7079-7B46-8679-74259C6C7DAF}"/>
              </a:ext>
            </a:extLst>
          </p:cNvPr>
          <p:cNvSpPr/>
          <p:nvPr/>
        </p:nvSpPr>
        <p:spPr>
          <a:xfrm>
            <a:off x="3653436" y="3145655"/>
            <a:ext cx="929231" cy="16290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/invalid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4465C3C-C345-AF45-866A-69D3E1338360}"/>
              </a:ext>
            </a:extLst>
          </p:cNvPr>
          <p:cNvSpPr/>
          <p:nvPr/>
        </p:nvSpPr>
        <p:spPr>
          <a:xfrm>
            <a:off x="3651414" y="3729230"/>
            <a:ext cx="929231" cy="16290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/excluded</a:t>
            </a:r>
          </a:p>
        </p:txBody>
      </p:sp>
      <p:cxnSp>
        <p:nvCxnSpPr>
          <p:cNvPr id="72" name="Straight Arrow Connector 16">
            <a:extLst>
              <a:ext uri="{FF2B5EF4-FFF2-40B4-BE49-F238E27FC236}">
                <a16:creationId xmlns:a16="http://schemas.microsoft.com/office/drawing/2014/main" id="{2CF29D10-7CE2-2546-9D67-0417D10EEA65}"/>
              </a:ext>
            </a:extLst>
          </p:cNvPr>
          <p:cNvCxnSpPr>
            <a:cxnSpLocks/>
            <a:stCxn id="74" idx="3"/>
            <a:endCxn id="73" idx="2"/>
          </p:cNvCxnSpPr>
          <p:nvPr/>
        </p:nvCxnSpPr>
        <p:spPr>
          <a:xfrm>
            <a:off x="5200202" y="3501109"/>
            <a:ext cx="275373" cy="236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 Same Side Corner Rectangle 36">
            <a:extLst>
              <a:ext uri="{FF2B5EF4-FFF2-40B4-BE49-F238E27FC236}">
                <a16:creationId xmlns:a16="http://schemas.microsoft.com/office/drawing/2014/main" id="{579C6D57-A18A-0240-9157-510E48F46A7E}"/>
              </a:ext>
            </a:extLst>
          </p:cNvPr>
          <p:cNvSpPr/>
          <p:nvPr/>
        </p:nvSpPr>
        <p:spPr>
          <a:xfrm>
            <a:off x="5475575" y="3398560"/>
            <a:ext cx="1502624" cy="209822"/>
          </a:xfrm>
          <a:prstGeom prst="round2Same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i="1" dirty="0" err="1">
                <a:solidFill>
                  <a:srgbClr val="FF0000"/>
                </a:solidFill>
              </a:rPr>
              <a:t>fileID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-[</a:t>
            </a:r>
            <a:r>
              <a:rPr 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data|mask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].</a:t>
            </a:r>
            <a:r>
              <a:rPr 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psv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48F323-E423-4D49-A628-EC3A41B588F8}"/>
              </a:ext>
            </a:extLst>
          </p:cNvPr>
          <p:cNvSpPr/>
          <p:nvPr/>
        </p:nvSpPr>
        <p:spPr>
          <a:xfrm>
            <a:off x="4406041" y="3412926"/>
            <a:ext cx="794161" cy="176365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cxnSp>
        <p:nvCxnSpPr>
          <p:cNvPr id="75" name="Straight Arrow Connector 16">
            <a:extLst>
              <a:ext uri="{FF2B5EF4-FFF2-40B4-BE49-F238E27FC236}">
                <a16:creationId xmlns:a16="http://schemas.microsoft.com/office/drawing/2014/main" id="{11CE9826-C5EC-B44F-A531-26604C3866CC}"/>
              </a:ext>
            </a:extLst>
          </p:cNvPr>
          <p:cNvCxnSpPr>
            <a:cxnSpLocks/>
            <a:stCxn id="70" idx="2"/>
            <a:endCxn id="74" idx="1"/>
          </p:cNvCxnSpPr>
          <p:nvPr/>
        </p:nvCxnSpPr>
        <p:spPr>
          <a:xfrm rot="16200000" flipH="1">
            <a:off x="4165773" y="3260841"/>
            <a:ext cx="192546" cy="287989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16">
            <a:extLst>
              <a:ext uri="{FF2B5EF4-FFF2-40B4-BE49-F238E27FC236}">
                <a16:creationId xmlns:a16="http://schemas.microsoft.com/office/drawing/2014/main" id="{9C726EBC-77BB-C341-AA95-E95E5D27F79A}"/>
              </a:ext>
            </a:extLst>
          </p:cNvPr>
          <p:cNvCxnSpPr>
            <a:cxnSpLocks/>
            <a:stCxn id="78" idx="3"/>
            <a:endCxn id="77" idx="2"/>
          </p:cNvCxnSpPr>
          <p:nvPr/>
        </p:nvCxnSpPr>
        <p:spPr>
          <a:xfrm>
            <a:off x="5180298" y="4108285"/>
            <a:ext cx="275373" cy="236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 Same Side Corner Rectangle 36">
            <a:extLst>
              <a:ext uri="{FF2B5EF4-FFF2-40B4-BE49-F238E27FC236}">
                <a16:creationId xmlns:a16="http://schemas.microsoft.com/office/drawing/2014/main" id="{EEEA6D6A-FA73-5948-AE53-0C770694F292}"/>
              </a:ext>
            </a:extLst>
          </p:cNvPr>
          <p:cNvSpPr/>
          <p:nvPr/>
        </p:nvSpPr>
        <p:spPr>
          <a:xfrm>
            <a:off x="5455671" y="4005736"/>
            <a:ext cx="1502624" cy="209822"/>
          </a:xfrm>
          <a:prstGeom prst="round2Same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i="1" dirty="0" err="1">
                <a:solidFill>
                  <a:srgbClr val="FF0000"/>
                </a:solidFill>
              </a:rPr>
              <a:t>fileID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-&lt;element&gt;.</a:t>
            </a:r>
            <a:r>
              <a:rPr 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psv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72C0095-5145-1845-9A2E-5DF137C304E8}"/>
              </a:ext>
            </a:extLst>
          </p:cNvPr>
          <p:cNvSpPr/>
          <p:nvPr/>
        </p:nvSpPr>
        <p:spPr>
          <a:xfrm>
            <a:off x="4386137" y="4020102"/>
            <a:ext cx="794161" cy="176365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cxnSp>
        <p:nvCxnSpPr>
          <p:cNvPr id="79" name="Straight Arrow Connector 16">
            <a:extLst>
              <a:ext uri="{FF2B5EF4-FFF2-40B4-BE49-F238E27FC236}">
                <a16:creationId xmlns:a16="http://schemas.microsoft.com/office/drawing/2014/main" id="{57DD2736-6969-D74B-8984-1725A5175EB8}"/>
              </a:ext>
            </a:extLst>
          </p:cNvPr>
          <p:cNvCxnSpPr>
            <a:cxnSpLocks/>
            <a:endCxn id="78" idx="1"/>
          </p:cNvCxnSpPr>
          <p:nvPr/>
        </p:nvCxnSpPr>
        <p:spPr>
          <a:xfrm rot="16200000" flipH="1">
            <a:off x="4133169" y="3855317"/>
            <a:ext cx="217946" cy="287989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16">
            <a:extLst>
              <a:ext uri="{FF2B5EF4-FFF2-40B4-BE49-F238E27FC236}">
                <a16:creationId xmlns:a16="http://schemas.microsoft.com/office/drawing/2014/main" id="{B8D67D91-A346-1A44-9FC4-7A121FE792AF}"/>
              </a:ext>
            </a:extLst>
          </p:cNvPr>
          <p:cNvCxnSpPr>
            <a:cxnSpLocks/>
            <a:stCxn id="5" idx="3"/>
            <a:endCxn id="70" idx="1"/>
          </p:cNvCxnSpPr>
          <p:nvPr/>
        </p:nvCxnSpPr>
        <p:spPr>
          <a:xfrm>
            <a:off x="3201687" y="2335172"/>
            <a:ext cx="451749" cy="89193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16">
            <a:extLst>
              <a:ext uri="{FF2B5EF4-FFF2-40B4-BE49-F238E27FC236}">
                <a16:creationId xmlns:a16="http://schemas.microsoft.com/office/drawing/2014/main" id="{C4D37082-948D-7641-8FE3-24F279108FCB}"/>
              </a:ext>
            </a:extLst>
          </p:cNvPr>
          <p:cNvCxnSpPr>
            <a:cxnSpLocks/>
            <a:stCxn id="5" idx="3"/>
            <a:endCxn id="71" idx="1"/>
          </p:cNvCxnSpPr>
          <p:nvPr/>
        </p:nvCxnSpPr>
        <p:spPr>
          <a:xfrm>
            <a:off x="3201687" y="2335172"/>
            <a:ext cx="449727" cy="147551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62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31BC-0299-BD40-A508-635D3382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MARINE PROCESSING LEVELS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7AF5AB-9DF4-EB4F-B579-06EB5B7434E3}"/>
              </a:ext>
            </a:extLst>
          </p:cNvPr>
          <p:cNvSpPr/>
          <p:nvPr/>
        </p:nvSpPr>
        <p:spPr>
          <a:xfrm>
            <a:off x="2782529" y="1056225"/>
            <a:ext cx="860298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algn="just">
              <a:spcAft>
                <a:spcPts val="0"/>
              </a:spcAft>
              <a:buFont typeface="+mj-lt"/>
              <a:buAutoNum type="arabicPeriod"/>
            </a:pPr>
            <a:r>
              <a:rPr lang="en-GB" sz="1600" b="1" i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level0: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is the source data set ready to be ingested in the marine processing chain. The original file format is preserved. </a:t>
            </a:r>
          </a:p>
          <a:p>
            <a:pPr marL="228600" lvl="0" indent="-228600" algn="just">
              <a:spcAft>
                <a:spcPts val="0"/>
              </a:spcAft>
              <a:buFont typeface="+mj-lt"/>
              <a:buAutoNum type="arabicPeriod"/>
            </a:pPr>
            <a:endParaRPr lang="en-GB" sz="1600" dirty="0">
              <a:solidFill>
                <a:srgbClr val="000000"/>
              </a:solidFill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lvl="0" indent="-228600" algn="just">
              <a:spcAft>
                <a:spcPts val="0"/>
              </a:spcAft>
              <a:buFont typeface="+mj-lt"/>
              <a:buAutoNum type="arabicPeriod"/>
            </a:pPr>
            <a:r>
              <a:rPr lang="en-GB" sz="1600" b="1" i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level1a: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is the initial selection of source data mapped to the CDM including:</a:t>
            </a:r>
          </a:p>
          <a:p>
            <a:pPr marL="685800" lvl="1" indent="-228600" algn="just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supplemental data </a:t>
            </a:r>
          </a:p>
          <a:p>
            <a:pPr marL="685800" lvl="1" indent="-228600" algn="just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data filtering (via initial fixing of known errors in filtering fields)</a:t>
            </a:r>
          </a:p>
          <a:p>
            <a:pPr marL="685800" lvl="1" indent="-228600" algn="just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data model-invalid report removal</a:t>
            </a:r>
          </a:p>
          <a:p>
            <a:pPr lvl="1" algn="just"/>
            <a:endParaRPr lang="en-GB" sz="1600" dirty="0">
              <a:solidFill>
                <a:srgbClr val="000000"/>
              </a:solidFill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GB" sz="1600" b="1" i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level1b: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is the data merged to the linkage and duplicate output, with file ID re-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asingment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(dates)</a:t>
            </a:r>
            <a:endParaRPr lang="en-GB" sz="1600" dirty="0">
              <a:solidFill>
                <a:srgbClr val="00FF00"/>
              </a:solidFill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lvl="0" indent="-228600" algn="just">
              <a:spcAft>
                <a:spcPts val="0"/>
              </a:spcAft>
              <a:buFont typeface="+mj-lt"/>
              <a:buAutoNum type="arabicPeriod"/>
            </a:pPr>
            <a:endParaRPr lang="en-GB" sz="1600" dirty="0">
              <a:solidFill>
                <a:srgbClr val="000000"/>
              </a:solidFill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GB" sz="1600" b="1" i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level1c: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GB" sz="1600" i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final data validation (ID, datetime) and cleaning</a:t>
            </a:r>
            <a:endParaRPr lang="en-GB" sz="1600" dirty="0">
              <a:solidFill>
                <a:srgbClr val="000000"/>
              </a:solidFill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lvl="0" indent="-228600" algn="just">
              <a:spcAft>
                <a:spcPts val="0"/>
              </a:spcAft>
              <a:buFont typeface="+mj-lt"/>
              <a:buAutoNum type="arabicPeriod"/>
            </a:pPr>
            <a:endParaRPr lang="en-GB" sz="1600" dirty="0">
              <a:solidFill>
                <a:srgbClr val="000000"/>
              </a:solidFill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GB" sz="1600" b="1" i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level1d: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external MD enrichment</a:t>
            </a:r>
          </a:p>
          <a:p>
            <a:pPr marL="228600" indent="-228600" algn="just">
              <a:buFont typeface="+mj-lt"/>
              <a:buAutoNum type="arabicPeriod"/>
            </a:pPr>
            <a:endParaRPr lang="en-GB" sz="1600" dirty="0">
              <a:solidFill>
                <a:srgbClr val="000000"/>
              </a:solidFill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GB" sz="1600" b="1" i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level1e: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same as level1d, with position, parameter and tracking quality control output added.</a:t>
            </a:r>
          </a:p>
          <a:p>
            <a:pPr lvl="0" algn="just">
              <a:spcAft>
                <a:spcPts val="0"/>
              </a:spcAft>
            </a:pPr>
            <a:endParaRPr lang="en-GB" sz="1600" dirty="0">
              <a:solidFill>
                <a:srgbClr val="000000"/>
              </a:solidFill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lvl="0" indent="-228600" algn="just">
              <a:spcAft>
                <a:spcPts val="0"/>
              </a:spcAft>
              <a:buFont typeface="+mj-lt"/>
              <a:buAutoNum type="arabicPeriod"/>
            </a:pPr>
            <a:r>
              <a:rPr lang="en-GB" sz="1600" b="1" i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level2: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data ready to ingest in the database, with parameter and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sid-dck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selection.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C16424-5825-4B40-B35B-49DECF83A859}"/>
              </a:ext>
            </a:extLst>
          </p:cNvPr>
          <p:cNvGrpSpPr/>
          <p:nvPr/>
        </p:nvGrpSpPr>
        <p:grpSpPr>
          <a:xfrm>
            <a:off x="929074" y="1335452"/>
            <a:ext cx="1733829" cy="3998867"/>
            <a:chOff x="724072" y="1490011"/>
            <a:chExt cx="1733829" cy="3998867"/>
          </a:xfrm>
        </p:grpSpPr>
        <p:sp>
          <p:nvSpPr>
            <p:cNvPr id="6" name="Alternate Process 5">
              <a:extLst>
                <a:ext uri="{FF2B5EF4-FFF2-40B4-BE49-F238E27FC236}">
                  <a16:creationId xmlns:a16="http://schemas.microsoft.com/office/drawing/2014/main" id="{E04E93AE-B02B-074C-8466-402C396C4AC7}"/>
                </a:ext>
              </a:extLst>
            </p:cNvPr>
            <p:cNvSpPr/>
            <p:nvPr/>
          </p:nvSpPr>
          <p:spPr>
            <a:xfrm>
              <a:off x="724072" y="1490011"/>
              <a:ext cx="1733829" cy="342626"/>
            </a:xfrm>
            <a:prstGeom prst="flowChartAlternateProcess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L1a:</a:t>
              </a:r>
            </a:p>
            <a:p>
              <a:pPr algn="ctr"/>
              <a:r>
                <a:rPr lang="en-US" sz="1200" dirty="0"/>
                <a:t>read + selection + CDM</a:t>
              </a:r>
            </a:p>
          </p:txBody>
        </p:sp>
        <p:sp>
          <p:nvSpPr>
            <p:cNvPr id="7" name="Alternate Process 6">
              <a:extLst>
                <a:ext uri="{FF2B5EF4-FFF2-40B4-BE49-F238E27FC236}">
                  <a16:creationId xmlns:a16="http://schemas.microsoft.com/office/drawing/2014/main" id="{10989E6E-6AB5-734C-90D5-75D06EF598D8}"/>
                </a:ext>
              </a:extLst>
            </p:cNvPr>
            <p:cNvSpPr/>
            <p:nvPr/>
          </p:nvSpPr>
          <p:spPr>
            <a:xfrm>
              <a:off x="724072" y="3179586"/>
              <a:ext cx="1733829" cy="342626"/>
            </a:xfrm>
            <a:prstGeom prst="flowChartAlternateProcess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L1d:</a:t>
              </a:r>
            </a:p>
            <a:p>
              <a:pPr algn="ctr"/>
              <a:r>
                <a:rPr lang="en-US" sz="1100" dirty="0"/>
                <a:t>external MD enrichment</a:t>
              </a:r>
            </a:p>
          </p:txBody>
        </p:sp>
        <p:sp>
          <p:nvSpPr>
            <p:cNvPr id="8" name="Alternate Process 7">
              <a:extLst>
                <a:ext uri="{FF2B5EF4-FFF2-40B4-BE49-F238E27FC236}">
                  <a16:creationId xmlns:a16="http://schemas.microsoft.com/office/drawing/2014/main" id="{4B208F4D-948A-574D-A2FB-AB6B46436A87}"/>
                </a:ext>
              </a:extLst>
            </p:cNvPr>
            <p:cNvSpPr/>
            <p:nvPr/>
          </p:nvSpPr>
          <p:spPr>
            <a:xfrm>
              <a:off x="724072" y="4519557"/>
              <a:ext cx="1733829" cy="342626"/>
            </a:xfrm>
            <a:prstGeom prst="flowChartAlternateProcess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L1e merge:</a:t>
              </a:r>
            </a:p>
            <a:p>
              <a:pPr algn="ctr"/>
              <a:r>
                <a:rPr lang="en-US" sz="1100" dirty="0"/>
                <a:t>add QC flags</a:t>
              </a:r>
            </a:p>
          </p:txBody>
        </p:sp>
        <p:sp>
          <p:nvSpPr>
            <p:cNvPr id="9" name="Alternate Process 8">
              <a:extLst>
                <a:ext uri="{FF2B5EF4-FFF2-40B4-BE49-F238E27FC236}">
                  <a16:creationId xmlns:a16="http://schemas.microsoft.com/office/drawing/2014/main" id="{914E893A-9F2F-FC44-A4DC-B536AFEE0575}"/>
                </a:ext>
              </a:extLst>
            </p:cNvPr>
            <p:cNvSpPr/>
            <p:nvPr/>
          </p:nvSpPr>
          <p:spPr>
            <a:xfrm>
              <a:off x="724072" y="5146252"/>
              <a:ext cx="1733829" cy="342626"/>
            </a:xfrm>
            <a:prstGeom prst="flowChartAlternateProcess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L2:</a:t>
              </a:r>
            </a:p>
            <a:p>
              <a:pPr algn="ctr"/>
              <a:r>
                <a:rPr lang="en-US" sz="1100" dirty="0"/>
                <a:t>data to CDM</a:t>
              </a:r>
            </a:p>
          </p:txBody>
        </p:sp>
        <p:sp>
          <p:nvSpPr>
            <p:cNvPr id="10" name="Alternate Process 9">
              <a:extLst>
                <a:ext uri="{FF2B5EF4-FFF2-40B4-BE49-F238E27FC236}">
                  <a16:creationId xmlns:a16="http://schemas.microsoft.com/office/drawing/2014/main" id="{7CAD779C-6219-2E4E-986D-4B657290DEC5}"/>
                </a:ext>
              </a:extLst>
            </p:cNvPr>
            <p:cNvSpPr/>
            <p:nvPr/>
          </p:nvSpPr>
          <p:spPr>
            <a:xfrm>
              <a:off x="724072" y="2085931"/>
              <a:ext cx="1733829" cy="342626"/>
            </a:xfrm>
            <a:prstGeom prst="flowChartAlternateProcess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L1b:</a:t>
              </a:r>
            </a:p>
            <a:p>
              <a:pPr algn="ctr"/>
              <a:r>
                <a:rPr lang="en-US" sz="1200" dirty="0"/>
                <a:t> merge + reordering</a:t>
              </a:r>
            </a:p>
          </p:txBody>
        </p:sp>
        <p:sp>
          <p:nvSpPr>
            <p:cNvPr id="11" name="Alternate Process 10">
              <a:extLst>
                <a:ext uri="{FF2B5EF4-FFF2-40B4-BE49-F238E27FC236}">
                  <a16:creationId xmlns:a16="http://schemas.microsoft.com/office/drawing/2014/main" id="{F5353E61-A682-CD48-A816-AAE2642E265A}"/>
                </a:ext>
              </a:extLst>
            </p:cNvPr>
            <p:cNvSpPr/>
            <p:nvPr/>
          </p:nvSpPr>
          <p:spPr>
            <a:xfrm>
              <a:off x="724072" y="3781665"/>
              <a:ext cx="1733829" cy="342626"/>
            </a:xfrm>
            <a:prstGeom prst="flowChartAlternateProcess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L1e  main:</a:t>
              </a:r>
            </a:p>
            <a:p>
              <a:pPr algn="ctr"/>
              <a:r>
                <a:rPr lang="en-US" sz="1200" dirty="0"/>
                <a:t>marine QC</a:t>
              </a:r>
            </a:p>
          </p:txBody>
        </p:sp>
        <p:sp>
          <p:nvSpPr>
            <p:cNvPr id="12" name="Alternate Process 11">
              <a:extLst>
                <a:ext uri="{FF2B5EF4-FFF2-40B4-BE49-F238E27FC236}">
                  <a16:creationId xmlns:a16="http://schemas.microsoft.com/office/drawing/2014/main" id="{7E63EDF0-FE58-BC44-92FD-0CE669576588}"/>
                </a:ext>
              </a:extLst>
            </p:cNvPr>
            <p:cNvSpPr/>
            <p:nvPr/>
          </p:nvSpPr>
          <p:spPr>
            <a:xfrm>
              <a:off x="724072" y="2643510"/>
              <a:ext cx="1733829" cy="342626"/>
            </a:xfrm>
            <a:prstGeom prst="flowChartAlternateProcess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L1c:</a:t>
              </a:r>
            </a:p>
            <a:p>
              <a:pPr algn="ctr"/>
              <a:r>
                <a:rPr lang="en-US" sz="1200" dirty="0"/>
                <a:t>validation &amp; cleaning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2926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18C46-AC01-EA47-AA57-1518D89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level1b process launcher (ARRAY)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4B1370-510C-A440-9F61-EEFA95394CFC}"/>
              </a:ext>
            </a:extLst>
          </p:cNvPr>
          <p:cNvSpPr/>
          <p:nvPr/>
        </p:nvSpPr>
        <p:spPr>
          <a:xfrm>
            <a:off x="2510529" y="2246972"/>
            <a:ext cx="691158" cy="17640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/level1b</a:t>
            </a:r>
          </a:p>
        </p:txBody>
      </p:sp>
      <p:cxnSp>
        <p:nvCxnSpPr>
          <p:cNvPr id="8" name="Straight Arrow Connector 16">
            <a:extLst>
              <a:ext uri="{FF2B5EF4-FFF2-40B4-BE49-F238E27FC236}">
                <a16:creationId xmlns:a16="http://schemas.microsoft.com/office/drawing/2014/main" id="{1BD27E1A-27A4-4749-B2FC-3DC68A502A97}"/>
              </a:ext>
            </a:extLst>
          </p:cNvPr>
          <p:cNvCxnSpPr>
            <a:cxnSpLocks/>
            <a:stCxn id="5" idx="3"/>
            <a:endCxn id="43" idx="1"/>
          </p:cNvCxnSpPr>
          <p:nvPr/>
        </p:nvCxnSpPr>
        <p:spPr>
          <a:xfrm flipV="1">
            <a:off x="3201687" y="2334921"/>
            <a:ext cx="458109" cy="2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6">
            <a:extLst>
              <a:ext uri="{FF2B5EF4-FFF2-40B4-BE49-F238E27FC236}">
                <a16:creationId xmlns:a16="http://schemas.microsoft.com/office/drawing/2014/main" id="{A1EE9AD3-1E6C-B74A-87C3-57976C272679}"/>
              </a:ext>
            </a:extLst>
          </p:cNvPr>
          <p:cNvCxnSpPr>
            <a:cxnSpLocks/>
            <a:stCxn id="43" idx="3"/>
            <a:endCxn id="35" idx="2"/>
          </p:cNvCxnSpPr>
          <p:nvPr/>
        </p:nvCxnSpPr>
        <p:spPr>
          <a:xfrm flipV="1">
            <a:off x="4453957" y="2333776"/>
            <a:ext cx="931235" cy="114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91B2A2-5BFF-3849-BE54-F99396C6C236}"/>
              </a:ext>
            </a:extLst>
          </p:cNvPr>
          <p:cNvSpPr/>
          <p:nvPr/>
        </p:nvSpPr>
        <p:spPr>
          <a:xfrm>
            <a:off x="3654540" y="2900723"/>
            <a:ext cx="929231" cy="16290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quicklooks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7F35DB1F-6B26-E640-9492-34A98A816577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3201687" y="2335172"/>
            <a:ext cx="452853" cy="64700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6">
            <a:extLst>
              <a:ext uri="{FF2B5EF4-FFF2-40B4-BE49-F238E27FC236}">
                <a16:creationId xmlns:a16="http://schemas.microsoft.com/office/drawing/2014/main" id="{ED0A9A13-AAE8-5B41-AB48-3A9E7F6AF7B5}"/>
              </a:ext>
            </a:extLst>
          </p:cNvPr>
          <p:cNvCxnSpPr>
            <a:cxnSpLocks/>
            <a:stCxn id="14" idx="2"/>
            <a:endCxn id="46" idx="1"/>
          </p:cNvCxnSpPr>
          <p:nvPr/>
        </p:nvCxnSpPr>
        <p:spPr>
          <a:xfrm rot="16200000" flipH="1">
            <a:off x="4168543" y="3014243"/>
            <a:ext cx="188111" cy="286885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7BC5D80-7BA6-F442-9C78-06822854149F}"/>
              </a:ext>
            </a:extLst>
          </p:cNvPr>
          <p:cNvSpPr/>
          <p:nvPr/>
        </p:nvSpPr>
        <p:spPr>
          <a:xfrm>
            <a:off x="1594340" y="1819872"/>
            <a:ext cx="6544262" cy="18302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4" name="Straight Arrow Connector 16">
            <a:extLst>
              <a:ext uri="{FF2B5EF4-FFF2-40B4-BE49-F238E27FC236}">
                <a16:creationId xmlns:a16="http://schemas.microsoft.com/office/drawing/2014/main" id="{06FB67C5-9000-0845-911A-631BDC6B6418}"/>
              </a:ext>
            </a:extLst>
          </p:cNvPr>
          <p:cNvCxnSpPr>
            <a:cxnSpLocks/>
            <a:stCxn id="46" idx="3"/>
            <a:endCxn id="37" idx="2"/>
          </p:cNvCxnSpPr>
          <p:nvPr/>
        </p:nvCxnSpPr>
        <p:spPr>
          <a:xfrm flipV="1">
            <a:off x="5200202" y="3243617"/>
            <a:ext cx="290871" cy="812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1F0429-8E79-F54E-BDC8-3A8C91EFE6BF}"/>
              </a:ext>
            </a:extLst>
          </p:cNvPr>
          <p:cNvSpPr/>
          <p:nvPr/>
        </p:nvSpPr>
        <p:spPr>
          <a:xfrm>
            <a:off x="1498166" y="1535157"/>
            <a:ext cx="5305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/>
              <a:t>level1b.py </a:t>
            </a: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level1b_config_file_$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LSB_JOBINDEX</a:t>
            </a:r>
          </a:p>
        </p:txBody>
      </p:sp>
      <p:cxnSp>
        <p:nvCxnSpPr>
          <p:cNvPr id="29" name="Straight Arrow Connector 16">
            <a:extLst>
              <a:ext uri="{FF2B5EF4-FFF2-40B4-BE49-F238E27FC236}">
                <a16:creationId xmlns:a16="http://schemas.microsoft.com/office/drawing/2014/main" id="{DE9D2FCC-417E-5A48-9ED8-E23438C61231}"/>
              </a:ext>
            </a:extLst>
          </p:cNvPr>
          <p:cNvCxnSpPr>
            <a:cxnSpLocks/>
            <a:stCxn id="41" idx="2"/>
            <a:endCxn id="5" idx="1"/>
          </p:cNvCxnSpPr>
          <p:nvPr/>
        </p:nvCxnSpPr>
        <p:spPr>
          <a:xfrm rot="16200000" flipH="1">
            <a:off x="2199797" y="2024439"/>
            <a:ext cx="188803" cy="432661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 Same Side Corner Rectangle 34">
            <a:extLst>
              <a:ext uri="{FF2B5EF4-FFF2-40B4-BE49-F238E27FC236}">
                <a16:creationId xmlns:a16="http://schemas.microsoft.com/office/drawing/2014/main" id="{AD005C4C-AE73-8C42-923F-762E8E90CD4A}"/>
              </a:ext>
            </a:extLst>
          </p:cNvPr>
          <p:cNvSpPr/>
          <p:nvPr/>
        </p:nvSpPr>
        <p:spPr>
          <a:xfrm>
            <a:off x="5385192" y="2252052"/>
            <a:ext cx="1250575" cy="163447"/>
          </a:xfrm>
          <a:prstGeom prst="round2Same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&lt;table&gt;-</a:t>
            </a:r>
            <a:r>
              <a:rPr lang="en-US" sz="1000" i="1" dirty="0" err="1">
                <a:solidFill>
                  <a:srgbClr val="FF0000"/>
                </a:solidFill>
              </a:rPr>
              <a:t>fileID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.psv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ound Same Side Corner Rectangle 36">
            <a:extLst>
              <a:ext uri="{FF2B5EF4-FFF2-40B4-BE49-F238E27FC236}">
                <a16:creationId xmlns:a16="http://schemas.microsoft.com/office/drawing/2014/main" id="{F97C149C-1815-9444-89D9-6DA92BD5859B}"/>
              </a:ext>
            </a:extLst>
          </p:cNvPr>
          <p:cNvSpPr/>
          <p:nvPr/>
        </p:nvSpPr>
        <p:spPr>
          <a:xfrm>
            <a:off x="5491073" y="3161893"/>
            <a:ext cx="1138794" cy="163447"/>
          </a:xfrm>
          <a:prstGeom prst="round2Same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i="1" dirty="0" err="1">
                <a:solidFill>
                  <a:srgbClr val="FF0000"/>
                </a:solidFill>
              </a:rPr>
              <a:t>fileID</a:t>
            </a:r>
            <a:r>
              <a:rPr 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.json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305832-3C8A-7341-99EE-A6AF4392EAE8}"/>
              </a:ext>
            </a:extLst>
          </p:cNvPr>
          <p:cNvSpPr/>
          <p:nvPr/>
        </p:nvSpPr>
        <p:spPr>
          <a:xfrm>
            <a:off x="1661248" y="1957650"/>
            <a:ext cx="833240" cy="188719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/&lt;dataset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4CC415-AD13-8D4C-B202-0B559A02D77D}"/>
              </a:ext>
            </a:extLst>
          </p:cNvPr>
          <p:cNvSpPr/>
          <p:nvPr/>
        </p:nvSpPr>
        <p:spPr>
          <a:xfrm>
            <a:off x="3659796" y="2246738"/>
            <a:ext cx="794161" cy="176365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59FFDE-7D30-714D-BF0C-90CEEAEB59AC}"/>
              </a:ext>
            </a:extLst>
          </p:cNvPr>
          <p:cNvSpPr/>
          <p:nvPr/>
        </p:nvSpPr>
        <p:spPr>
          <a:xfrm>
            <a:off x="4406041" y="3163559"/>
            <a:ext cx="794161" cy="176365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9AB94FA-58B3-154D-82DF-53B8DCEEC747}"/>
              </a:ext>
            </a:extLst>
          </p:cNvPr>
          <p:cNvGrpSpPr/>
          <p:nvPr/>
        </p:nvGrpSpPr>
        <p:grpSpPr>
          <a:xfrm>
            <a:off x="1059607" y="874833"/>
            <a:ext cx="10725918" cy="4421909"/>
            <a:chOff x="1059607" y="796683"/>
            <a:chExt cx="10725918" cy="44219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A28258-C628-C543-B431-9F1719CC1A95}"/>
                </a:ext>
              </a:extLst>
            </p:cNvPr>
            <p:cNvSpPr/>
            <p:nvPr/>
          </p:nvSpPr>
          <p:spPr>
            <a:xfrm>
              <a:off x="1156938" y="1135237"/>
              <a:ext cx="7820147" cy="408335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DF509AA-26DD-D54D-BC55-1BA13A24181B}"/>
                </a:ext>
              </a:extLst>
            </p:cNvPr>
            <p:cNvSpPr/>
            <p:nvPr/>
          </p:nvSpPr>
          <p:spPr>
            <a:xfrm>
              <a:off x="1059607" y="796683"/>
              <a:ext cx="86818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 err="1"/>
                <a:t>process_array_launcher.sh</a:t>
              </a: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level1b_config_file source-deck-periods process-list | -f 0/1 –s </a:t>
              </a:r>
              <a:r>
                <a:rPr lang="en-US" sz="16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yyyy</a:t>
              </a: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–e </a:t>
              </a:r>
              <a:r>
                <a:rPr lang="en-US" sz="16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yyyy</a:t>
              </a:r>
              <a:endPara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7972E51-927F-E84A-B2C3-71F436D47B31}"/>
                </a:ext>
              </a:extLst>
            </p:cNvPr>
            <p:cNvSpPr/>
            <p:nvPr/>
          </p:nvSpPr>
          <p:spPr>
            <a:xfrm>
              <a:off x="9466476" y="3020640"/>
              <a:ext cx="2319049" cy="852919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en-US" sz="1200" i="1" u="sng" dirty="0">
                  <a:solidFill>
                    <a:schemeClr val="tx1"/>
                  </a:solidFill>
                </a:rPr>
                <a:t>scratch-</a:t>
              </a:r>
              <a:r>
                <a:rPr lang="en-US" sz="1200" i="1" u="sng" dirty="0" err="1">
                  <a:solidFill>
                    <a:schemeClr val="tx1"/>
                  </a:solidFill>
                </a:rPr>
                <a:t>nompiio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/&lt;</a:t>
              </a:r>
              <a:r>
                <a:rPr lang="en-US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user_id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&gt;/</a:t>
              </a:r>
            </a:p>
            <a:p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&lt;release&gt;/&lt;dataset&gt;/</a:t>
              </a:r>
            </a:p>
            <a:p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&lt;process&gt;/&lt;</a:t>
              </a:r>
              <a:r>
                <a:rPr lang="en-US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sid-dck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69" name="Straight Arrow Connector 16">
              <a:extLst>
                <a:ext uri="{FF2B5EF4-FFF2-40B4-BE49-F238E27FC236}">
                  <a16:creationId xmlns:a16="http://schemas.microsoft.com/office/drawing/2014/main" id="{369484E6-C27C-D849-AD95-F4A92377A7CE}"/>
                </a:ext>
              </a:extLst>
            </p:cNvPr>
            <p:cNvCxnSpPr>
              <a:cxnSpLocks/>
              <a:stCxn id="19" idx="3"/>
              <a:endCxn id="62" idx="1"/>
            </p:cNvCxnSpPr>
            <p:nvPr/>
          </p:nvCxnSpPr>
          <p:spPr>
            <a:xfrm>
              <a:off x="8977085" y="3176915"/>
              <a:ext cx="489391" cy="27018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16">
              <a:extLst>
                <a:ext uri="{FF2B5EF4-FFF2-40B4-BE49-F238E27FC236}">
                  <a16:creationId xmlns:a16="http://schemas.microsoft.com/office/drawing/2014/main" id="{1A394165-6CBE-F045-9713-19652C88C637}"/>
                </a:ext>
              </a:extLst>
            </p:cNvPr>
            <p:cNvCxnSpPr>
              <a:cxnSpLocks/>
              <a:stCxn id="62" idx="2"/>
              <a:endCxn id="82" idx="3"/>
            </p:cNvCxnSpPr>
            <p:nvPr/>
          </p:nvCxnSpPr>
          <p:spPr>
            <a:xfrm flipH="1">
              <a:off x="10626000" y="3873559"/>
              <a:ext cx="1" cy="59246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ound Same Side Corner Rectangle 81">
              <a:extLst>
                <a:ext uri="{FF2B5EF4-FFF2-40B4-BE49-F238E27FC236}">
                  <a16:creationId xmlns:a16="http://schemas.microsoft.com/office/drawing/2014/main" id="{E0761D9F-FB6A-2549-9C89-B19A972ECF0A}"/>
                </a:ext>
              </a:extLst>
            </p:cNvPr>
            <p:cNvSpPr/>
            <p:nvPr/>
          </p:nvSpPr>
          <p:spPr>
            <a:xfrm>
              <a:off x="9621377" y="4466022"/>
              <a:ext cx="2009246" cy="288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&lt;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BSUB_idx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&gt;.</a:t>
              </a:r>
              <a:r>
                <a:rPr lang="en-US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input|o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600A449-B643-B547-B77C-3EDDFCCA516F}"/>
              </a:ext>
            </a:extLst>
          </p:cNvPr>
          <p:cNvGrpSpPr/>
          <p:nvPr/>
        </p:nvGrpSpPr>
        <p:grpSpPr>
          <a:xfrm>
            <a:off x="1432114" y="2423371"/>
            <a:ext cx="8394063" cy="2486023"/>
            <a:chOff x="1385224" y="3079545"/>
            <a:chExt cx="8394063" cy="248602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F39E37-E644-F24F-AC3A-7F127573FB29}"/>
                </a:ext>
              </a:extLst>
            </p:cNvPr>
            <p:cNvSpPr/>
            <p:nvPr/>
          </p:nvSpPr>
          <p:spPr>
            <a:xfrm>
              <a:off x="3812845" y="4899823"/>
              <a:ext cx="795712" cy="197652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/log</a:t>
              </a:r>
            </a:p>
          </p:txBody>
        </p:sp>
        <p:cxnSp>
          <p:nvCxnSpPr>
            <p:cNvPr id="21" name="Straight Arrow Connector 16">
              <a:extLst>
                <a:ext uri="{FF2B5EF4-FFF2-40B4-BE49-F238E27FC236}">
                  <a16:creationId xmlns:a16="http://schemas.microsoft.com/office/drawing/2014/main" id="{01B45390-24A4-8941-A88D-0DF50B39B0B5}"/>
                </a:ext>
              </a:extLst>
            </p:cNvPr>
            <p:cNvCxnSpPr>
              <a:cxnSpLocks/>
              <a:stCxn id="20" idx="2"/>
              <a:endCxn id="47" idx="1"/>
            </p:cNvCxnSpPr>
            <p:nvPr/>
          </p:nvCxnSpPr>
          <p:spPr>
            <a:xfrm rot="16200000" flipH="1">
              <a:off x="4249317" y="5058858"/>
              <a:ext cx="259033" cy="336265"/>
            </a:xfrm>
            <a:prstGeom prst="bentConnector2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6">
              <a:extLst>
                <a:ext uri="{FF2B5EF4-FFF2-40B4-BE49-F238E27FC236}">
                  <a16:creationId xmlns:a16="http://schemas.microsoft.com/office/drawing/2014/main" id="{B9FC6971-46A2-9544-8558-8149F803E379}"/>
                </a:ext>
              </a:extLst>
            </p:cNvPr>
            <p:cNvCxnSpPr>
              <a:cxnSpLocks/>
              <a:stCxn id="47" idx="3"/>
              <a:endCxn id="40" idx="2"/>
            </p:cNvCxnSpPr>
            <p:nvPr/>
          </p:nvCxnSpPr>
          <p:spPr>
            <a:xfrm>
              <a:off x="5314333" y="5356508"/>
              <a:ext cx="535846" cy="6861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16">
              <a:extLst>
                <a:ext uri="{FF2B5EF4-FFF2-40B4-BE49-F238E27FC236}">
                  <a16:creationId xmlns:a16="http://schemas.microsoft.com/office/drawing/2014/main" id="{5D6091D7-29C8-D84F-951E-ABA8C49BD6F7}"/>
                </a:ext>
              </a:extLst>
            </p:cNvPr>
            <p:cNvCxnSpPr>
              <a:cxnSpLocks/>
              <a:stCxn id="5" idx="2"/>
              <a:endCxn id="20" idx="1"/>
            </p:cNvCxnSpPr>
            <p:nvPr/>
          </p:nvCxnSpPr>
          <p:spPr>
            <a:xfrm rot="16200000" flipH="1">
              <a:off x="2351480" y="3537283"/>
              <a:ext cx="1919103" cy="1003627"/>
            </a:xfrm>
            <a:prstGeom prst="bentConnector2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 Same Side Corner Rectangle 39">
              <a:extLst>
                <a:ext uri="{FF2B5EF4-FFF2-40B4-BE49-F238E27FC236}">
                  <a16:creationId xmlns:a16="http://schemas.microsoft.com/office/drawing/2014/main" id="{575703B6-EC4E-CF4A-AE31-EB780B8179A7}"/>
                </a:ext>
              </a:extLst>
            </p:cNvPr>
            <p:cNvSpPr/>
            <p:nvPr/>
          </p:nvSpPr>
          <p:spPr>
            <a:xfrm>
              <a:off x="5850179" y="5264651"/>
              <a:ext cx="1222199" cy="197436"/>
            </a:xfrm>
            <a:prstGeom prst="round2Same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err="1">
                  <a:solidFill>
                    <a:srgbClr val="FF0000"/>
                  </a:solidFill>
                </a:rPr>
                <a:t>fileID</a:t>
              </a:r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ok|failed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2C41487-F50D-6E43-8EDA-6BB0BC36D255}"/>
                </a:ext>
              </a:extLst>
            </p:cNvPr>
            <p:cNvSpPr/>
            <p:nvPr/>
          </p:nvSpPr>
          <p:spPr>
            <a:xfrm>
              <a:off x="4546966" y="5257701"/>
              <a:ext cx="767367" cy="19761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/&lt;</a:t>
              </a:r>
              <a:r>
                <a:rPr lang="en-US" sz="10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sid-dck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587B044-CA1B-6145-A314-10D3D29FF6A9}"/>
                </a:ext>
              </a:extLst>
            </p:cNvPr>
            <p:cNvSpPr/>
            <p:nvPr/>
          </p:nvSpPr>
          <p:spPr>
            <a:xfrm>
              <a:off x="1488655" y="4770377"/>
              <a:ext cx="6603057" cy="79519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E559451-1F6A-E74F-B731-D659F8954688}"/>
                </a:ext>
              </a:extLst>
            </p:cNvPr>
            <p:cNvSpPr/>
            <p:nvPr/>
          </p:nvSpPr>
          <p:spPr>
            <a:xfrm>
              <a:off x="1385224" y="4498058"/>
              <a:ext cx="83940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i="1" dirty="0" err="1"/>
                <a:t>process_array_output_hdlr.py</a:t>
              </a:r>
              <a:r>
                <a:rPr lang="en-US" sz="1200" b="1" i="1" dirty="0"/>
                <a:t>  </a:t>
              </a:r>
              <a:r>
                <a:rPr lang="en-US" sz="1200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level1b_config_file _$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LSB_JOBINDEX status </a:t>
              </a:r>
              <a:r>
                <a:rPr lang="en-US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rm_input</a:t>
              </a:r>
              <a:endParaRPr lang="en-US" sz="1200" b="1" dirty="0"/>
            </a:p>
          </p:txBody>
        </p:sp>
      </p:grpSp>
      <p:cxnSp>
        <p:nvCxnSpPr>
          <p:cNvPr id="131" name="Straight Arrow Connector 16">
            <a:extLst>
              <a:ext uri="{FF2B5EF4-FFF2-40B4-BE49-F238E27FC236}">
                <a16:creationId xmlns:a16="http://schemas.microsoft.com/office/drawing/2014/main" id="{4F45155D-5ED2-3E45-AB34-6D0DA259D300}"/>
              </a:ext>
            </a:extLst>
          </p:cNvPr>
          <p:cNvCxnSpPr>
            <a:cxnSpLocks/>
            <a:stCxn id="82" idx="2"/>
            <a:endCxn id="55" idx="3"/>
          </p:cNvCxnSpPr>
          <p:nvPr/>
        </p:nvCxnSpPr>
        <p:spPr>
          <a:xfrm rot="10800000">
            <a:off x="8138603" y="4511800"/>
            <a:ext cx="1482775" cy="176373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4F66EEB-7312-EE46-85DB-B9A309F7525D}"/>
              </a:ext>
            </a:extLst>
          </p:cNvPr>
          <p:cNvSpPr/>
          <p:nvPr/>
        </p:nvSpPr>
        <p:spPr>
          <a:xfrm>
            <a:off x="7572895" y="-6858"/>
            <a:ext cx="32221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err="1">
                <a:solidFill>
                  <a:srgbClr val="FF0000"/>
                </a:solidFill>
              </a:rPr>
              <a:t>fileID</a:t>
            </a:r>
            <a:r>
              <a:rPr lang="en-US" sz="1600" b="1" i="1" dirty="0">
                <a:solidFill>
                  <a:srgbClr val="FF0000"/>
                </a:solidFill>
              </a:rPr>
              <a:t>: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yyyy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-mm-&lt;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release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&gt;-&lt;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</p:txBody>
      </p:sp>
      <p:sp>
        <p:nvSpPr>
          <p:cNvPr id="67" name="Round Same Side Corner Rectangle 66">
            <a:extLst>
              <a:ext uri="{FF2B5EF4-FFF2-40B4-BE49-F238E27FC236}">
                <a16:creationId xmlns:a16="http://schemas.microsoft.com/office/drawing/2014/main" id="{0EC5BFD3-AFB2-7143-B94D-BEA7CA37E1A6}"/>
              </a:ext>
            </a:extLst>
          </p:cNvPr>
          <p:cNvSpPr/>
          <p:nvPr/>
        </p:nvSpPr>
        <p:spPr>
          <a:xfrm>
            <a:off x="9634662" y="5008742"/>
            <a:ext cx="2009246" cy="28800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BSUB_idx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&gt;.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861423-5401-E244-8106-C0BC8B2FAC5F}"/>
              </a:ext>
            </a:extLst>
          </p:cNvPr>
          <p:cNvSpPr/>
          <p:nvPr/>
        </p:nvSpPr>
        <p:spPr>
          <a:xfrm>
            <a:off x="9084838" y="1263890"/>
            <a:ext cx="2655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-f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only failed: 0 (true) | 1 (false)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defaults to 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770686E-40C2-FF41-B8F1-D1D2E5C2466B}"/>
              </a:ext>
            </a:extLst>
          </p:cNvPr>
          <p:cNvSpPr/>
          <p:nvPr/>
        </p:nvSpPr>
        <p:spPr>
          <a:xfrm>
            <a:off x="9074416" y="1689250"/>
            <a:ext cx="16194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-s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 processing year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6C5E4B-623D-D74B-AF1A-EC5751F0AFE2}"/>
              </a:ext>
            </a:extLst>
          </p:cNvPr>
          <p:cNvSpPr/>
          <p:nvPr/>
        </p:nvSpPr>
        <p:spPr>
          <a:xfrm>
            <a:off x="9080768" y="1978996"/>
            <a:ext cx="15845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-e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 processing year</a:t>
            </a:r>
          </a:p>
        </p:txBody>
      </p:sp>
      <p:sp>
        <p:nvSpPr>
          <p:cNvPr id="53" name="Round Same Side Corner Rectangle 34">
            <a:extLst>
              <a:ext uri="{FF2B5EF4-FFF2-40B4-BE49-F238E27FC236}">
                <a16:creationId xmlns:a16="http://schemas.microsoft.com/office/drawing/2014/main" id="{3CD0246B-55CC-6C49-BCD6-95799D2700A3}"/>
              </a:ext>
            </a:extLst>
          </p:cNvPr>
          <p:cNvSpPr/>
          <p:nvPr/>
        </p:nvSpPr>
        <p:spPr>
          <a:xfrm>
            <a:off x="5400979" y="2534952"/>
            <a:ext cx="1442812" cy="208134"/>
          </a:xfrm>
          <a:prstGeom prst="round2Same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&lt;table&gt;-</a:t>
            </a:r>
            <a:r>
              <a:rPr lang="en-US" sz="1000" i="1" dirty="0" err="1">
                <a:solidFill>
                  <a:srgbClr val="FF0000"/>
                </a:solidFill>
              </a:rPr>
              <a:t>fileID_leak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.psv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4" name="Straight Arrow Connector 16">
            <a:extLst>
              <a:ext uri="{FF2B5EF4-FFF2-40B4-BE49-F238E27FC236}">
                <a16:creationId xmlns:a16="http://schemas.microsoft.com/office/drawing/2014/main" id="{41B4FB27-3548-B14D-9E8F-22486FB6976F}"/>
              </a:ext>
            </a:extLst>
          </p:cNvPr>
          <p:cNvCxnSpPr>
            <a:cxnSpLocks/>
            <a:stCxn id="43" idx="3"/>
            <a:endCxn id="53" idx="2"/>
          </p:cNvCxnSpPr>
          <p:nvPr/>
        </p:nvCxnSpPr>
        <p:spPr>
          <a:xfrm>
            <a:off x="4453957" y="2334921"/>
            <a:ext cx="947022" cy="30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3836578-DED6-8140-A104-56FD495AE2BA}"/>
              </a:ext>
            </a:extLst>
          </p:cNvPr>
          <p:cNvSpPr/>
          <p:nvPr/>
        </p:nvSpPr>
        <p:spPr>
          <a:xfrm>
            <a:off x="7599547" y="2345928"/>
            <a:ext cx="45787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err="1">
                <a:solidFill>
                  <a:srgbClr val="FF0000"/>
                </a:solidFill>
              </a:rPr>
              <a:t>fileID_leak</a:t>
            </a:r>
            <a:r>
              <a:rPr lang="en-US" sz="1600" b="1" i="1" dirty="0">
                <a:solidFill>
                  <a:srgbClr val="FF0000"/>
                </a:solidFill>
              </a:rPr>
              <a:t>: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yyyc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-mc-&lt;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release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&gt;-&lt;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&gt;-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yyyy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-mm</a:t>
            </a:r>
          </a:p>
        </p:txBody>
      </p:sp>
    </p:spTree>
    <p:extLst>
      <p:ext uri="{BB962C8B-B14F-4D97-AF65-F5344CB8AC3E}">
        <p14:creationId xmlns:p14="http://schemas.microsoft.com/office/powerpoint/2010/main" val="358317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18C46-AC01-EA47-AA57-1518D89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level1b process launcher (ARRAY)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4B1370-510C-A440-9F61-EEFA95394CFC}"/>
              </a:ext>
            </a:extLst>
          </p:cNvPr>
          <p:cNvSpPr/>
          <p:nvPr/>
        </p:nvSpPr>
        <p:spPr>
          <a:xfrm>
            <a:off x="2999930" y="2543161"/>
            <a:ext cx="691158" cy="17640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/level1b</a:t>
            </a:r>
          </a:p>
        </p:txBody>
      </p:sp>
      <p:cxnSp>
        <p:nvCxnSpPr>
          <p:cNvPr id="8" name="Straight Arrow Connector 16">
            <a:extLst>
              <a:ext uri="{FF2B5EF4-FFF2-40B4-BE49-F238E27FC236}">
                <a16:creationId xmlns:a16="http://schemas.microsoft.com/office/drawing/2014/main" id="{1BD27E1A-27A4-4749-B2FC-3DC68A502A97}"/>
              </a:ext>
            </a:extLst>
          </p:cNvPr>
          <p:cNvCxnSpPr>
            <a:cxnSpLocks/>
            <a:stCxn id="5" idx="3"/>
            <a:endCxn id="43" idx="1"/>
          </p:cNvCxnSpPr>
          <p:nvPr/>
        </p:nvCxnSpPr>
        <p:spPr>
          <a:xfrm flipV="1">
            <a:off x="3691088" y="2631110"/>
            <a:ext cx="458109" cy="2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6">
            <a:extLst>
              <a:ext uri="{FF2B5EF4-FFF2-40B4-BE49-F238E27FC236}">
                <a16:creationId xmlns:a16="http://schemas.microsoft.com/office/drawing/2014/main" id="{A1EE9AD3-1E6C-B74A-87C3-57976C272679}"/>
              </a:ext>
            </a:extLst>
          </p:cNvPr>
          <p:cNvCxnSpPr>
            <a:cxnSpLocks/>
            <a:stCxn id="43" idx="3"/>
            <a:endCxn id="35" idx="2"/>
          </p:cNvCxnSpPr>
          <p:nvPr/>
        </p:nvCxnSpPr>
        <p:spPr>
          <a:xfrm flipV="1">
            <a:off x="4943358" y="2629965"/>
            <a:ext cx="931235" cy="114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91B2A2-5BFF-3849-BE54-F99396C6C236}"/>
              </a:ext>
            </a:extLst>
          </p:cNvPr>
          <p:cNvSpPr/>
          <p:nvPr/>
        </p:nvSpPr>
        <p:spPr>
          <a:xfrm>
            <a:off x="4143941" y="2839103"/>
            <a:ext cx="929231" cy="16290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quicklooks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7F35DB1F-6B26-E640-9492-34A98A816577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3691088" y="2631361"/>
            <a:ext cx="452853" cy="28919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6">
            <a:extLst>
              <a:ext uri="{FF2B5EF4-FFF2-40B4-BE49-F238E27FC236}">
                <a16:creationId xmlns:a16="http://schemas.microsoft.com/office/drawing/2014/main" id="{ED0A9A13-AAE8-5B41-AB48-3A9E7F6AF7B5}"/>
              </a:ext>
            </a:extLst>
          </p:cNvPr>
          <p:cNvCxnSpPr>
            <a:cxnSpLocks/>
            <a:stCxn id="14" idx="2"/>
            <a:endCxn id="46" idx="1"/>
          </p:cNvCxnSpPr>
          <p:nvPr/>
        </p:nvCxnSpPr>
        <p:spPr>
          <a:xfrm rot="16200000" flipH="1">
            <a:off x="4657944" y="2952623"/>
            <a:ext cx="188111" cy="286885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7BC5D80-7BA6-F442-9C78-06822854149F}"/>
              </a:ext>
            </a:extLst>
          </p:cNvPr>
          <p:cNvSpPr/>
          <p:nvPr/>
        </p:nvSpPr>
        <p:spPr>
          <a:xfrm>
            <a:off x="2083741" y="2116060"/>
            <a:ext cx="5489153" cy="18965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4" name="Straight Arrow Connector 16">
            <a:extLst>
              <a:ext uri="{FF2B5EF4-FFF2-40B4-BE49-F238E27FC236}">
                <a16:creationId xmlns:a16="http://schemas.microsoft.com/office/drawing/2014/main" id="{06FB67C5-9000-0845-911A-631BDC6B6418}"/>
              </a:ext>
            </a:extLst>
          </p:cNvPr>
          <p:cNvCxnSpPr>
            <a:cxnSpLocks/>
            <a:stCxn id="46" idx="3"/>
            <a:endCxn id="37" idx="2"/>
          </p:cNvCxnSpPr>
          <p:nvPr/>
        </p:nvCxnSpPr>
        <p:spPr>
          <a:xfrm flipV="1">
            <a:off x="5689603" y="3181997"/>
            <a:ext cx="290871" cy="812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1F0429-8E79-F54E-BDC8-3A8C91EFE6BF}"/>
              </a:ext>
            </a:extLst>
          </p:cNvPr>
          <p:cNvSpPr/>
          <p:nvPr/>
        </p:nvSpPr>
        <p:spPr>
          <a:xfrm>
            <a:off x="1987567" y="1831346"/>
            <a:ext cx="5305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/>
              <a:t>level1c.py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data_path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release update dataset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sid-dck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yyyy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mm /level1a.json </a:t>
            </a:r>
          </a:p>
        </p:txBody>
      </p:sp>
      <p:cxnSp>
        <p:nvCxnSpPr>
          <p:cNvPr id="29" name="Straight Arrow Connector 16">
            <a:extLst>
              <a:ext uri="{FF2B5EF4-FFF2-40B4-BE49-F238E27FC236}">
                <a16:creationId xmlns:a16="http://schemas.microsoft.com/office/drawing/2014/main" id="{DE9D2FCC-417E-5A48-9ED8-E23438C61231}"/>
              </a:ext>
            </a:extLst>
          </p:cNvPr>
          <p:cNvCxnSpPr>
            <a:cxnSpLocks/>
            <a:stCxn id="41" idx="2"/>
            <a:endCxn id="5" idx="1"/>
          </p:cNvCxnSpPr>
          <p:nvPr/>
        </p:nvCxnSpPr>
        <p:spPr>
          <a:xfrm rot="16200000" flipH="1">
            <a:off x="2689198" y="2320628"/>
            <a:ext cx="188803" cy="432661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 Same Side Corner Rectangle 34">
            <a:extLst>
              <a:ext uri="{FF2B5EF4-FFF2-40B4-BE49-F238E27FC236}">
                <a16:creationId xmlns:a16="http://schemas.microsoft.com/office/drawing/2014/main" id="{AD005C4C-AE73-8C42-923F-762E8E90CD4A}"/>
              </a:ext>
            </a:extLst>
          </p:cNvPr>
          <p:cNvSpPr/>
          <p:nvPr/>
        </p:nvSpPr>
        <p:spPr>
          <a:xfrm>
            <a:off x="5874593" y="2548241"/>
            <a:ext cx="1250575" cy="163447"/>
          </a:xfrm>
          <a:prstGeom prst="round2Same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&lt;table&gt;-</a:t>
            </a:r>
            <a:r>
              <a:rPr lang="en-US" sz="1000" i="1" dirty="0" err="1">
                <a:solidFill>
                  <a:srgbClr val="FF0000"/>
                </a:solidFill>
              </a:rPr>
              <a:t>fileID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.psv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ound Same Side Corner Rectangle 36">
            <a:extLst>
              <a:ext uri="{FF2B5EF4-FFF2-40B4-BE49-F238E27FC236}">
                <a16:creationId xmlns:a16="http://schemas.microsoft.com/office/drawing/2014/main" id="{F97C149C-1815-9444-89D9-6DA92BD5859B}"/>
              </a:ext>
            </a:extLst>
          </p:cNvPr>
          <p:cNvSpPr/>
          <p:nvPr/>
        </p:nvSpPr>
        <p:spPr>
          <a:xfrm>
            <a:off x="5980474" y="3100273"/>
            <a:ext cx="1138794" cy="163447"/>
          </a:xfrm>
          <a:prstGeom prst="round2Same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i="1" dirty="0" err="1">
                <a:solidFill>
                  <a:srgbClr val="FF0000"/>
                </a:solidFill>
              </a:rPr>
              <a:t>fileID</a:t>
            </a:r>
            <a:r>
              <a:rPr 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.json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305832-3C8A-7341-99EE-A6AF4392EAE8}"/>
              </a:ext>
            </a:extLst>
          </p:cNvPr>
          <p:cNvSpPr/>
          <p:nvPr/>
        </p:nvSpPr>
        <p:spPr>
          <a:xfrm>
            <a:off x="2150649" y="2253839"/>
            <a:ext cx="833240" cy="188719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/&lt;dataset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4CC415-AD13-8D4C-B202-0B559A02D77D}"/>
              </a:ext>
            </a:extLst>
          </p:cNvPr>
          <p:cNvSpPr/>
          <p:nvPr/>
        </p:nvSpPr>
        <p:spPr>
          <a:xfrm>
            <a:off x="4149197" y="2542927"/>
            <a:ext cx="794161" cy="176365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59FFDE-7D30-714D-BF0C-90CEEAEB59AC}"/>
              </a:ext>
            </a:extLst>
          </p:cNvPr>
          <p:cNvSpPr/>
          <p:nvPr/>
        </p:nvSpPr>
        <p:spPr>
          <a:xfrm>
            <a:off x="4895442" y="3101939"/>
            <a:ext cx="794161" cy="176365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9AB94FA-58B3-154D-82DF-53B8DCEEC747}"/>
              </a:ext>
            </a:extLst>
          </p:cNvPr>
          <p:cNvGrpSpPr/>
          <p:nvPr/>
        </p:nvGrpSpPr>
        <p:grpSpPr>
          <a:xfrm>
            <a:off x="1059607" y="874833"/>
            <a:ext cx="10725918" cy="5033562"/>
            <a:chOff x="1059607" y="796683"/>
            <a:chExt cx="10725918" cy="50335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A28258-C628-C543-B431-9F1719CC1A95}"/>
                </a:ext>
              </a:extLst>
            </p:cNvPr>
            <p:cNvSpPr/>
            <p:nvPr/>
          </p:nvSpPr>
          <p:spPr>
            <a:xfrm>
              <a:off x="1156938" y="1135237"/>
              <a:ext cx="7820147" cy="469500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DF509AA-26DD-D54D-BC55-1BA13A24181B}"/>
                </a:ext>
              </a:extLst>
            </p:cNvPr>
            <p:cNvSpPr/>
            <p:nvPr/>
          </p:nvSpPr>
          <p:spPr>
            <a:xfrm>
              <a:off x="1059607" y="796683"/>
              <a:ext cx="89432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 err="1"/>
                <a:t>process_array_launcher.sh</a:t>
              </a: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release update dataset /level1b.json source-deck-list | -f 0/1 –s </a:t>
              </a:r>
              <a:r>
                <a:rPr lang="en-US" sz="16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yyyy</a:t>
              </a: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–e </a:t>
              </a:r>
              <a:r>
                <a:rPr lang="en-US" sz="16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yyyy</a:t>
              </a:r>
              <a:endPara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7972E51-927F-E84A-B2C3-71F436D47B31}"/>
                </a:ext>
              </a:extLst>
            </p:cNvPr>
            <p:cNvSpPr/>
            <p:nvPr/>
          </p:nvSpPr>
          <p:spPr>
            <a:xfrm>
              <a:off x="9466476" y="3020640"/>
              <a:ext cx="2319049" cy="852919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en-US" sz="1200" i="1" u="sng" dirty="0">
                  <a:solidFill>
                    <a:schemeClr val="tx1"/>
                  </a:solidFill>
                </a:rPr>
                <a:t>scratch-</a:t>
              </a:r>
              <a:r>
                <a:rPr lang="en-US" sz="1200" i="1" u="sng" dirty="0" err="1">
                  <a:solidFill>
                    <a:schemeClr val="tx1"/>
                  </a:solidFill>
                </a:rPr>
                <a:t>nompiio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/&lt;</a:t>
              </a:r>
              <a:r>
                <a:rPr lang="en-US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user_id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&gt;/</a:t>
              </a:r>
            </a:p>
            <a:p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&lt;release&gt;/&lt;dataset&gt;/</a:t>
              </a:r>
            </a:p>
            <a:p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&lt;process&gt;/&lt;</a:t>
              </a:r>
              <a:r>
                <a:rPr lang="en-US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sid-dck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69" name="Straight Arrow Connector 16">
              <a:extLst>
                <a:ext uri="{FF2B5EF4-FFF2-40B4-BE49-F238E27FC236}">
                  <a16:creationId xmlns:a16="http://schemas.microsoft.com/office/drawing/2014/main" id="{369484E6-C27C-D849-AD95-F4A92377A7CE}"/>
                </a:ext>
              </a:extLst>
            </p:cNvPr>
            <p:cNvCxnSpPr>
              <a:cxnSpLocks/>
              <a:stCxn id="19" idx="3"/>
              <a:endCxn id="62" idx="1"/>
            </p:cNvCxnSpPr>
            <p:nvPr/>
          </p:nvCxnSpPr>
          <p:spPr>
            <a:xfrm flipV="1">
              <a:off x="8977085" y="3447100"/>
              <a:ext cx="489391" cy="3564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16">
              <a:extLst>
                <a:ext uri="{FF2B5EF4-FFF2-40B4-BE49-F238E27FC236}">
                  <a16:creationId xmlns:a16="http://schemas.microsoft.com/office/drawing/2014/main" id="{1A394165-6CBE-F045-9713-19652C88C637}"/>
                </a:ext>
              </a:extLst>
            </p:cNvPr>
            <p:cNvCxnSpPr>
              <a:cxnSpLocks/>
              <a:stCxn id="62" idx="2"/>
              <a:endCxn id="82" idx="3"/>
            </p:cNvCxnSpPr>
            <p:nvPr/>
          </p:nvCxnSpPr>
          <p:spPr>
            <a:xfrm flipH="1">
              <a:off x="10626000" y="3873559"/>
              <a:ext cx="1" cy="59246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ound Same Side Corner Rectangle 81">
              <a:extLst>
                <a:ext uri="{FF2B5EF4-FFF2-40B4-BE49-F238E27FC236}">
                  <a16:creationId xmlns:a16="http://schemas.microsoft.com/office/drawing/2014/main" id="{E0761D9F-FB6A-2549-9C89-B19A972ECF0A}"/>
                </a:ext>
              </a:extLst>
            </p:cNvPr>
            <p:cNvSpPr/>
            <p:nvPr/>
          </p:nvSpPr>
          <p:spPr>
            <a:xfrm>
              <a:off x="9621377" y="4466022"/>
              <a:ext cx="2009246" cy="288000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&lt;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BSUB_idx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&gt;.</a:t>
              </a:r>
              <a:r>
                <a:rPr lang="en-US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input|o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600A449-B643-B547-B77C-3EDDFCCA516F}"/>
              </a:ext>
            </a:extLst>
          </p:cNvPr>
          <p:cNvGrpSpPr/>
          <p:nvPr/>
        </p:nvGrpSpPr>
        <p:grpSpPr>
          <a:xfrm>
            <a:off x="1454369" y="2719560"/>
            <a:ext cx="8394063" cy="2971165"/>
            <a:chOff x="1407479" y="2673915"/>
            <a:chExt cx="8394063" cy="297116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F39E37-E644-F24F-AC3A-7F127573FB29}"/>
                </a:ext>
              </a:extLst>
            </p:cNvPr>
            <p:cNvSpPr/>
            <p:nvPr/>
          </p:nvSpPr>
          <p:spPr>
            <a:xfrm>
              <a:off x="3812845" y="5005839"/>
              <a:ext cx="795712" cy="197652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/log</a:t>
              </a:r>
            </a:p>
          </p:txBody>
        </p:sp>
        <p:cxnSp>
          <p:nvCxnSpPr>
            <p:cNvPr id="21" name="Straight Arrow Connector 16">
              <a:extLst>
                <a:ext uri="{FF2B5EF4-FFF2-40B4-BE49-F238E27FC236}">
                  <a16:creationId xmlns:a16="http://schemas.microsoft.com/office/drawing/2014/main" id="{01B45390-24A4-8941-A88D-0DF50B39B0B5}"/>
                </a:ext>
              </a:extLst>
            </p:cNvPr>
            <p:cNvCxnSpPr>
              <a:cxnSpLocks/>
              <a:stCxn id="20" idx="2"/>
              <a:endCxn id="47" idx="1"/>
            </p:cNvCxnSpPr>
            <p:nvPr/>
          </p:nvCxnSpPr>
          <p:spPr>
            <a:xfrm rot="16200000" flipH="1">
              <a:off x="4249317" y="5164874"/>
              <a:ext cx="259033" cy="336265"/>
            </a:xfrm>
            <a:prstGeom prst="bentConnector2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6">
              <a:extLst>
                <a:ext uri="{FF2B5EF4-FFF2-40B4-BE49-F238E27FC236}">
                  <a16:creationId xmlns:a16="http://schemas.microsoft.com/office/drawing/2014/main" id="{B9FC6971-46A2-9544-8558-8149F803E379}"/>
                </a:ext>
              </a:extLst>
            </p:cNvPr>
            <p:cNvCxnSpPr>
              <a:cxnSpLocks/>
              <a:stCxn id="47" idx="3"/>
              <a:endCxn id="40" idx="2"/>
            </p:cNvCxnSpPr>
            <p:nvPr/>
          </p:nvCxnSpPr>
          <p:spPr>
            <a:xfrm>
              <a:off x="5314333" y="5462524"/>
              <a:ext cx="535846" cy="6861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16">
              <a:extLst>
                <a:ext uri="{FF2B5EF4-FFF2-40B4-BE49-F238E27FC236}">
                  <a16:creationId xmlns:a16="http://schemas.microsoft.com/office/drawing/2014/main" id="{5D6091D7-29C8-D84F-951E-ABA8C49BD6F7}"/>
                </a:ext>
              </a:extLst>
            </p:cNvPr>
            <p:cNvCxnSpPr>
              <a:cxnSpLocks/>
              <a:stCxn id="5" idx="2"/>
              <a:endCxn id="20" idx="1"/>
            </p:cNvCxnSpPr>
            <p:nvPr/>
          </p:nvCxnSpPr>
          <p:spPr>
            <a:xfrm rot="16200000" flipH="1">
              <a:off x="2340358" y="3632177"/>
              <a:ext cx="2430749" cy="514226"/>
            </a:xfrm>
            <a:prstGeom prst="bentConnector2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 Same Side Corner Rectangle 39">
              <a:extLst>
                <a:ext uri="{FF2B5EF4-FFF2-40B4-BE49-F238E27FC236}">
                  <a16:creationId xmlns:a16="http://schemas.microsoft.com/office/drawing/2014/main" id="{575703B6-EC4E-CF4A-AE31-EB780B8179A7}"/>
                </a:ext>
              </a:extLst>
            </p:cNvPr>
            <p:cNvSpPr/>
            <p:nvPr/>
          </p:nvSpPr>
          <p:spPr>
            <a:xfrm>
              <a:off x="5850179" y="5370667"/>
              <a:ext cx="1222199" cy="197436"/>
            </a:xfrm>
            <a:prstGeom prst="round2Same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err="1">
                  <a:solidFill>
                    <a:srgbClr val="FF0000"/>
                  </a:solidFill>
                </a:rPr>
                <a:t>fileID</a:t>
              </a:r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ok|failed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2C41487-F50D-6E43-8EDA-6BB0BC36D255}"/>
                </a:ext>
              </a:extLst>
            </p:cNvPr>
            <p:cNvSpPr/>
            <p:nvPr/>
          </p:nvSpPr>
          <p:spPr>
            <a:xfrm>
              <a:off x="4546966" y="5363717"/>
              <a:ext cx="767367" cy="19761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/&lt;</a:t>
              </a:r>
              <a:r>
                <a:rPr lang="en-US" sz="10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sid-dck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587B044-CA1B-6145-A314-10D3D29FF6A9}"/>
                </a:ext>
              </a:extLst>
            </p:cNvPr>
            <p:cNvSpPr/>
            <p:nvPr/>
          </p:nvSpPr>
          <p:spPr>
            <a:xfrm>
              <a:off x="1488655" y="4849889"/>
              <a:ext cx="6603057" cy="79519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E559451-1F6A-E74F-B731-D659F8954688}"/>
                </a:ext>
              </a:extLst>
            </p:cNvPr>
            <p:cNvSpPr/>
            <p:nvPr/>
          </p:nvSpPr>
          <p:spPr>
            <a:xfrm>
              <a:off x="1407479" y="4391588"/>
              <a:ext cx="839406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i="1" dirty="0" err="1"/>
                <a:t>process_array_output_hdlr.py</a:t>
              </a:r>
              <a:r>
                <a:rPr lang="en-US" sz="1200" b="1" i="1" dirty="0"/>
                <a:t> </a:t>
              </a:r>
            </a:p>
            <a:p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/scratch-</a:t>
              </a:r>
              <a:r>
                <a:rPr lang="en-US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nompiio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/&lt;</a:t>
              </a:r>
              <a:r>
                <a:rPr lang="en-US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user_id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&gt;/&lt;release&gt;/&lt;dataset&gt;/&lt;update&gt;/&lt;process&gt;/&lt;</a:t>
              </a:r>
              <a:r>
                <a:rPr lang="en-US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sid-dck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 status </a:t>
              </a:r>
              <a:r>
                <a:rPr lang="en-US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rm_input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($LSB_JOBINDEX)</a:t>
              </a:r>
            </a:p>
            <a:p>
              <a:endParaRPr lang="en-US" sz="1200" b="1" dirty="0"/>
            </a:p>
          </p:txBody>
        </p:sp>
      </p:grpSp>
      <p:cxnSp>
        <p:nvCxnSpPr>
          <p:cNvPr id="131" name="Straight Arrow Connector 16">
            <a:extLst>
              <a:ext uri="{FF2B5EF4-FFF2-40B4-BE49-F238E27FC236}">
                <a16:creationId xmlns:a16="http://schemas.microsoft.com/office/drawing/2014/main" id="{4F45155D-5ED2-3E45-AB34-6D0DA259D300}"/>
              </a:ext>
            </a:extLst>
          </p:cNvPr>
          <p:cNvCxnSpPr>
            <a:cxnSpLocks/>
            <a:stCxn id="82" idx="2"/>
            <a:endCxn id="55" idx="3"/>
          </p:cNvCxnSpPr>
          <p:nvPr/>
        </p:nvCxnSpPr>
        <p:spPr>
          <a:xfrm rot="10800000" flipV="1">
            <a:off x="8138603" y="4688172"/>
            <a:ext cx="1482775" cy="604958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4F66EEB-7312-EE46-85DB-B9A309F7525D}"/>
              </a:ext>
            </a:extLst>
          </p:cNvPr>
          <p:cNvSpPr/>
          <p:nvPr/>
        </p:nvSpPr>
        <p:spPr>
          <a:xfrm>
            <a:off x="7572895" y="-6858"/>
            <a:ext cx="32221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err="1">
                <a:solidFill>
                  <a:srgbClr val="FF0000"/>
                </a:solidFill>
              </a:rPr>
              <a:t>fileID</a:t>
            </a:r>
            <a:r>
              <a:rPr lang="en-US" sz="1600" b="1" i="1" dirty="0">
                <a:solidFill>
                  <a:srgbClr val="FF0000"/>
                </a:solidFill>
              </a:rPr>
              <a:t>: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yyyy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-mm-&lt;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release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&gt;-&lt;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173AACA-A0A5-864C-B1FD-BACB30EB5B9E}"/>
              </a:ext>
            </a:extLst>
          </p:cNvPr>
          <p:cNvSpPr/>
          <p:nvPr/>
        </p:nvSpPr>
        <p:spPr>
          <a:xfrm>
            <a:off x="1580612" y="1560371"/>
            <a:ext cx="6511101" cy="27488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77BF0C7-8A01-F84A-8A94-885FA9A241AA}"/>
              </a:ext>
            </a:extLst>
          </p:cNvPr>
          <p:cNvSpPr/>
          <p:nvPr/>
        </p:nvSpPr>
        <p:spPr>
          <a:xfrm>
            <a:off x="1472859" y="1294668"/>
            <a:ext cx="75120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 err="1"/>
              <a:t>process_array.py</a:t>
            </a:r>
            <a:r>
              <a:rPr lang="en-US" sz="1200" b="1" i="1" dirty="0"/>
              <a:t>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/scratch-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nompiio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/&lt;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user_id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&gt;/&lt;release&gt;/&lt;dataset&gt;/&lt;update&gt;/&lt;process&gt;/&lt;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sid-dck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($LSB_JOBINDEX)</a:t>
            </a:r>
          </a:p>
        </p:txBody>
      </p:sp>
      <p:sp>
        <p:nvSpPr>
          <p:cNvPr id="67" name="Round Same Side Corner Rectangle 66">
            <a:extLst>
              <a:ext uri="{FF2B5EF4-FFF2-40B4-BE49-F238E27FC236}">
                <a16:creationId xmlns:a16="http://schemas.microsoft.com/office/drawing/2014/main" id="{0EC5BFD3-AFB2-7143-B94D-BEA7CA37E1A6}"/>
              </a:ext>
            </a:extLst>
          </p:cNvPr>
          <p:cNvSpPr/>
          <p:nvPr/>
        </p:nvSpPr>
        <p:spPr>
          <a:xfrm>
            <a:off x="9634662" y="5008742"/>
            <a:ext cx="2009246" cy="28800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BSUB_idx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&gt;.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</a:t>
            </a:r>
          </a:p>
        </p:txBody>
      </p:sp>
      <p:sp>
        <p:nvSpPr>
          <p:cNvPr id="68" name="Round Same Side Corner Rectangle 67">
            <a:extLst>
              <a:ext uri="{FF2B5EF4-FFF2-40B4-BE49-F238E27FC236}">
                <a16:creationId xmlns:a16="http://schemas.microsoft.com/office/drawing/2014/main" id="{A2A6032E-1D77-6C40-A781-7C7FCF7D3AA6}"/>
              </a:ext>
            </a:extLst>
          </p:cNvPr>
          <p:cNvSpPr/>
          <p:nvPr/>
        </p:nvSpPr>
        <p:spPr>
          <a:xfrm>
            <a:off x="9634662" y="5504744"/>
            <a:ext cx="2009246" cy="28800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clean.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861423-5401-E244-8106-C0BC8B2FAC5F}"/>
              </a:ext>
            </a:extLst>
          </p:cNvPr>
          <p:cNvSpPr/>
          <p:nvPr/>
        </p:nvSpPr>
        <p:spPr>
          <a:xfrm>
            <a:off x="9084838" y="1263890"/>
            <a:ext cx="2655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-f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only failed: 0 (true) | 1 (false)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defaults to 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770686E-40C2-FF41-B8F1-D1D2E5C2466B}"/>
              </a:ext>
            </a:extLst>
          </p:cNvPr>
          <p:cNvSpPr/>
          <p:nvPr/>
        </p:nvSpPr>
        <p:spPr>
          <a:xfrm>
            <a:off x="9074416" y="1689250"/>
            <a:ext cx="16194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-s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 processing year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6C5E4B-623D-D74B-AF1A-EC5751F0AFE2}"/>
              </a:ext>
            </a:extLst>
          </p:cNvPr>
          <p:cNvSpPr/>
          <p:nvPr/>
        </p:nvSpPr>
        <p:spPr>
          <a:xfrm>
            <a:off x="9080768" y="1978996"/>
            <a:ext cx="15845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-e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 processing year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41A1289-A22A-074F-A448-9328E721495F}"/>
              </a:ext>
            </a:extLst>
          </p:cNvPr>
          <p:cNvSpPr/>
          <p:nvPr/>
        </p:nvSpPr>
        <p:spPr>
          <a:xfrm>
            <a:off x="4143941" y="3412651"/>
            <a:ext cx="929231" cy="16290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/invalid</a:t>
            </a:r>
          </a:p>
        </p:txBody>
      </p:sp>
      <p:cxnSp>
        <p:nvCxnSpPr>
          <p:cNvPr id="49" name="Straight Arrow Connector 16">
            <a:extLst>
              <a:ext uri="{FF2B5EF4-FFF2-40B4-BE49-F238E27FC236}">
                <a16:creationId xmlns:a16="http://schemas.microsoft.com/office/drawing/2014/main" id="{00193BF9-1F79-6F47-86FA-80F21FC56998}"/>
              </a:ext>
            </a:extLst>
          </p:cNvPr>
          <p:cNvCxnSpPr>
            <a:cxnSpLocks/>
            <a:stCxn id="51" idx="3"/>
            <a:endCxn id="50" idx="2"/>
          </p:cNvCxnSpPr>
          <p:nvPr/>
        </p:nvCxnSpPr>
        <p:spPr>
          <a:xfrm>
            <a:off x="5672825" y="3791706"/>
            <a:ext cx="275373" cy="268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 Same Side Corner Rectangle 36">
            <a:extLst>
              <a:ext uri="{FF2B5EF4-FFF2-40B4-BE49-F238E27FC236}">
                <a16:creationId xmlns:a16="http://schemas.microsoft.com/office/drawing/2014/main" id="{71735ED3-20A7-E247-B16A-0E20DD660968}"/>
              </a:ext>
            </a:extLst>
          </p:cNvPr>
          <p:cNvSpPr/>
          <p:nvPr/>
        </p:nvSpPr>
        <p:spPr>
          <a:xfrm>
            <a:off x="5948198" y="3651106"/>
            <a:ext cx="1502624" cy="286577"/>
          </a:xfrm>
          <a:prstGeom prst="round2Same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header-</a:t>
            </a:r>
            <a:r>
              <a:rPr lang="en-US" sz="1000" i="1" dirty="0" err="1">
                <a:solidFill>
                  <a:srgbClr val="FF0000"/>
                </a:solidFill>
              </a:rPr>
              <a:t>fileID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-&lt;element&gt;.</a:t>
            </a:r>
            <a:r>
              <a:rPr 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psv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6FEA26-0CA2-CA47-B160-F1AB71A4022B}"/>
              </a:ext>
            </a:extLst>
          </p:cNvPr>
          <p:cNvSpPr/>
          <p:nvPr/>
        </p:nvSpPr>
        <p:spPr>
          <a:xfrm>
            <a:off x="4878664" y="3703523"/>
            <a:ext cx="794161" cy="176365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cxnSp>
        <p:nvCxnSpPr>
          <p:cNvPr id="52" name="Straight Arrow Connector 16">
            <a:extLst>
              <a:ext uri="{FF2B5EF4-FFF2-40B4-BE49-F238E27FC236}">
                <a16:creationId xmlns:a16="http://schemas.microsoft.com/office/drawing/2014/main" id="{908F0785-6E54-EF47-9277-D1279622FDF4}"/>
              </a:ext>
            </a:extLst>
          </p:cNvPr>
          <p:cNvCxnSpPr>
            <a:cxnSpLocks/>
            <a:endCxn id="51" idx="1"/>
          </p:cNvCxnSpPr>
          <p:nvPr/>
        </p:nvCxnSpPr>
        <p:spPr>
          <a:xfrm rot="16200000" flipH="1">
            <a:off x="4625696" y="3538738"/>
            <a:ext cx="217946" cy="287989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16">
            <a:extLst>
              <a:ext uri="{FF2B5EF4-FFF2-40B4-BE49-F238E27FC236}">
                <a16:creationId xmlns:a16="http://schemas.microsoft.com/office/drawing/2014/main" id="{2DC97512-61FF-7C45-B982-953E8599786C}"/>
              </a:ext>
            </a:extLst>
          </p:cNvPr>
          <p:cNvCxnSpPr>
            <a:cxnSpLocks/>
            <a:stCxn id="5" idx="3"/>
            <a:endCxn id="48" idx="1"/>
          </p:cNvCxnSpPr>
          <p:nvPr/>
        </p:nvCxnSpPr>
        <p:spPr>
          <a:xfrm>
            <a:off x="3691088" y="2631361"/>
            <a:ext cx="452853" cy="8627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50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18C46-AC01-EA47-AA57-1518D89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process launcher (ARRAY)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F509AA-26DD-D54D-BC55-1BA13A24181B}"/>
              </a:ext>
            </a:extLst>
          </p:cNvPr>
          <p:cNvSpPr/>
          <p:nvPr/>
        </p:nvSpPr>
        <p:spPr>
          <a:xfrm>
            <a:off x="1059607" y="874833"/>
            <a:ext cx="446577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process_config_file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main_script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loggers</a:t>
            </a:r>
          </a:p>
          <a:p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&lt;process&gt;: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process_config_file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basename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main_script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“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main_script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field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process_config_file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loggers: tagged in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data_level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&lt;process&gt;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4F66EEB-7312-EE46-85DB-B9A309F7525D}"/>
              </a:ext>
            </a:extLst>
          </p:cNvPr>
          <p:cNvSpPr/>
          <p:nvPr/>
        </p:nvSpPr>
        <p:spPr>
          <a:xfrm>
            <a:off x="7572895" y="-6858"/>
            <a:ext cx="32221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err="1">
                <a:solidFill>
                  <a:srgbClr val="FF0000"/>
                </a:solidFill>
              </a:rPr>
              <a:t>fileID</a:t>
            </a:r>
            <a:r>
              <a:rPr lang="en-US" sz="1600" b="1" i="1" dirty="0">
                <a:solidFill>
                  <a:srgbClr val="FF0000"/>
                </a:solidFill>
              </a:rPr>
              <a:t>: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yyyy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-mm-&lt;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release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&gt;-&lt;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44699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18C46-AC01-EA47-AA57-1518D89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process launcher (ARRAY)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F509AA-26DD-D54D-BC55-1BA13A24181B}"/>
              </a:ext>
            </a:extLst>
          </p:cNvPr>
          <p:cNvSpPr/>
          <p:nvPr/>
        </p:nvSpPr>
        <p:spPr>
          <a:xfrm>
            <a:off x="1075237" y="960160"/>
            <a:ext cx="6197146" cy="5093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</a:rPr>
              <a:t>Required settings for array launcher in </a:t>
            </a:r>
            <a:r>
              <a:rPr lang="en-US" sz="2000" i="1" dirty="0" err="1">
                <a:solidFill>
                  <a:srgbClr val="C00000"/>
                </a:solidFill>
              </a:rPr>
              <a:t>process_config_file</a:t>
            </a:r>
            <a:endParaRPr lang="en-US" sz="2000" i="1" dirty="0">
              <a:solidFill>
                <a:srgbClr val="C00000"/>
              </a:solidFill>
            </a:endParaRPr>
          </a:p>
          <a:p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Default job settings (example): under “job”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"job":</a:t>
            </a: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{</a:t>
            </a: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"</a:t>
            </a:r>
            <a:r>
              <a:rPr lang="en-US" sz="11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data_level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": "level1a",</a:t>
            </a: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"</a:t>
            </a:r>
            <a:r>
              <a:rPr lang="en-US" sz="11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source_level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": "level0",</a:t>
            </a: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"source_file_</a:t>
            </a:r>
            <a:r>
              <a:rPr lang="en-US" sz="11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ext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":"</a:t>
            </a:r>
            <a:r>
              <a:rPr lang="en-US" sz="11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imma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",</a:t>
            </a: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"</a:t>
            </a:r>
            <a:r>
              <a:rPr lang="en-US" sz="11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source_filename_prefix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":"",</a:t>
            </a: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"</a:t>
            </a:r>
            <a:r>
              <a:rPr lang="en-US" sz="11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source_filename_suffix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":"",</a:t>
            </a: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"environment": "0",</a:t>
            </a: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"</a:t>
            </a:r>
            <a:r>
              <a:rPr lang="en-US" sz="11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job_memo_mb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": 4000,</a:t>
            </a: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"</a:t>
            </a:r>
            <a:r>
              <a:rPr lang="en-US" sz="11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job_time_hr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": "01",</a:t>
            </a: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"</a:t>
            </a:r>
            <a:r>
              <a:rPr lang="en-US" sz="11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job_time_min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": "30",</a:t>
            </a: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"script_name":"level1a.py"</a:t>
            </a: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}</a:t>
            </a:r>
          </a:p>
          <a:p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sid-dck</a:t>
            </a: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specific settings (example): will override default if set</a:t>
            </a:r>
          </a:p>
          <a:p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”001-110":</a:t>
            </a: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{   </a:t>
            </a: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"</a:t>
            </a:r>
            <a:r>
              <a:rPr lang="en-US" sz="11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job_memo_mb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": 16000,</a:t>
            </a: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"</a:t>
            </a:r>
            <a:r>
              <a:rPr lang="en-US" sz="11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job_time_hr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": "02",</a:t>
            </a: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"</a:t>
            </a:r>
            <a:r>
              <a:rPr lang="en-US" sz="11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job_time_min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": "30”</a:t>
            </a: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838590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18C46-AC01-EA47-AA57-1518D89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process launcher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4B1370-510C-A440-9F61-EEFA95394CFC}"/>
              </a:ext>
            </a:extLst>
          </p:cNvPr>
          <p:cNvSpPr/>
          <p:nvPr/>
        </p:nvSpPr>
        <p:spPr>
          <a:xfrm>
            <a:off x="2436103" y="2251601"/>
            <a:ext cx="691158" cy="17640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levelxx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Straight Arrow Connector 16">
            <a:extLst>
              <a:ext uri="{FF2B5EF4-FFF2-40B4-BE49-F238E27FC236}">
                <a16:creationId xmlns:a16="http://schemas.microsoft.com/office/drawing/2014/main" id="{1BD27E1A-27A4-4749-B2FC-3DC68A502A97}"/>
              </a:ext>
            </a:extLst>
          </p:cNvPr>
          <p:cNvCxnSpPr>
            <a:cxnSpLocks/>
            <a:stCxn id="5" idx="3"/>
            <a:endCxn id="43" idx="1"/>
          </p:cNvCxnSpPr>
          <p:nvPr/>
        </p:nvCxnSpPr>
        <p:spPr>
          <a:xfrm flipV="1">
            <a:off x="3127261" y="2339550"/>
            <a:ext cx="458109" cy="2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6">
            <a:extLst>
              <a:ext uri="{FF2B5EF4-FFF2-40B4-BE49-F238E27FC236}">
                <a16:creationId xmlns:a16="http://schemas.microsoft.com/office/drawing/2014/main" id="{A1EE9AD3-1E6C-B74A-87C3-57976C272679}"/>
              </a:ext>
            </a:extLst>
          </p:cNvPr>
          <p:cNvCxnSpPr>
            <a:cxnSpLocks/>
            <a:stCxn id="43" idx="3"/>
            <a:endCxn id="35" idx="2"/>
          </p:cNvCxnSpPr>
          <p:nvPr/>
        </p:nvCxnSpPr>
        <p:spPr>
          <a:xfrm flipV="1">
            <a:off x="4379531" y="2334873"/>
            <a:ext cx="931236" cy="467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91B2A2-5BFF-3849-BE54-F99396C6C236}"/>
              </a:ext>
            </a:extLst>
          </p:cNvPr>
          <p:cNvSpPr/>
          <p:nvPr/>
        </p:nvSpPr>
        <p:spPr>
          <a:xfrm>
            <a:off x="3580114" y="2547543"/>
            <a:ext cx="929231" cy="16290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quicklooks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7F35DB1F-6B26-E640-9492-34A98A816577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3127261" y="2339801"/>
            <a:ext cx="452853" cy="28919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6">
            <a:extLst>
              <a:ext uri="{FF2B5EF4-FFF2-40B4-BE49-F238E27FC236}">
                <a16:creationId xmlns:a16="http://schemas.microsoft.com/office/drawing/2014/main" id="{ED0A9A13-AAE8-5B41-AB48-3A9E7F6AF7B5}"/>
              </a:ext>
            </a:extLst>
          </p:cNvPr>
          <p:cNvCxnSpPr>
            <a:cxnSpLocks/>
            <a:stCxn id="14" idx="2"/>
            <a:endCxn id="46" idx="1"/>
          </p:cNvCxnSpPr>
          <p:nvPr/>
        </p:nvCxnSpPr>
        <p:spPr>
          <a:xfrm rot="16200000" flipH="1">
            <a:off x="4071400" y="2683780"/>
            <a:ext cx="233544" cy="286885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7BC5D80-7BA6-F442-9C78-06822854149F}"/>
              </a:ext>
            </a:extLst>
          </p:cNvPr>
          <p:cNvSpPr/>
          <p:nvPr/>
        </p:nvSpPr>
        <p:spPr>
          <a:xfrm>
            <a:off x="1519915" y="1824501"/>
            <a:ext cx="5383858" cy="14692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4" name="Straight Arrow Connector 16">
            <a:extLst>
              <a:ext uri="{FF2B5EF4-FFF2-40B4-BE49-F238E27FC236}">
                <a16:creationId xmlns:a16="http://schemas.microsoft.com/office/drawing/2014/main" id="{06FB67C5-9000-0845-911A-631BDC6B6418}"/>
              </a:ext>
            </a:extLst>
          </p:cNvPr>
          <p:cNvCxnSpPr>
            <a:cxnSpLocks/>
            <a:stCxn id="46" idx="3"/>
            <a:endCxn id="37" idx="2"/>
          </p:cNvCxnSpPr>
          <p:nvPr/>
        </p:nvCxnSpPr>
        <p:spPr>
          <a:xfrm>
            <a:off x="5125776" y="2943995"/>
            <a:ext cx="243982" cy="27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1F0429-8E79-F54E-BDC8-3A8C91EFE6BF}"/>
              </a:ext>
            </a:extLst>
          </p:cNvPr>
          <p:cNvSpPr/>
          <p:nvPr/>
        </p:nvSpPr>
        <p:spPr>
          <a:xfrm>
            <a:off x="1423740" y="1539786"/>
            <a:ext cx="62431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/>
              <a:t>&lt;</a:t>
            </a:r>
            <a:r>
              <a:rPr lang="en-US" sz="1200" b="1" i="1" dirty="0" err="1"/>
              <a:t>py</a:t>
            </a:r>
            <a:r>
              <a:rPr lang="en-US" sz="1200" b="1" i="1" dirty="0"/>
              <a:t> script&gt;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data_path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release update dataset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sid-dck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year_start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year_end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process_config_file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cxnSp>
        <p:nvCxnSpPr>
          <p:cNvPr id="29" name="Straight Arrow Connector 16">
            <a:extLst>
              <a:ext uri="{FF2B5EF4-FFF2-40B4-BE49-F238E27FC236}">
                <a16:creationId xmlns:a16="http://schemas.microsoft.com/office/drawing/2014/main" id="{DE9D2FCC-417E-5A48-9ED8-E23438C61231}"/>
              </a:ext>
            </a:extLst>
          </p:cNvPr>
          <p:cNvCxnSpPr>
            <a:cxnSpLocks/>
            <a:stCxn id="41" idx="2"/>
            <a:endCxn id="5" idx="1"/>
          </p:cNvCxnSpPr>
          <p:nvPr/>
        </p:nvCxnSpPr>
        <p:spPr>
          <a:xfrm rot="16200000" flipH="1">
            <a:off x="2125371" y="2029068"/>
            <a:ext cx="188803" cy="432661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 Same Side Corner Rectangle 34">
            <a:extLst>
              <a:ext uri="{FF2B5EF4-FFF2-40B4-BE49-F238E27FC236}">
                <a16:creationId xmlns:a16="http://schemas.microsoft.com/office/drawing/2014/main" id="{AD005C4C-AE73-8C42-923F-762E8E90CD4A}"/>
              </a:ext>
            </a:extLst>
          </p:cNvPr>
          <p:cNvSpPr/>
          <p:nvPr/>
        </p:nvSpPr>
        <p:spPr>
          <a:xfrm>
            <a:off x="5310767" y="2256682"/>
            <a:ext cx="427658" cy="156382"/>
          </a:xfrm>
          <a:prstGeom prst="round2Same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ound Same Side Corner Rectangle 36">
            <a:extLst>
              <a:ext uri="{FF2B5EF4-FFF2-40B4-BE49-F238E27FC236}">
                <a16:creationId xmlns:a16="http://schemas.microsoft.com/office/drawing/2014/main" id="{F97C149C-1815-9444-89D9-6DA92BD5859B}"/>
              </a:ext>
            </a:extLst>
          </p:cNvPr>
          <p:cNvSpPr/>
          <p:nvPr/>
        </p:nvSpPr>
        <p:spPr>
          <a:xfrm>
            <a:off x="5369758" y="2861332"/>
            <a:ext cx="481645" cy="170845"/>
          </a:xfrm>
          <a:prstGeom prst="round2Same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305832-3C8A-7341-99EE-A6AF4392EAE8}"/>
              </a:ext>
            </a:extLst>
          </p:cNvPr>
          <p:cNvSpPr/>
          <p:nvPr/>
        </p:nvSpPr>
        <p:spPr>
          <a:xfrm>
            <a:off x="1586822" y="1962279"/>
            <a:ext cx="833240" cy="188719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/&lt;dataset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4CC415-AD13-8D4C-B202-0B559A02D77D}"/>
              </a:ext>
            </a:extLst>
          </p:cNvPr>
          <p:cNvSpPr/>
          <p:nvPr/>
        </p:nvSpPr>
        <p:spPr>
          <a:xfrm>
            <a:off x="3585370" y="2251367"/>
            <a:ext cx="794161" cy="176365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59FFDE-7D30-714D-BF0C-90CEEAEB59AC}"/>
              </a:ext>
            </a:extLst>
          </p:cNvPr>
          <p:cNvSpPr/>
          <p:nvPr/>
        </p:nvSpPr>
        <p:spPr>
          <a:xfrm>
            <a:off x="4331615" y="2855812"/>
            <a:ext cx="794161" cy="176365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9AB94FA-58B3-154D-82DF-53B8DCEEC747}"/>
              </a:ext>
            </a:extLst>
          </p:cNvPr>
          <p:cNvGrpSpPr/>
          <p:nvPr/>
        </p:nvGrpSpPr>
        <p:grpSpPr>
          <a:xfrm>
            <a:off x="1059607" y="989273"/>
            <a:ext cx="10725918" cy="4520576"/>
            <a:chOff x="1059607" y="781633"/>
            <a:chExt cx="10725918" cy="369312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A28258-C628-C543-B431-9F1719CC1A95}"/>
                </a:ext>
              </a:extLst>
            </p:cNvPr>
            <p:cNvSpPr/>
            <p:nvPr/>
          </p:nvSpPr>
          <p:spPr>
            <a:xfrm>
              <a:off x="1156938" y="1135238"/>
              <a:ext cx="7820147" cy="333951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DF509AA-26DD-D54D-BC55-1BA13A24181B}"/>
                </a:ext>
              </a:extLst>
            </p:cNvPr>
            <p:cNvSpPr/>
            <p:nvPr/>
          </p:nvSpPr>
          <p:spPr>
            <a:xfrm>
              <a:off x="1059607" y="781633"/>
              <a:ext cx="88101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 err="1"/>
                <a:t>process_launcher.sh</a:t>
              </a: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release update dataset </a:t>
              </a:r>
              <a:r>
                <a:rPr lang="en-US" sz="16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process_config_file</a:t>
              </a: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source-deck-list | -f 0/1 –s </a:t>
              </a:r>
              <a:r>
                <a:rPr lang="en-US" sz="16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yyyy</a:t>
              </a: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–e </a:t>
              </a:r>
              <a:r>
                <a:rPr lang="en-US" sz="16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yyyy</a:t>
              </a: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7972E51-927F-E84A-B2C3-71F436D47B31}"/>
                </a:ext>
              </a:extLst>
            </p:cNvPr>
            <p:cNvSpPr/>
            <p:nvPr/>
          </p:nvSpPr>
          <p:spPr>
            <a:xfrm>
              <a:off x="9466476" y="2373606"/>
              <a:ext cx="2319049" cy="852919"/>
            </a:xfrm>
            <a:prstGeom prst="rect">
              <a:avLst/>
            </a:prstGeom>
            <a:noFill/>
            <a:ln w="9525">
              <a:solidFill>
                <a:srgbClr val="0C1E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en-US" sz="1200" i="1" dirty="0">
                  <a:solidFill>
                    <a:schemeClr val="tx1"/>
                  </a:solidFill>
                </a:rPr>
                <a:t>scratch-</a:t>
              </a:r>
              <a:r>
                <a:rPr lang="en-US" sz="1200" i="1" dirty="0" err="1">
                  <a:solidFill>
                    <a:schemeClr val="tx1"/>
                  </a:solidFill>
                </a:rPr>
                <a:t>nompiio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/&lt;</a:t>
              </a:r>
              <a:r>
                <a:rPr lang="en-US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user_id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&gt;/</a:t>
              </a:r>
            </a:p>
            <a:p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&lt;release&gt;/&lt;dataset&gt;/</a:t>
              </a:r>
            </a:p>
            <a:p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&lt;process&gt;/&lt;</a:t>
              </a:r>
              <a:r>
                <a:rPr lang="en-US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sid-dck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69" name="Straight Arrow Connector 16">
              <a:extLst>
                <a:ext uri="{FF2B5EF4-FFF2-40B4-BE49-F238E27FC236}">
                  <a16:creationId xmlns:a16="http://schemas.microsoft.com/office/drawing/2014/main" id="{369484E6-C27C-D849-AD95-F4A92377A7CE}"/>
                </a:ext>
              </a:extLst>
            </p:cNvPr>
            <p:cNvCxnSpPr>
              <a:cxnSpLocks/>
              <a:stCxn id="19" idx="3"/>
              <a:endCxn id="62" idx="1"/>
            </p:cNvCxnSpPr>
            <p:nvPr/>
          </p:nvCxnSpPr>
          <p:spPr>
            <a:xfrm flipV="1">
              <a:off x="8977085" y="2800066"/>
              <a:ext cx="489391" cy="4931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16">
              <a:extLst>
                <a:ext uri="{FF2B5EF4-FFF2-40B4-BE49-F238E27FC236}">
                  <a16:creationId xmlns:a16="http://schemas.microsoft.com/office/drawing/2014/main" id="{1A394165-6CBE-F045-9713-19652C88C637}"/>
                </a:ext>
              </a:extLst>
            </p:cNvPr>
            <p:cNvCxnSpPr>
              <a:cxnSpLocks/>
              <a:stCxn id="62" idx="2"/>
              <a:endCxn id="82" idx="3"/>
            </p:cNvCxnSpPr>
            <p:nvPr/>
          </p:nvCxnSpPr>
          <p:spPr>
            <a:xfrm flipH="1">
              <a:off x="10626000" y="3226525"/>
              <a:ext cx="1" cy="547665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ound Same Side Corner Rectangle 81">
              <a:extLst>
                <a:ext uri="{FF2B5EF4-FFF2-40B4-BE49-F238E27FC236}">
                  <a16:creationId xmlns:a16="http://schemas.microsoft.com/office/drawing/2014/main" id="{E0761D9F-FB6A-2549-9C89-B19A972ECF0A}"/>
                </a:ext>
              </a:extLst>
            </p:cNvPr>
            <p:cNvSpPr/>
            <p:nvPr/>
          </p:nvSpPr>
          <p:spPr>
            <a:xfrm>
              <a:off x="9621377" y="3774190"/>
              <a:ext cx="2009246" cy="199692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&lt;process&gt;.</a:t>
              </a:r>
              <a:r>
                <a: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600A449-B643-B547-B77C-3EDDFCCA516F}"/>
              </a:ext>
            </a:extLst>
          </p:cNvPr>
          <p:cNvGrpSpPr/>
          <p:nvPr/>
        </p:nvGrpSpPr>
        <p:grpSpPr>
          <a:xfrm>
            <a:off x="1450719" y="2428000"/>
            <a:ext cx="7771061" cy="2743171"/>
            <a:chOff x="1403829" y="2753419"/>
            <a:chExt cx="7771061" cy="274317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F39E37-E644-F24F-AC3A-7F127573FB29}"/>
                </a:ext>
              </a:extLst>
            </p:cNvPr>
            <p:cNvSpPr/>
            <p:nvPr/>
          </p:nvSpPr>
          <p:spPr>
            <a:xfrm>
              <a:off x="3812845" y="4802641"/>
              <a:ext cx="795712" cy="197652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/log</a:t>
              </a:r>
            </a:p>
          </p:txBody>
        </p:sp>
        <p:cxnSp>
          <p:nvCxnSpPr>
            <p:cNvPr id="21" name="Straight Arrow Connector 16">
              <a:extLst>
                <a:ext uri="{FF2B5EF4-FFF2-40B4-BE49-F238E27FC236}">
                  <a16:creationId xmlns:a16="http://schemas.microsoft.com/office/drawing/2014/main" id="{01B45390-24A4-8941-A88D-0DF50B39B0B5}"/>
                </a:ext>
              </a:extLst>
            </p:cNvPr>
            <p:cNvCxnSpPr>
              <a:cxnSpLocks/>
              <a:stCxn id="20" idx="2"/>
              <a:endCxn id="47" idx="1"/>
            </p:cNvCxnSpPr>
            <p:nvPr/>
          </p:nvCxnSpPr>
          <p:spPr>
            <a:xfrm rot="16200000" flipH="1">
              <a:off x="4249317" y="4961676"/>
              <a:ext cx="259033" cy="336265"/>
            </a:xfrm>
            <a:prstGeom prst="bentConnector2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6">
              <a:extLst>
                <a:ext uri="{FF2B5EF4-FFF2-40B4-BE49-F238E27FC236}">
                  <a16:creationId xmlns:a16="http://schemas.microsoft.com/office/drawing/2014/main" id="{B9FC6971-46A2-9544-8558-8149F803E379}"/>
                </a:ext>
              </a:extLst>
            </p:cNvPr>
            <p:cNvCxnSpPr>
              <a:cxnSpLocks/>
              <a:stCxn id="47" idx="3"/>
              <a:endCxn id="40" idx="2"/>
            </p:cNvCxnSpPr>
            <p:nvPr/>
          </p:nvCxnSpPr>
          <p:spPr>
            <a:xfrm>
              <a:off x="5314333" y="5259326"/>
              <a:ext cx="535846" cy="3474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16">
              <a:extLst>
                <a:ext uri="{FF2B5EF4-FFF2-40B4-BE49-F238E27FC236}">
                  <a16:creationId xmlns:a16="http://schemas.microsoft.com/office/drawing/2014/main" id="{5D6091D7-29C8-D84F-951E-ABA8C49BD6F7}"/>
                </a:ext>
              </a:extLst>
            </p:cNvPr>
            <p:cNvCxnSpPr>
              <a:cxnSpLocks/>
              <a:stCxn id="5" idx="2"/>
              <a:endCxn id="20" idx="1"/>
            </p:cNvCxnSpPr>
            <p:nvPr/>
          </p:nvCxnSpPr>
          <p:spPr>
            <a:xfrm rot="16200000" flipH="1">
              <a:off x="2199795" y="3288416"/>
              <a:ext cx="2148047" cy="1078053"/>
            </a:xfrm>
            <a:prstGeom prst="bentConnector2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 Same Side Corner Rectangle 39">
              <a:extLst>
                <a:ext uri="{FF2B5EF4-FFF2-40B4-BE49-F238E27FC236}">
                  <a16:creationId xmlns:a16="http://schemas.microsoft.com/office/drawing/2014/main" id="{575703B6-EC4E-CF4A-AE31-EB780B8179A7}"/>
                </a:ext>
              </a:extLst>
            </p:cNvPr>
            <p:cNvSpPr/>
            <p:nvPr/>
          </p:nvSpPr>
          <p:spPr>
            <a:xfrm>
              <a:off x="5850179" y="5167468"/>
              <a:ext cx="1675826" cy="190663"/>
            </a:xfrm>
            <a:prstGeom prst="round2Same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rgbClr val="FF0000"/>
                  </a:solidFill>
                </a:rPr>
                <a:t>&lt;</a:t>
              </a:r>
              <a:r>
                <a:rPr lang="en-US" sz="1000" i="1" dirty="0" err="1">
                  <a:solidFill>
                    <a:srgbClr val="FF0000"/>
                  </a:solidFill>
                </a:rPr>
                <a:t>fileID</a:t>
              </a:r>
              <a:r>
                <a:rPr lang="en-US" sz="1000" i="1" dirty="0">
                  <a:solidFill>
                    <a:srgbClr val="FF0000"/>
                  </a:solidFill>
                </a:rPr>
                <a:t>&gt;-&lt;process&gt;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ok|failed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2C41487-F50D-6E43-8EDA-6BB0BC36D255}"/>
                </a:ext>
              </a:extLst>
            </p:cNvPr>
            <p:cNvSpPr/>
            <p:nvPr/>
          </p:nvSpPr>
          <p:spPr>
            <a:xfrm>
              <a:off x="4546966" y="5160519"/>
              <a:ext cx="767367" cy="19761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/&lt;</a:t>
              </a:r>
              <a:r>
                <a:rPr lang="en-US" sz="10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sid-dck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587B044-CA1B-6145-A314-10D3D29FF6A9}"/>
                </a:ext>
              </a:extLst>
            </p:cNvPr>
            <p:cNvSpPr/>
            <p:nvPr/>
          </p:nvSpPr>
          <p:spPr>
            <a:xfrm>
              <a:off x="1488655" y="4701399"/>
              <a:ext cx="6603057" cy="79519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E559451-1F6A-E74F-B731-D659F8954688}"/>
                </a:ext>
              </a:extLst>
            </p:cNvPr>
            <p:cNvSpPr/>
            <p:nvPr/>
          </p:nvSpPr>
          <p:spPr>
            <a:xfrm>
              <a:off x="1403829" y="4417682"/>
              <a:ext cx="777106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i="1" dirty="0" err="1"/>
                <a:t>process_output_hdlr.py</a:t>
              </a:r>
              <a:r>
                <a:rPr lang="en-US" sz="1200" b="1" i="1" dirty="0"/>
                <a:t>  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/scratch-</a:t>
              </a:r>
              <a:r>
                <a:rPr lang="en-US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nompiio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en-US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user_id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  </a:t>
              </a:r>
              <a:r>
                <a:rPr lang="en-US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data_path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release update dataset process </a:t>
              </a:r>
              <a:r>
                <a:rPr lang="en-US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data_level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sid-dck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status</a:t>
              </a:r>
              <a:endParaRPr lang="en-US" sz="1200" b="1" dirty="0"/>
            </a:p>
          </p:txBody>
        </p:sp>
      </p:grpSp>
      <p:cxnSp>
        <p:nvCxnSpPr>
          <p:cNvPr id="131" name="Straight Arrow Connector 16">
            <a:extLst>
              <a:ext uri="{FF2B5EF4-FFF2-40B4-BE49-F238E27FC236}">
                <a16:creationId xmlns:a16="http://schemas.microsoft.com/office/drawing/2014/main" id="{4F45155D-5ED2-3E45-AB34-6D0DA259D300}"/>
              </a:ext>
            </a:extLst>
          </p:cNvPr>
          <p:cNvCxnSpPr>
            <a:cxnSpLocks/>
            <a:stCxn id="82" idx="2"/>
            <a:endCxn id="55" idx="3"/>
          </p:cNvCxnSpPr>
          <p:nvPr/>
        </p:nvCxnSpPr>
        <p:spPr>
          <a:xfrm flipH="1" flipV="1">
            <a:off x="8138602" y="4773576"/>
            <a:ext cx="1482775" cy="96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 Same Side Corner Rectangle 66">
            <a:extLst>
              <a:ext uri="{FF2B5EF4-FFF2-40B4-BE49-F238E27FC236}">
                <a16:creationId xmlns:a16="http://schemas.microsoft.com/office/drawing/2014/main" id="{0EC5BFD3-AFB2-7143-B94D-BEA7CA37E1A6}"/>
              </a:ext>
            </a:extLst>
          </p:cNvPr>
          <p:cNvSpPr/>
          <p:nvPr/>
        </p:nvSpPr>
        <p:spPr>
          <a:xfrm>
            <a:off x="9621377" y="5063583"/>
            <a:ext cx="2009246" cy="28800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&lt;process&gt;.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A79F162-A7CC-4A46-A4C7-1D273D335B49}"/>
              </a:ext>
            </a:extLst>
          </p:cNvPr>
          <p:cNvSpPr/>
          <p:nvPr/>
        </p:nvSpPr>
        <p:spPr>
          <a:xfrm>
            <a:off x="9129542" y="1500495"/>
            <a:ext cx="2655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-f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only failed: 0 (true) | 1 (false)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defaults to 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F30679-5148-8143-BF2A-16481B8333F8}"/>
              </a:ext>
            </a:extLst>
          </p:cNvPr>
          <p:cNvSpPr/>
          <p:nvPr/>
        </p:nvSpPr>
        <p:spPr>
          <a:xfrm>
            <a:off x="6489481" y="5859494"/>
            <a:ext cx="24876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err="1">
                <a:solidFill>
                  <a:srgbClr val="FF0000"/>
                </a:solidFill>
              </a:rPr>
              <a:t>fileID</a:t>
            </a:r>
            <a:r>
              <a:rPr lang="en-US" sz="1600" b="1" i="1" dirty="0">
                <a:solidFill>
                  <a:srgbClr val="FF0000"/>
                </a:solidFill>
              </a:rPr>
              <a:t>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release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&gt;-&lt;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FA30F0F-03E0-D24D-BF6D-0631E83A62B5}"/>
              </a:ext>
            </a:extLst>
          </p:cNvPr>
          <p:cNvSpPr/>
          <p:nvPr/>
        </p:nvSpPr>
        <p:spPr>
          <a:xfrm>
            <a:off x="9129542" y="1923782"/>
            <a:ext cx="16194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-s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 processing year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D3924C0-461B-3746-84FD-9859FC768558}"/>
              </a:ext>
            </a:extLst>
          </p:cNvPr>
          <p:cNvSpPr/>
          <p:nvPr/>
        </p:nvSpPr>
        <p:spPr>
          <a:xfrm>
            <a:off x="9135894" y="2200828"/>
            <a:ext cx="15845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-e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 processing year</a:t>
            </a:r>
          </a:p>
        </p:txBody>
      </p:sp>
    </p:spTree>
    <p:extLst>
      <p:ext uri="{BB962C8B-B14F-4D97-AF65-F5344CB8AC3E}">
        <p14:creationId xmlns:p14="http://schemas.microsoft.com/office/powerpoint/2010/main" val="95082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18C46-AC01-EA47-AA57-1518D89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process launcher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F509AA-26DD-D54D-BC55-1BA13A24181B}"/>
              </a:ext>
            </a:extLst>
          </p:cNvPr>
          <p:cNvSpPr/>
          <p:nvPr/>
        </p:nvSpPr>
        <p:spPr>
          <a:xfrm>
            <a:off x="1075237" y="960160"/>
            <a:ext cx="6197146" cy="4416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</a:rPr>
              <a:t>Required settings for array launcher in </a:t>
            </a:r>
            <a:r>
              <a:rPr lang="en-US" sz="2000" i="1" dirty="0" err="1">
                <a:solidFill>
                  <a:srgbClr val="C00000"/>
                </a:solidFill>
              </a:rPr>
              <a:t>process_config_file</a:t>
            </a:r>
            <a:endParaRPr lang="en-US" sz="2000" i="1" dirty="0">
              <a:solidFill>
                <a:srgbClr val="C00000"/>
              </a:solidFill>
            </a:endParaRPr>
          </a:p>
          <a:p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Default job settings (example): under “job”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"job":</a:t>
            </a: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{</a:t>
            </a: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"</a:t>
            </a:r>
            <a:r>
              <a:rPr lang="en-US" sz="11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data_level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": "level1a",</a:t>
            </a: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"environment": "0",</a:t>
            </a: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"</a:t>
            </a:r>
            <a:r>
              <a:rPr lang="en-US" sz="11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job_memo_mb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": 4000,</a:t>
            </a: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"</a:t>
            </a:r>
            <a:r>
              <a:rPr lang="en-US" sz="11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job_time_hr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": "01",</a:t>
            </a: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"</a:t>
            </a:r>
            <a:r>
              <a:rPr lang="en-US" sz="11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job_time_min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": "30",</a:t>
            </a: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"script_name":"level1a.py"</a:t>
            </a: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}</a:t>
            </a:r>
          </a:p>
          <a:p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sid-dck</a:t>
            </a: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specific settings (example): will override default if set</a:t>
            </a:r>
          </a:p>
          <a:p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”001-110":</a:t>
            </a: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{   </a:t>
            </a: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"</a:t>
            </a:r>
            <a:r>
              <a:rPr lang="en-US" sz="11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job_memo_mb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": 16000,</a:t>
            </a: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"</a:t>
            </a:r>
            <a:r>
              <a:rPr lang="en-US" sz="11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job_time_hr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": "02",</a:t>
            </a: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"</a:t>
            </a:r>
            <a:r>
              <a:rPr lang="en-US" sz="11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job_time_min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": "30”</a:t>
            </a: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87283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270" y="297577"/>
            <a:ext cx="10425461" cy="370052"/>
          </a:xfrm>
        </p:spPr>
        <p:txBody>
          <a:bodyPr/>
          <a:lstStyle/>
          <a:p>
            <a:r>
              <a:rPr lang="en-US" dirty="0"/>
              <a:t>General data flow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075D800-2F11-FF42-8EFC-849E0AD0CCF7}"/>
              </a:ext>
            </a:extLst>
          </p:cNvPr>
          <p:cNvGrpSpPr/>
          <p:nvPr/>
        </p:nvGrpSpPr>
        <p:grpSpPr>
          <a:xfrm>
            <a:off x="1166270" y="897277"/>
            <a:ext cx="9416573" cy="5319362"/>
            <a:chOff x="1751173" y="572812"/>
            <a:chExt cx="9416573" cy="5319362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506AFC5A-6D1A-8941-9ACA-A07E0D91A5FD}"/>
                </a:ext>
              </a:extLst>
            </p:cNvPr>
            <p:cNvGrpSpPr/>
            <p:nvPr/>
          </p:nvGrpSpPr>
          <p:grpSpPr>
            <a:xfrm>
              <a:off x="1751173" y="572812"/>
              <a:ext cx="9416573" cy="5319362"/>
              <a:chOff x="1751173" y="572812"/>
              <a:chExt cx="9416573" cy="5319362"/>
            </a:xfrm>
          </p:grpSpPr>
          <p:cxnSp>
            <p:nvCxnSpPr>
              <p:cNvPr id="85" name="Straight Arrow Connector 15">
                <a:extLst>
                  <a:ext uri="{FF2B5EF4-FFF2-40B4-BE49-F238E27FC236}">
                    <a16:creationId xmlns:a16="http://schemas.microsoft.com/office/drawing/2014/main" id="{76140821-616F-C843-96E6-8EE485B792FF}"/>
                  </a:ext>
                </a:extLst>
              </p:cNvPr>
              <p:cNvCxnSpPr>
                <a:cxnSpLocks/>
                <a:stCxn id="47" idx="2"/>
                <a:endCxn id="79" idx="0"/>
              </p:cNvCxnSpPr>
              <p:nvPr/>
            </p:nvCxnSpPr>
            <p:spPr>
              <a:xfrm rot="16200000" flipH="1">
                <a:off x="7105537" y="-434173"/>
                <a:ext cx="644214" cy="4002765"/>
              </a:xfrm>
              <a:prstGeom prst="bentConnector3">
                <a:avLst>
                  <a:gd name="adj1" fmla="val 70981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Card 50">
                <a:extLst>
                  <a:ext uri="{FF2B5EF4-FFF2-40B4-BE49-F238E27FC236}">
                    <a16:creationId xmlns:a16="http://schemas.microsoft.com/office/drawing/2014/main" id="{C0AD4584-5F4A-2141-B0C0-6F9A36243C8A}"/>
                  </a:ext>
                </a:extLst>
              </p:cNvPr>
              <p:cNvSpPr/>
              <p:nvPr/>
            </p:nvSpPr>
            <p:spPr>
              <a:xfrm>
                <a:off x="4970693" y="572812"/>
                <a:ext cx="755945" cy="430220"/>
              </a:xfrm>
              <a:prstGeom prst="flowChartPunchedCard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ICOADS </a:t>
                </a:r>
              </a:p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IMMA1</a:t>
                </a:r>
              </a:p>
            </p:txBody>
          </p:sp>
          <p:cxnSp>
            <p:nvCxnSpPr>
              <p:cNvPr id="52" name="Straight Arrow Connector 15">
                <a:extLst>
                  <a:ext uri="{FF2B5EF4-FFF2-40B4-BE49-F238E27FC236}">
                    <a16:creationId xmlns:a16="http://schemas.microsoft.com/office/drawing/2014/main" id="{B2639EBC-E84F-0244-9AFB-3AA282756786}"/>
                  </a:ext>
                </a:extLst>
              </p:cNvPr>
              <p:cNvCxnSpPr>
                <a:cxnSpLocks/>
                <a:stCxn id="47" idx="2"/>
                <a:endCxn id="219" idx="0"/>
              </p:cNvCxnSpPr>
              <p:nvPr/>
            </p:nvCxnSpPr>
            <p:spPr>
              <a:xfrm rot="5400000">
                <a:off x="4310098" y="1548333"/>
                <a:ext cx="1419394" cy="812935"/>
              </a:xfrm>
              <a:prstGeom prst="bentConnector3">
                <a:avLst>
                  <a:gd name="adj1" fmla="val 32073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Alternate Process 120">
                <a:extLst>
                  <a:ext uri="{FF2B5EF4-FFF2-40B4-BE49-F238E27FC236}">
                    <a16:creationId xmlns:a16="http://schemas.microsoft.com/office/drawing/2014/main" id="{B10E6E1C-7D16-AD4D-9454-AAEF7DEFA7D5}"/>
                  </a:ext>
                </a:extLst>
              </p:cNvPr>
              <p:cNvSpPr/>
              <p:nvPr/>
            </p:nvSpPr>
            <p:spPr>
              <a:xfrm>
                <a:off x="4101332" y="4464472"/>
                <a:ext cx="1023990" cy="294671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i="1" dirty="0" err="1"/>
                  <a:t>obs</a:t>
                </a:r>
                <a:r>
                  <a:rPr lang="en-US" sz="900" dirty="0"/>
                  <a:t> level2</a:t>
                </a:r>
              </a:p>
            </p:txBody>
          </p:sp>
          <p:cxnSp>
            <p:nvCxnSpPr>
              <p:cNvPr id="131" name="Straight Arrow Connector 15">
                <a:extLst>
                  <a:ext uri="{FF2B5EF4-FFF2-40B4-BE49-F238E27FC236}">
                    <a16:creationId xmlns:a16="http://schemas.microsoft.com/office/drawing/2014/main" id="{0702736A-E8EF-0941-85D7-7D98334AF808}"/>
                  </a:ext>
                </a:extLst>
              </p:cNvPr>
              <p:cNvCxnSpPr>
                <a:cxnSpLocks/>
                <a:stCxn id="121" idx="3"/>
                <a:endCxn id="113" idx="2"/>
              </p:cNvCxnSpPr>
              <p:nvPr/>
            </p:nvCxnSpPr>
            <p:spPr>
              <a:xfrm flipV="1">
                <a:off x="5125322" y="4442846"/>
                <a:ext cx="1148165" cy="168962"/>
              </a:xfrm>
              <a:prstGeom prst="bentConnector2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headEnd type="triangl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5">
                <a:extLst>
                  <a:ext uri="{FF2B5EF4-FFF2-40B4-BE49-F238E27FC236}">
                    <a16:creationId xmlns:a16="http://schemas.microsoft.com/office/drawing/2014/main" id="{DA3D7C4E-B137-304E-A9B9-3C17EF255018}"/>
                  </a:ext>
                </a:extLst>
              </p:cNvPr>
              <p:cNvCxnSpPr>
                <a:cxnSpLocks/>
                <a:stCxn id="144" idx="2"/>
                <a:endCxn id="121" idx="0"/>
              </p:cNvCxnSpPr>
              <p:nvPr/>
            </p:nvCxnSpPr>
            <p:spPr>
              <a:xfrm>
                <a:off x="4613327" y="3900654"/>
                <a:ext cx="0" cy="56381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246CE7B-CFA4-D84E-A0C4-D12ABE5EBC2B}"/>
                  </a:ext>
                </a:extLst>
              </p:cNvPr>
              <p:cNvGrpSpPr/>
              <p:nvPr/>
            </p:nvGrpSpPr>
            <p:grpSpPr>
              <a:xfrm>
                <a:off x="3887999" y="5243286"/>
                <a:ext cx="1453801" cy="526011"/>
                <a:chOff x="7134764" y="5223155"/>
                <a:chExt cx="1737763" cy="642628"/>
              </a:xfrm>
            </p:grpSpPr>
            <p:sp>
              <p:nvSpPr>
                <p:cNvPr id="56" name="Magnetic Disk 55">
                  <a:extLst>
                    <a:ext uri="{FF2B5EF4-FFF2-40B4-BE49-F238E27FC236}">
                      <a16:creationId xmlns:a16="http://schemas.microsoft.com/office/drawing/2014/main" id="{11F33F41-5114-E542-93D2-3F71FE895EDB}"/>
                    </a:ext>
                  </a:extLst>
                </p:cNvPr>
                <p:cNvSpPr/>
                <p:nvPr/>
              </p:nvSpPr>
              <p:spPr>
                <a:xfrm>
                  <a:off x="8068371" y="5337709"/>
                  <a:ext cx="637003" cy="413521"/>
                </a:xfrm>
                <a:prstGeom prst="flowChartMagneticDisk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i="1" dirty="0" err="1">
                      <a:solidFill>
                        <a:schemeClr val="accent2">
                          <a:lumMod val="50000"/>
                        </a:schemeClr>
                      </a:solidFill>
                    </a:rPr>
                    <a:t>obs</a:t>
                  </a:r>
                  <a:r>
                    <a:rPr lang="en-US" sz="900" i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_*</a:t>
                  </a:r>
                </a:p>
              </p:txBody>
            </p:sp>
            <p:sp>
              <p:nvSpPr>
                <p:cNvPr id="57" name="Magnetic Disk 56">
                  <a:extLst>
                    <a:ext uri="{FF2B5EF4-FFF2-40B4-BE49-F238E27FC236}">
                      <a16:creationId xmlns:a16="http://schemas.microsoft.com/office/drawing/2014/main" id="{00926698-A4CB-0943-A10F-B1E98A8C496B}"/>
                    </a:ext>
                  </a:extLst>
                </p:cNvPr>
                <p:cNvSpPr/>
                <p:nvPr/>
              </p:nvSpPr>
              <p:spPr>
                <a:xfrm>
                  <a:off x="7341608" y="5337709"/>
                  <a:ext cx="637003" cy="413521"/>
                </a:xfrm>
                <a:prstGeom prst="flowChartMagneticDisk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i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header</a:t>
                  </a:r>
                </a:p>
              </p:txBody>
            </p:sp>
            <p:sp>
              <p:nvSpPr>
                <p:cNvPr id="59" name="Rounded Rectangle 58">
                  <a:extLst>
                    <a:ext uri="{FF2B5EF4-FFF2-40B4-BE49-F238E27FC236}">
                      <a16:creationId xmlns:a16="http://schemas.microsoft.com/office/drawing/2014/main" id="{C5107993-DD80-574A-8820-F67861499027}"/>
                    </a:ext>
                  </a:extLst>
                </p:cNvPr>
                <p:cNvSpPr/>
                <p:nvPr/>
              </p:nvSpPr>
              <p:spPr>
                <a:xfrm>
                  <a:off x="7134764" y="5223155"/>
                  <a:ext cx="1737763" cy="642628"/>
                </a:xfrm>
                <a:prstGeom prst="roundRect">
                  <a:avLst/>
                </a:prstGeom>
                <a:noFill/>
                <a:ln w="22225">
                  <a:solidFill>
                    <a:schemeClr val="tx1">
                      <a:lumMod val="85000"/>
                      <a:lumOff val="15000"/>
                      <a:alpha val="53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a:endParaRPr>
                </a:p>
              </p:txBody>
            </p:sp>
          </p:grpSp>
          <p:cxnSp>
            <p:nvCxnSpPr>
              <p:cNvPr id="60" name="Straight Arrow Connector 15">
                <a:extLst>
                  <a:ext uri="{FF2B5EF4-FFF2-40B4-BE49-F238E27FC236}">
                    <a16:creationId xmlns:a16="http://schemas.microsoft.com/office/drawing/2014/main" id="{2361A25E-8265-1845-A5A8-4826A176A7C7}"/>
                  </a:ext>
                </a:extLst>
              </p:cNvPr>
              <p:cNvCxnSpPr>
                <a:cxnSpLocks/>
                <a:stCxn id="121" idx="2"/>
                <a:endCxn id="59" idx="0"/>
              </p:cNvCxnSpPr>
              <p:nvPr/>
            </p:nvCxnSpPr>
            <p:spPr>
              <a:xfrm>
                <a:off x="4613327" y="4759143"/>
                <a:ext cx="1573" cy="484143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15">
                <a:extLst>
                  <a:ext uri="{FF2B5EF4-FFF2-40B4-BE49-F238E27FC236}">
                    <a16:creationId xmlns:a16="http://schemas.microsoft.com/office/drawing/2014/main" id="{0A0DD06B-81DF-9E41-9AF4-E0632A18CD23}"/>
                  </a:ext>
                </a:extLst>
              </p:cNvPr>
              <p:cNvCxnSpPr>
                <a:cxnSpLocks/>
                <a:stCxn id="65" idx="2"/>
                <a:endCxn id="144" idx="0"/>
              </p:cNvCxnSpPr>
              <p:nvPr/>
            </p:nvCxnSpPr>
            <p:spPr>
              <a:xfrm rot="5400000">
                <a:off x="4518876" y="1370464"/>
                <a:ext cx="2329971" cy="2141067"/>
              </a:xfrm>
              <a:prstGeom prst="bentConnector3">
                <a:avLst>
                  <a:gd name="adj1" fmla="val 79349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Alternate Process 78">
                <a:extLst>
                  <a:ext uri="{FF2B5EF4-FFF2-40B4-BE49-F238E27FC236}">
                    <a16:creationId xmlns:a16="http://schemas.microsoft.com/office/drawing/2014/main" id="{728EEFAD-139B-3E40-87C8-799E0874B4E7}"/>
                  </a:ext>
                </a:extLst>
              </p:cNvPr>
              <p:cNvSpPr/>
              <p:nvPr/>
            </p:nvSpPr>
            <p:spPr>
              <a:xfrm>
                <a:off x="8917032" y="1889317"/>
                <a:ext cx="1023990" cy="294671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marine QC</a:t>
                </a:r>
              </a:p>
            </p:txBody>
          </p:sp>
          <p:sp>
            <p:nvSpPr>
              <p:cNvPr id="144" name="Alternate Process 143">
                <a:extLst>
                  <a:ext uri="{FF2B5EF4-FFF2-40B4-BE49-F238E27FC236}">
                    <a16:creationId xmlns:a16="http://schemas.microsoft.com/office/drawing/2014/main" id="{86099385-37B4-AF4B-BEF1-5EB76D4CD5B8}"/>
                  </a:ext>
                </a:extLst>
              </p:cNvPr>
              <p:cNvSpPr/>
              <p:nvPr/>
            </p:nvSpPr>
            <p:spPr>
              <a:xfrm>
                <a:off x="4101332" y="3605983"/>
                <a:ext cx="1023990" cy="294671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level1[b-e]</a:t>
                </a:r>
              </a:p>
            </p:txBody>
          </p:sp>
          <p:cxnSp>
            <p:nvCxnSpPr>
              <p:cNvPr id="151" name="Straight Arrow Connector 15">
                <a:extLst>
                  <a:ext uri="{FF2B5EF4-FFF2-40B4-BE49-F238E27FC236}">
                    <a16:creationId xmlns:a16="http://schemas.microsoft.com/office/drawing/2014/main" id="{DB113ADA-B1A8-1A49-BEFF-83BFB633B085}"/>
                  </a:ext>
                </a:extLst>
              </p:cNvPr>
              <p:cNvCxnSpPr>
                <a:cxnSpLocks/>
                <a:stCxn id="144" idx="3"/>
                <a:endCxn id="113" idx="0"/>
              </p:cNvCxnSpPr>
              <p:nvPr/>
            </p:nvCxnSpPr>
            <p:spPr>
              <a:xfrm>
                <a:off x="5125322" y="3753319"/>
                <a:ext cx="1148165" cy="163516"/>
              </a:xfrm>
              <a:prstGeom prst="bentConnector2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headEnd type="triangl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Alternate Process 75">
                <a:extLst>
                  <a:ext uri="{FF2B5EF4-FFF2-40B4-BE49-F238E27FC236}">
                    <a16:creationId xmlns:a16="http://schemas.microsoft.com/office/drawing/2014/main" id="{8F1E4EE0-56F4-3249-A809-AF99047059E2}"/>
                  </a:ext>
                </a:extLst>
              </p:cNvPr>
              <p:cNvSpPr/>
              <p:nvPr/>
            </p:nvSpPr>
            <p:spPr>
              <a:xfrm>
                <a:off x="7578114" y="1889326"/>
                <a:ext cx="1023990" cy="294671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md preprocess</a:t>
                </a:r>
              </a:p>
            </p:txBody>
          </p:sp>
          <p:cxnSp>
            <p:nvCxnSpPr>
              <p:cNvPr id="97" name="Straight Arrow Connector 15">
                <a:extLst>
                  <a:ext uri="{FF2B5EF4-FFF2-40B4-BE49-F238E27FC236}">
                    <a16:creationId xmlns:a16="http://schemas.microsoft.com/office/drawing/2014/main" id="{E7A6DBC4-DD43-B546-8468-ED3FA00F70E1}"/>
                  </a:ext>
                </a:extLst>
              </p:cNvPr>
              <p:cNvCxnSpPr>
                <a:cxnSpLocks/>
                <a:stCxn id="76" idx="2"/>
                <a:endCxn id="144" idx="0"/>
              </p:cNvCxnSpPr>
              <p:nvPr/>
            </p:nvCxnSpPr>
            <p:spPr>
              <a:xfrm rot="5400000">
                <a:off x="5640725" y="1156599"/>
                <a:ext cx="1421986" cy="3476782"/>
              </a:xfrm>
              <a:prstGeom prst="bentConnector3">
                <a:avLst>
                  <a:gd name="adj1" fmla="val 75722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Card 178">
                <a:extLst>
                  <a:ext uri="{FF2B5EF4-FFF2-40B4-BE49-F238E27FC236}">
                    <a16:creationId xmlns:a16="http://schemas.microsoft.com/office/drawing/2014/main" id="{18C460AA-B56B-4F45-A030-58333DC813D9}"/>
                  </a:ext>
                </a:extLst>
              </p:cNvPr>
              <p:cNvSpPr/>
              <p:nvPr/>
            </p:nvSpPr>
            <p:spPr>
              <a:xfrm>
                <a:off x="7714179" y="858442"/>
                <a:ext cx="755891" cy="410500"/>
              </a:xfrm>
              <a:prstGeom prst="flowChartPunchedCard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WMO</a:t>
                </a:r>
              </a:p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PUB 47</a:t>
                </a:r>
              </a:p>
            </p:txBody>
          </p:sp>
          <p:sp>
            <p:nvSpPr>
              <p:cNvPr id="180" name="Card 179">
                <a:extLst>
                  <a:ext uri="{FF2B5EF4-FFF2-40B4-BE49-F238E27FC236}">
                    <a16:creationId xmlns:a16="http://schemas.microsoft.com/office/drawing/2014/main" id="{B0821023-850B-A84C-9992-ECBF0CE476C7}"/>
                  </a:ext>
                </a:extLst>
              </p:cNvPr>
              <p:cNvSpPr/>
              <p:nvPr/>
            </p:nvSpPr>
            <p:spPr>
              <a:xfrm>
                <a:off x="9059314" y="848525"/>
                <a:ext cx="755891" cy="430335"/>
              </a:xfrm>
              <a:prstGeom prst="flowChartPunchedCard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background</a:t>
                </a:r>
              </a:p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climatology</a:t>
                </a:r>
              </a:p>
            </p:txBody>
          </p:sp>
          <p:cxnSp>
            <p:nvCxnSpPr>
              <p:cNvPr id="181" name="Straight Arrow Connector 15">
                <a:extLst>
                  <a:ext uri="{FF2B5EF4-FFF2-40B4-BE49-F238E27FC236}">
                    <a16:creationId xmlns:a16="http://schemas.microsoft.com/office/drawing/2014/main" id="{9DA78861-18FF-AC4B-8BBE-D73F467AD764}"/>
                  </a:ext>
                </a:extLst>
              </p:cNvPr>
              <p:cNvCxnSpPr>
                <a:cxnSpLocks/>
                <a:stCxn id="179" idx="2"/>
                <a:endCxn id="76" idx="0"/>
              </p:cNvCxnSpPr>
              <p:nvPr/>
            </p:nvCxnSpPr>
            <p:spPr>
              <a:xfrm flipH="1">
                <a:off x="8090109" y="1268942"/>
                <a:ext cx="2016" cy="620384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5">
                <a:extLst>
                  <a:ext uri="{FF2B5EF4-FFF2-40B4-BE49-F238E27FC236}">
                    <a16:creationId xmlns:a16="http://schemas.microsoft.com/office/drawing/2014/main" id="{68BCF6D6-5822-6C42-9306-21EB75A2403E}"/>
                  </a:ext>
                </a:extLst>
              </p:cNvPr>
              <p:cNvCxnSpPr>
                <a:cxnSpLocks/>
                <a:stCxn id="180" idx="2"/>
                <a:endCxn id="79" idx="0"/>
              </p:cNvCxnSpPr>
              <p:nvPr/>
            </p:nvCxnSpPr>
            <p:spPr>
              <a:xfrm flipH="1">
                <a:off x="9429027" y="1278860"/>
                <a:ext cx="8233" cy="610457"/>
              </a:xfrm>
              <a:prstGeom prst="straightConnector1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Alternate Process 218">
                <a:extLst>
                  <a:ext uri="{FF2B5EF4-FFF2-40B4-BE49-F238E27FC236}">
                    <a16:creationId xmlns:a16="http://schemas.microsoft.com/office/drawing/2014/main" id="{96444BFB-C5FE-0140-8302-DCE75196FA51}"/>
                  </a:ext>
                </a:extLst>
              </p:cNvPr>
              <p:cNvSpPr/>
              <p:nvPr/>
            </p:nvSpPr>
            <p:spPr>
              <a:xfrm>
                <a:off x="4101332" y="2664497"/>
                <a:ext cx="1023990" cy="294671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level1a</a:t>
                </a:r>
              </a:p>
            </p:txBody>
          </p:sp>
          <p:sp>
            <p:nvSpPr>
              <p:cNvPr id="228" name="Alternate Process 227">
                <a:extLst>
                  <a:ext uri="{FF2B5EF4-FFF2-40B4-BE49-F238E27FC236}">
                    <a16:creationId xmlns:a16="http://schemas.microsoft.com/office/drawing/2014/main" id="{69705574-73F9-254C-9DA7-34076123ED3A}"/>
                  </a:ext>
                </a:extLst>
              </p:cNvPr>
              <p:cNvSpPr/>
              <p:nvPr/>
            </p:nvSpPr>
            <p:spPr>
              <a:xfrm>
                <a:off x="4900278" y="1875474"/>
                <a:ext cx="1023990" cy="294671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extract source</a:t>
                </a:r>
              </a:p>
            </p:txBody>
          </p:sp>
          <p:cxnSp>
            <p:nvCxnSpPr>
              <p:cNvPr id="229" name="Straight Arrow Connector 15">
                <a:extLst>
                  <a:ext uri="{FF2B5EF4-FFF2-40B4-BE49-F238E27FC236}">
                    <a16:creationId xmlns:a16="http://schemas.microsoft.com/office/drawing/2014/main" id="{A052502A-E6FD-5A4B-AE50-FE3A4DC8D72C}"/>
                  </a:ext>
                </a:extLst>
              </p:cNvPr>
              <p:cNvCxnSpPr>
                <a:cxnSpLocks/>
                <a:stCxn id="51" idx="1"/>
                <a:endCxn id="228" idx="1"/>
              </p:cNvCxnSpPr>
              <p:nvPr/>
            </p:nvCxnSpPr>
            <p:spPr>
              <a:xfrm rot="10800000" flipV="1">
                <a:off x="4900279" y="787922"/>
                <a:ext cx="70415" cy="1234888"/>
              </a:xfrm>
              <a:prstGeom prst="bentConnector3">
                <a:avLst>
                  <a:gd name="adj1" fmla="val 266557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Alternate Process 91">
                <a:extLst>
                  <a:ext uri="{FF2B5EF4-FFF2-40B4-BE49-F238E27FC236}">
                    <a16:creationId xmlns:a16="http://schemas.microsoft.com/office/drawing/2014/main" id="{06DC9B91-6BE8-C14B-B90E-985724189E2A}"/>
                  </a:ext>
                </a:extLst>
              </p:cNvPr>
              <p:cNvSpPr/>
              <p:nvPr/>
            </p:nvSpPr>
            <p:spPr>
              <a:xfrm>
                <a:off x="9578406" y="3608218"/>
                <a:ext cx="1023990" cy="294671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i="1" dirty="0"/>
                  <a:t>configuration</a:t>
                </a:r>
                <a:endParaRPr lang="en-US" sz="900" dirty="0"/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BDD2963-C797-E240-ADF2-99E811E373C8}"/>
                  </a:ext>
                </a:extLst>
              </p:cNvPr>
              <p:cNvGrpSpPr/>
              <p:nvPr/>
            </p:nvGrpSpPr>
            <p:grpSpPr>
              <a:xfrm>
                <a:off x="9363500" y="5240280"/>
                <a:ext cx="1453801" cy="526011"/>
                <a:chOff x="7134764" y="5223155"/>
                <a:chExt cx="1737763" cy="642628"/>
              </a:xfrm>
            </p:grpSpPr>
            <p:sp>
              <p:nvSpPr>
                <p:cNvPr id="94" name="Magnetic Disk 93">
                  <a:extLst>
                    <a:ext uri="{FF2B5EF4-FFF2-40B4-BE49-F238E27FC236}">
                      <a16:creationId xmlns:a16="http://schemas.microsoft.com/office/drawing/2014/main" id="{3F812640-5B90-764F-8D1F-1DC7D026251F}"/>
                    </a:ext>
                  </a:extLst>
                </p:cNvPr>
                <p:cNvSpPr/>
                <p:nvPr/>
              </p:nvSpPr>
              <p:spPr>
                <a:xfrm>
                  <a:off x="7539994" y="5337709"/>
                  <a:ext cx="1016968" cy="413521"/>
                </a:xfrm>
                <a:prstGeom prst="flowChartMagneticDisk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sz="900" i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*_configuration</a:t>
                  </a:r>
                </a:p>
              </p:txBody>
            </p:sp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5AF363CF-6EC9-C942-BB24-082031BEF07D}"/>
                    </a:ext>
                  </a:extLst>
                </p:cNvPr>
                <p:cNvSpPr/>
                <p:nvPr/>
              </p:nvSpPr>
              <p:spPr>
                <a:xfrm>
                  <a:off x="7134764" y="5223155"/>
                  <a:ext cx="1737763" cy="642628"/>
                </a:xfrm>
                <a:prstGeom prst="roundRect">
                  <a:avLst/>
                </a:prstGeom>
                <a:noFill/>
                <a:ln w="22225">
                  <a:solidFill>
                    <a:schemeClr val="tx1">
                      <a:lumMod val="85000"/>
                      <a:lumOff val="15000"/>
                      <a:alpha val="53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a:endParaRPr>
                </a:p>
              </p:txBody>
            </p:sp>
          </p:grpSp>
          <p:cxnSp>
            <p:nvCxnSpPr>
              <p:cNvPr id="98" name="Straight Arrow Connector 15">
                <a:extLst>
                  <a:ext uri="{FF2B5EF4-FFF2-40B4-BE49-F238E27FC236}">
                    <a16:creationId xmlns:a16="http://schemas.microsoft.com/office/drawing/2014/main" id="{D3253257-5E8A-7B45-BCF9-83EFFF644D5F}"/>
                  </a:ext>
                </a:extLst>
              </p:cNvPr>
              <p:cNvCxnSpPr>
                <a:cxnSpLocks/>
                <a:stCxn id="92" idx="2"/>
                <a:endCxn id="96" idx="0"/>
              </p:cNvCxnSpPr>
              <p:nvPr/>
            </p:nvCxnSpPr>
            <p:spPr>
              <a:xfrm>
                <a:off x="10090401" y="3902889"/>
                <a:ext cx="0" cy="1337391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lg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2AB94C22-5788-8248-A22C-99F6336AD44C}"/>
                  </a:ext>
                </a:extLst>
              </p:cNvPr>
              <p:cNvGrpSpPr/>
              <p:nvPr/>
            </p:nvGrpSpPr>
            <p:grpSpPr>
              <a:xfrm>
                <a:off x="5546586" y="3916835"/>
                <a:ext cx="1453801" cy="526011"/>
                <a:chOff x="7134764" y="5679720"/>
                <a:chExt cx="1737763" cy="642628"/>
              </a:xfrm>
            </p:grpSpPr>
            <p:sp>
              <p:nvSpPr>
                <p:cNvPr id="111" name="Magnetic Disk 110">
                  <a:extLst>
                    <a:ext uri="{FF2B5EF4-FFF2-40B4-BE49-F238E27FC236}">
                      <a16:creationId xmlns:a16="http://schemas.microsoft.com/office/drawing/2014/main" id="{93ADEB86-4C03-5443-8607-EFCBF2B955A9}"/>
                    </a:ext>
                  </a:extLst>
                </p:cNvPr>
                <p:cNvSpPr/>
                <p:nvPr/>
              </p:nvSpPr>
              <p:spPr>
                <a:xfrm>
                  <a:off x="8068370" y="5794274"/>
                  <a:ext cx="637002" cy="413521"/>
                </a:xfrm>
                <a:prstGeom prst="flowChartMagneticDisk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i="1" dirty="0" err="1">
                      <a:solidFill>
                        <a:schemeClr val="accent2">
                          <a:lumMod val="50000"/>
                        </a:schemeClr>
                      </a:solidFill>
                    </a:rPr>
                    <a:t>obs</a:t>
                  </a:r>
                  <a:r>
                    <a:rPr lang="en-US" sz="900" i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_*</a:t>
                  </a:r>
                </a:p>
              </p:txBody>
            </p:sp>
            <p:sp>
              <p:nvSpPr>
                <p:cNvPr id="112" name="Magnetic Disk 111">
                  <a:extLst>
                    <a:ext uri="{FF2B5EF4-FFF2-40B4-BE49-F238E27FC236}">
                      <a16:creationId xmlns:a16="http://schemas.microsoft.com/office/drawing/2014/main" id="{724F449F-34A0-C644-89E1-8533DA1EA5D6}"/>
                    </a:ext>
                  </a:extLst>
                </p:cNvPr>
                <p:cNvSpPr/>
                <p:nvPr/>
              </p:nvSpPr>
              <p:spPr>
                <a:xfrm>
                  <a:off x="7341608" y="5794274"/>
                  <a:ext cx="637002" cy="413521"/>
                </a:xfrm>
                <a:prstGeom prst="flowChartMagneticDisk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i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header</a:t>
                  </a:r>
                </a:p>
              </p:txBody>
            </p:sp>
            <p:sp>
              <p:nvSpPr>
                <p:cNvPr id="113" name="Rounded Rectangle 112">
                  <a:extLst>
                    <a:ext uri="{FF2B5EF4-FFF2-40B4-BE49-F238E27FC236}">
                      <a16:creationId xmlns:a16="http://schemas.microsoft.com/office/drawing/2014/main" id="{14B580AD-2E65-5245-A139-C2F5EACF7A06}"/>
                    </a:ext>
                  </a:extLst>
                </p:cNvPr>
                <p:cNvSpPr/>
                <p:nvPr/>
              </p:nvSpPr>
              <p:spPr>
                <a:xfrm>
                  <a:off x="7134764" y="5679720"/>
                  <a:ext cx="1737763" cy="642628"/>
                </a:xfrm>
                <a:prstGeom prst="roundRect">
                  <a:avLst/>
                </a:prstGeom>
                <a:noFill/>
                <a:ln w="22225">
                  <a:solidFill>
                    <a:schemeClr val="tx1">
                      <a:lumMod val="85000"/>
                      <a:lumOff val="15000"/>
                      <a:alpha val="53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a:endParaRPr>
                </a:p>
              </p:txBody>
            </p:sp>
          </p:grpSp>
          <p:cxnSp>
            <p:nvCxnSpPr>
              <p:cNvPr id="133" name="Straight Arrow Connector 15">
                <a:extLst>
                  <a:ext uri="{FF2B5EF4-FFF2-40B4-BE49-F238E27FC236}">
                    <a16:creationId xmlns:a16="http://schemas.microsoft.com/office/drawing/2014/main" id="{69AFBC84-F2AA-FD44-BB1D-FE1941853E5B}"/>
                  </a:ext>
                </a:extLst>
              </p:cNvPr>
              <p:cNvCxnSpPr>
                <a:cxnSpLocks/>
                <a:stCxn id="76" idx="2"/>
                <a:endCxn id="92" idx="0"/>
              </p:cNvCxnSpPr>
              <p:nvPr/>
            </p:nvCxnSpPr>
            <p:spPr>
              <a:xfrm rot="16200000" flipH="1">
                <a:off x="8378145" y="1895961"/>
                <a:ext cx="1424221" cy="2000292"/>
              </a:xfrm>
              <a:prstGeom prst="bentConnector3">
                <a:avLst>
                  <a:gd name="adj1" fmla="val 39392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prstDash val="lg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ard 46">
                <a:extLst>
                  <a:ext uri="{FF2B5EF4-FFF2-40B4-BE49-F238E27FC236}">
                    <a16:creationId xmlns:a16="http://schemas.microsoft.com/office/drawing/2014/main" id="{D708A66B-1C4E-4944-B093-8F51FB4EFC89}"/>
                  </a:ext>
                </a:extLst>
              </p:cNvPr>
              <p:cNvSpPr/>
              <p:nvPr/>
            </p:nvSpPr>
            <p:spPr>
              <a:xfrm>
                <a:off x="5048289" y="814883"/>
                <a:ext cx="755945" cy="430220"/>
              </a:xfrm>
              <a:prstGeom prst="flowChartPunchedCard">
                <a:avLst/>
              </a:prstGeom>
              <a:gradFill>
                <a:gsLst>
                  <a:gs pos="0">
                    <a:schemeClr val="bg2">
                      <a:lumMod val="90000"/>
                    </a:schemeClr>
                  </a:gs>
                  <a:gs pos="34000">
                    <a:schemeClr val="bg2">
                      <a:lumMod val="90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ICOADS</a:t>
                </a:r>
              </a:p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*</a:t>
                </a:r>
              </a:p>
            </p:txBody>
          </p:sp>
          <p:cxnSp>
            <p:nvCxnSpPr>
              <p:cNvPr id="58" name="Straight Arrow Connector 15">
                <a:extLst>
                  <a:ext uri="{FF2B5EF4-FFF2-40B4-BE49-F238E27FC236}">
                    <a16:creationId xmlns:a16="http://schemas.microsoft.com/office/drawing/2014/main" id="{CCDFF183-B1A5-E242-B3A7-33D0C97DB5E1}"/>
                  </a:ext>
                </a:extLst>
              </p:cNvPr>
              <p:cNvCxnSpPr>
                <a:cxnSpLocks/>
                <a:stCxn id="228" idx="3"/>
                <a:endCxn id="47" idx="3"/>
              </p:cNvCxnSpPr>
              <p:nvPr/>
            </p:nvCxnSpPr>
            <p:spPr>
              <a:xfrm flipH="1" flipV="1">
                <a:off x="5804234" y="1029993"/>
                <a:ext cx="120034" cy="992817"/>
              </a:xfrm>
              <a:prstGeom prst="bentConnector3">
                <a:avLst>
                  <a:gd name="adj1" fmla="val -97707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15">
                <a:extLst>
                  <a:ext uri="{FF2B5EF4-FFF2-40B4-BE49-F238E27FC236}">
                    <a16:creationId xmlns:a16="http://schemas.microsoft.com/office/drawing/2014/main" id="{E27A5FEA-D244-6D4B-A4DC-F6D0BF86CBE7}"/>
                  </a:ext>
                </a:extLst>
              </p:cNvPr>
              <p:cNvCxnSpPr>
                <a:cxnSpLocks/>
                <a:stCxn id="79" idx="2"/>
                <a:endCxn id="144" idx="0"/>
              </p:cNvCxnSpPr>
              <p:nvPr/>
            </p:nvCxnSpPr>
            <p:spPr>
              <a:xfrm rot="5400000">
                <a:off x="6310180" y="487135"/>
                <a:ext cx="1421995" cy="4815700"/>
              </a:xfrm>
              <a:prstGeom prst="bentConnector3">
                <a:avLst>
                  <a:gd name="adj1" fmla="val 8634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5">
                <a:extLst>
                  <a:ext uri="{FF2B5EF4-FFF2-40B4-BE49-F238E27FC236}">
                    <a16:creationId xmlns:a16="http://schemas.microsoft.com/office/drawing/2014/main" id="{D61151CB-265F-944A-8859-58C52C0CFF37}"/>
                  </a:ext>
                </a:extLst>
              </p:cNvPr>
              <p:cNvCxnSpPr>
                <a:cxnSpLocks/>
                <a:stCxn id="3" idx="3"/>
                <a:endCxn id="219" idx="1"/>
              </p:cNvCxnSpPr>
              <p:nvPr/>
            </p:nvCxnSpPr>
            <p:spPr>
              <a:xfrm>
                <a:off x="3870176" y="2811490"/>
                <a:ext cx="231156" cy="343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5">
                <a:extLst>
                  <a:ext uri="{FF2B5EF4-FFF2-40B4-BE49-F238E27FC236}">
                    <a16:creationId xmlns:a16="http://schemas.microsoft.com/office/drawing/2014/main" id="{8CBD35EC-863C-904E-86FB-2491B6FC60BF}"/>
                  </a:ext>
                </a:extLst>
              </p:cNvPr>
              <p:cNvCxnSpPr>
                <a:cxnSpLocks/>
                <a:stCxn id="219" idx="2"/>
                <a:endCxn id="144" idx="0"/>
              </p:cNvCxnSpPr>
              <p:nvPr/>
            </p:nvCxnSpPr>
            <p:spPr>
              <a:xfrm>
                <a:off x="4613327" y="2959168"/>
                <a:ext cx="0" cy="646815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5">
                <a:extLst>
                  <a:ext uri="{FF2B5EF4-FFF2-40B4-BE49-F238E27FC236}">
                    <a16:creationId xmlns:a16="http://schemas.microsoft.com/office/drawing/2014/main" id="{9B43F700-75AC-BA4E-9529-66D5C0988851}"/>
                  </a:ext>
                </a:extLst>
              </p:cNvPr>
              <p:cNvCxnSpPr>
                <a:cxnSpLocks/>
                <a:endCxn id="163" idx="1"/>
              </p:cNvCxnSpPr>
              <p:nvPr/>
            </p:nvCxnSpPr>
            <p:spPr>
              <a:xfrm flipV="1">
                <a:off x="1843741" y="4553074"/>
                <a:ext cx="482071" cy="7374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5">
                <a:extLst>
                  <a:ext uri="{FF2B5EF4-FFF2-40B4-BE49-F238E27FC236}">
                    <a16:creationId xmlns:a16="http://schemas.microsoft.com/office/drawing/2014/main" id="{1EE3FFA0-AD37-C145-829E-0D579D30AE91}"/>
                  </a:ext>
                </a:extLst>
              </p:cNvPr>
              <p:cNvCxnSpPr>
                <a:cxnSpLocks/>
                <a:endCxn id="182" idx="1"/>
              </p:cNvCxnSpPr>
              <p:nvPr/>
            </p:nvCxnSpPr>
            <p:spPr>
              <a:xfrm flipV="1">
                <a:off x="1862302" y="4742004"/>
                <a:ext cx="465488" cy="7374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lg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C3D2E45-960D-6548-A38E-8836470F8119}"/>
                  </a:ext>
                </a:extLst>
              </p:cNvPr>
              <p:cNvSpPr txBox="1"/>
              <p:nvPr/>
            </p:nvSpPr>
            <p:spPr>
              <a:xfrm>
                <a:off x="2325812" y="4429963"/>
                <a:ext cx="9220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observational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FB90192B-6E49-FD49-A658-8D2B1C3B02E0}"/>
                  </a:ext>
                </a:extLst>
              </p:cNvPr>
              <p:cNvSpPr txBox="1"/>
              <p:nvPr/>
            </p:nvSpPr>
            <p:spPr>
              <a:xfrm>
                <a:off x="2327790" y="4618893"/>
                <a:ext cx="8819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configuration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9F245C0-986E-D544-BB66-4695936A5DE5}"/>
                  </a:ext>
                </a:extLst>
              </p:cNvPr>
              <p:cNvSpPr txBox="1"/>
              <p:nvPr/>
            </p:nvSpPr>
            <p:spPr>
              <a:xfrm>
                <a:off x="1803640" y="1183730"/>
                <a:ext cx="13615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data/MD SOURCES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43491C9F-F0A6-6740-ACED-0C7546BB8571}"/>
                  </a:ext>
                </a:extLst>
              </p:cNvPr>
              <p:cNvSpPr txBox="1"/>
              <p:nvPr/>
            </p:nvSpPr>
            <p:spPr>
              <a:xfrm>
                <a:off x="1811354" y="2141850"/>
                <a:ext cx="10760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special SUITES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36056DC3-5FD2-4944-8633-35422B41232B}"/>
                  </a:ext>
                </a:extLst>
              </p:cNvPr>
              <p:cNvSpPr txBox="1"/>
              <p:nvPr/>
            </p:nvSpPr>
            <p:spPr>
              <a:xfrm>
                <a:off x="1751173" y="4199590"/>
                <a:ext cx="1095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CDM branches</a:t>
                </a:r>
              </a:p>
            </p:txBody>
          </p: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C31EE59-6120-9246-8EB0-3977B50BCE07}"/>
                  </a:ext>
                </a:extLst>
              </p:cNvPr>
              <p:cNvCxnSpPr/>
              <p:nvPr/>
            </p:nvCxnSpPr>
            <p:spPr>
              <a:xfrm>
                <a:off x="1800714" y="1447803"/>
                <a:ext cx="9365044" cy="8201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AD06A944-DD24-C247-B788-1C82EEE66154}"/>
                  </a:ext>
                </a:extLst>
              </p:cNvPr>
              <p:cNvCxnSpPr/>
              <p:nvPr/>
            </p:nvCxnSpPr>
            <p:spPr>
              <a:xfrm>
                <a:off x="1802702" y="2404097"/>
                <a:ext cx="9365044" cy="8201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80CB763E-E46A-1C46-94A0-5B1AAC2D7684}"/>
                  </a:ext>
                </a:extLst>
              </p:cNvPr>
              <p:cNvSpPr txBox="1"/>
              <p:nvPr/>
            </p:nvSpPr>
            <p:spPr>
              <a:xfrm>
                <a:off x="1800714" y="5591061"/>
                <a:ext cx="9041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CDM tables</a:t>
                </a:r>
              </a:p>
            </p:txBody>
          </p: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7A855269-438D-1149-8AAD-3513E147A349}"/>
                  </a:ext>
                </a:extLst>
              </p:cNvPr>
              <p:cNvCxnSpPr/>
              <p:nvPr/>
            </p:nvCxnSpPr>
            <p:spPr>
              <a:xfrm>
                <a:off x="1800714" y="4926989"/>
                <a:ext cx="9365044" cy="8201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B63827D9-C8CC-764C-A79D-AA5EDEB22F6C}"/>
                  </a:ext>
                </a:extLst>
              </p:cNvPr>
              <p:cNvCxnSpPr/>
              <p:nvPr/>
            </p:nvCxnSpPr>
            <p:spPr>
              <a:xfrm>
                <a:off x="1800714" y="5883973"/>
                <a:ext cx="9365044" cy="8201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Multidocument 2">
                <a:extLst>
                  <a:ext uri="{FF2B5EF4-FFF2-40B4-BE49-F238E27FC236}">
                    <a16:creationId xmlns:a16="http://schemas.microsoft.com/office/drawing/2014/main" id="{F619F944-6507-3A4C-A227-96F487625550}"/>
                  </a:ext>
                </a:extLst>
              </p:cNvPr>
              <p:cNvSpPr/>
              <p:nvPr/>
            </p:nvSpPr>
            <p:spPr>
              <a:xfrm>
                <a:off x="3402555" y="2627499"/>
                <a:ext cx="467621" cy="367981"/>
              </a:xfrm>
              <a:prstGeom prst="flowChartMultidocumen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900" dirty="0"/>
                  <a:t>config</a:t>
                </a:r>
              </a:p>
            </p:txBody>
          </p:sp>
          <p:cxnSp>
            <p:nvCxnSpPr>
              <p:cNvPr id="64" name="Straight Arrow Connector 15">
                <a:extLst>
                  <a:ext uri="{FF2B5EF4-FFF2-40B4-BE49-F238E27FC236}">
                    <a16:creationId xmlns:a16="http://schemas.microsoft.com/office/drawing/2014/main" id="{5707D804-C409-F548-8DF1-9C77C0BC46DA}"/>
                  </a:ext>
                </a:extLst>
              </p:cNvPr>
              <p:cNvCxnSpPr>
                <a:cxnSpLocks/>
                <a:stCxn id="3" idx="2"/>
                <a:endCxn id="144" idx="1"/>
              </p:cNvCxnSpPr>
              <p:nvPr/>
            </p:nvCxnSpPr>
            <p:spPr>
              <a:xfrm rot="16200000" flipH="1">
                <a:off x="3466703" y="3118689"/>
                <a:ext cx="771775" cy="497483"/>
              </a:xfrm>
              <a:prstGeom prst="bentConnector2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15">
                <a:extLst>
                  <a:ext uri="{FF2B5EF4-FFF2-40B4-BE49-F238E27FC236}">
                    <a16:creationId xmlns:a16="http://schemas.microsoft.com/office/drawing/2014/main" id="{FFD999B0-D092-E445-810D-D24E35B0A21C}"/>
                  </a:ext>
                </a:extLst>
              </p:cNvPr>
              <p:cNvCxnSpPr>
                <a:cxnSpLocks/>
                <a:stCxn id="3" idx="2"/>
                <a:endCxn id="121" idx="1"/>
              </p:cNvCxnSpPr>
              <p:nvPr/>
            </p:nvCxnSpPr>
            <p:spPr>
              <a:xfrm rot="16200000" flipH="1">
                <a:off x="3037458" y="3547934"/>
                <a:ext cx="1630264" cy="497483"/>
              </a:xfrm>
              <a:prstGeom prst="bentConnector2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Card 64">
                <a:extLst>
                  <a:ext uri="{FF2B5EF4-FFF2-40B4-BE49-F238E27FC236}">
                    <a16:creationId xmlns:a16="http://schemas.microsoft.com/office/drawing/2014/main" id="{3E9D1C9A-4B17-1D44-9FFD-0D5D1823CF12}"/>
                  </a:ext>
                </a:extLst>
              </p:cNvPr>
              <p:cNvSpPr/>
              <p:nvPr/>
            </p:nvSpPr>
            <p:spPr>
              <a:xfrm>
                <a:off x="6376448" y="865512"/>
                <a:ext cx="755891" cy="410500"/>
              </a:xfrm>
              <a:prstGeom prst="flowChartPunchedCard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NOC corrections</a:t>
                </a:r>
              </a:p>
            </p:txBody>
          </p:sp>
          <p:cxnSp>
            <p:nvCxnSpPr>
              <p:cNvPr id="86" name="Straight Arrow Connector 15">
                <a:extLst>
                  <a:ext uri="{FF2B5EF4-FFF2-40B4-BE49-F238E27FC236}">
                    <a16:creationId xmlns:a16="http://schemas.microsoft.com/office/drawing/2014/main" id="{58442791-A887-5449-9249-0D99A8E5431E}"/>
                  </a:ext>
                </a:extLst>
              </p:cNvPr>
              <p:cNvCxnSpPr>
                <a:cxnSpLocks/>
                <a:stCxn id="59" idx="3"/>
                <a:endCxn id="92" idx="1"/>
              </p:cNvCxnSpPr>
              <p:nvPr/>
            </p:nvCxnSpPr>
            <p:spPr>
              <a:xfrm flipV="1">
                <a:off x="5341800" y="3755554"/>
                <a:ext cx="4236606" cy="1750738"/>
              </a:xfrm>
              <a:prstGeom prst="bentConnector3">
                <a:avLst>
                  <a:gd name="adj1" fmla="val 64785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prstDash val="lg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5">
                <a:extLst>
                  <a:ext uri="{FF2B5EF4-FFF2-40B4-BE49-F238E27FC236}">
                    <a16:creationId xmlns:a16="http://schemas.microsoft.com/office/drawing/2014/main" id="{2437D3FE-4BC6-A448-96E9-F3F85ED138B1}"/>
                  </a:ext>
                </a:extLst>
              </p:cNvPr>
              <p:cNvCxnSpPr>
                <a:cxnSpLocks/>
                <a:stCxn id="65" idx="2"/>
                <a:endCxn id="79" idx="0"/>
              </p:cNvCxnSpPr>
              <p:nvPr/>
            </p:nvCxnSpPr>
            <p:spPr>
              <a:xfrm rot="16200000" flipH="1">
                <a:off x="7785058" y="245347"/>
                <a:ext cx="613305" cy="2674633"/>
              </a:xfrm>
              <a:prstGeom prst="bentConnector3">
                <a:avLst>
                  <a:gd name="adj1" fmla="val 51297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Arrow Connector 15">
              <a:extLst>
                <a:ext uri="{FF2B5EF4-FFF2-40B4-BE49-F238E27FC236}">
                  <a16:creationId xmlns:a16="http://schemas.microsoft.com/office/drawing/2014/main" id="{338B7199-E589-0F4D-8E34-8DF794017201}"/>
                </a:ext>
              </a:extLst>
            </p:cNvPr>
            <p:cNvCxnSpPr>
              <a:cxnSpLocks/>
              <a:stCxn id="219" idx="3"/>
              <a:endCxn id="113" idx="0"/>
            </p:cNvCxnSpPr>
            <p:nvPr/>
          </p:nvCxnSpPr>
          <p:spPr>
            <a:xfrm>
              <a:off x="5125322" y="2811833"/>
              <a:ext cx="1148165" cy="1105002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757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270" y="297577"/>
            <a:ext cx="10425461" cy="370052"/>
          </a:xfrm>
        </p:spPr>
        <p:txBody>
          <a:bodyPr/>
          <a:lstStyle/>
          <a:p>
            <a:r>
              <a:rPr lang="en-US" dirty="0"/>
              <a:t>Observational branch- complete level1f!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4FAA618-ED19-F843-86E4-BE801CF5C684}"/>
              </a:ext>
            </a:extLst>
          </p:cNvPr>
          <p:cNvGrpSpPr/>
          <p:nvPr/>
        </p:nvGrpSpPr>
        <p:grpSpPr>
          <a:xfrm>
            <a:off x="2765282" y="829182"/>
            <a:ext cx="7062285" cy="5487172"/>
            <a:chOff x="2765282" y="829182"/>
            <a:chExt cx="7062285" cy="5487172"/>
          </a:xfrm>
        </p:grpSpPr>
        <p:sp>
          <p:nvSpPr>
            <p:cNvPr id="61" name="Card 60">
              <a:extLst>
                <a:ext uri="{FF2B5EF4-FFF2-40B4-BE49-F238E27FC236}">
                  <a16:creationId xmlns:a16="http://schemas.microsoft.com/office/drawing/2014/main" id="{24A7D797-77A5-CA44-9E85-827DAEF8DA7D}"/>
                </a:ext>
              </a:extLst>
            </p:cNvPr>
            <p:cNvSpPr/>
            <p:nvPr/>
          </p:nvSpPr>
          <p:spPr>
            <a:xfrm>
              <a:off x="8923968" y="3797522"/>
              <a:ext cx="903599" cy="525600"/>
            </a:xfrm>
            <a:prstGeom prst="flowChartPunchedCard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ICOADS</a:t>
              </a:r>
            </a:p>
          </p:txBody>
        </p:sp>
        <p:sp>
          <p:nvSpPr>
            <p:cNvPr id="58" name="Card 57">
              <a:extLst>
                <a:ext uri="{FF2B5EF4-FFF2-40B4-BE49-F238E27FC236}">
                  <a16:creationId xmlns:a16="http://schemas.microsoft.com/office/drawing/2014/main" id="{F8E0D8BA-5CA1-CF43-A368-ECEACAB26916}"/>
                </a:ext>
              </a:extLst>
            </p:cNvPr>
            <p:cNvSpPr/>
            <p:nvPr/>
          </p:nvSpPr>
          <p:spPr>
            <a:xfrm>
              <a:off x="8809625" y="3427786"/>
              <a:ext cx="903599" cy="525600"/>
            </a:xfrm>
            <a:prstGeom prst="flowChartPunchedCard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NOC corrections</a:t>
              </a:r>
            </a:p>
          </p:txBody>
        </p:sp>
        <p:sp>
          <p:nvSpPr>
            <p:cNvPr id="51" name="Card 50">
              <a:extLst>
                <a:ext uri="{FF2B5EF4-FFF2-40B4-BE49-F238E27FC236}">
                  <a16:creationId xmlns:a16="http://schemas.microsoft.com/office/drawing/2014/main" id="{C0AD4584-5F4A-2141-B0C0-6F9A36243C8A}"/>
                </a:ext>
              </a:extLst>
            </p:cNvPr>
            <p:cNvSpPr/>
            <p:nvPr/>
          </p:nvSpPr>
          <p:spPr>
            <a:xfrm>
              <a:off x="8151704" y="1134099"/>
              <a:ext cx="903599" cy="525600"/>
            </a:xfrm>
            <a:prstGeom prst="flowChartPunchedCard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ICOADS</a:t>
              </a:r>
            </a:p>
          </p:txBody>
        </p:sp>
        <p:cxnSp>
          <p:nvCxnSpPr>
            <p:cNvPr id="52" name="Straight Arrow Connector 15">
              <a:extLst>
                <a:ext uri="{FF2B5EF4-FFF2-40B4-BE49-F238E27FC236}">
                  <a16:creationId xmlns:a16="http://schemas.microsoft.com/office/drawing/2014/main" id="{B2639EBC-E84F-0244-9AFB-3AA282756786}"/>
                </a:ext>
              </a:extLst>
            </p:cNvPr>
            <p:cNvCxnSpPr>
              <a:cxnSpLocks/>
              <a:stCxn id="228" idx="1"/>
              <a:endCxn id="118" idx="3"/>
            </p:cNvCxnSpPr>
            <p:nvPr/>
          </p:nvCxnSpPr>
          <p:spPr>
            <a:xfrm flipH="1">
              <a:off x="6008165" y="1396899"/>
              <a:ext cx="467863" cy="2917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Alternate Process 117">
              <a:extLst>
                <a:ext uri="{FF2B5EF4-FFF2-40B4-BE49-F238E27FC236}">
                  <a16:creationId xmlns:a16="http://schemas.microsoft.com/office/drawing/2014/main" id="{AAF34058-14C6-D642-BDDE-687D09E8941B}"/>
                </a:ext>
              </a:extLst>
            </p:cNvPr>
            <p:cNvSpPr/>
            <p:nvPr/>
          </p:nvSpPr>
          <p:spPr>
            <a:xfrm>
              <a:off x="4784165" y="1219816"/>
              <a:ext cx="1224000" cy="360000"/>
            </a:xfrm>
            <a:prstGeom prst="flowChartAlternateProcess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level1a</a:t>
              </a:r>
            </a:p>
          </p:txBody>
        </p:sp>
        <p:sp>
          <p:nvSpPr>
            <p:cNvPr id="119" name="Alternate Process 118">
              <a:extLst>
                <a:ext uri="{FF2B5EF4-FFF2-40B4-BE49-F238E27FC236}">
                  <a16:creationId xmlns:a16="http://schemas.microsoft.com/office/drawing/2014/main" id="{C7A1A594-3C99-B548-8ECF-49CE78AE4E67}"/>
                </a:ext>
              </a:extLst>
            </p:cNvPr>
            <p:cNvSpPr/>
            <p:nvPr/>
          </p:nvSpPr>
          <p:spPr>
            <a:xfrm>
              <a:off x="4784165" y="2927857"/>
              <a:ext cx="1224000" cy="360000"/>
            </a:xfrm>
            <a:prstGeom prst="flowChartAlternateProcess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level1d</a:t>
              </a:r>
            </a:p>
          </p:txBody>
        </p:sp>
        <p:sp>
          <p:nvSpPr>
            <p:cNvPr id="120" name="Alternate Process 119">
              <a:extLst>
                <a:ext uri="{FF2B5EF4-FFF2-40B4-BE49-F238E27FC236}">
                  <a16:creationId xmlns:a16="http://schemas.microsoft.com/office/drawing/2014/main" id="{34F638FC-EA03-6143-9934-6807A8CCE44E}"/>
                </a:ext>
              </a:extLst>
            </p:cNvPr>
            <p:cNvSpPr/>
            <p:nvPr/>
          </p:nvSpPr>
          <p:spPr>
            <a:xfrm>
              <a:off x="4784165" y="3617592"/>
              <a:ext cx="1224000" cy="360000"/>
            </a:xfrm>
            <a:prstGeom prst="flowChartAlternateProcess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level1e</a:t>
              </a:r>
            </a:p>
          </p:txBody>
        </p:sp>
        <p:sp>
          <p:nvSpPr>
            <p:cNvPr id="121" name="Alternate Process 120">
              <a:extLst>
                <a:ext uri="{FF2B5EF4-FFF2-40B4-BE49-F238E27FC236}">
                  <a16:creationId xmlns:a16="http://schemas.microsoft.com/office/drawing/2014/main" id="{B10E6E1C-7D16-AD4D-9454-AAEF7DEFA7D5}"/>
                </a:ext>
              </a:extLst>
            </p:cNvPr>
            <p:cNvSpPr/>
            <p:nvPr/>
          </p:nvSpPr>
          <p:spPr>
            <a:xfrm>
              <a:off x="4784165" y="4749711"/>
              <a:ext cx="1224000" cy="360000"/>
            </a:xfrm>
            <a:prstGeom prst="flowChartAlternateProcess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level2</a:t>
              </a:r>
            </a:p>
          </p:txBody>
        </p:sp>
        <p:cxnSp>
          <p:nvCxnSpPr>
            <p:cNvPr id="122" name="Straight Arrow Connector 15">
              <a:extLst>
                <a:ext uri="{FF2B5EF4-FFF2-40B4-BE49-F238E27FC236}">
                  <a16:creationId xmlns:a16="http://schemas.microsoft.com/office/drawing/2014/main" id="{FF8A48D4-7B26-4B4A-AD3C-A040B42DAF4A}"/>
                </a:ext>
              </a:extLst>
            </p:cNvPr>
            <p:cNvCxnSpPr>
              <a:cxnSpLocks/>
              <a:stCxn id="119" idx="1"/>
              <a:endCxn id="126" idx="3"/>
            </p:cNvCxnSpPr>
            <p:nvPr/>
          </p:nvCxnSpPr>
          <p:spPr>
            <a:xfrm flipH="1" flipV="1">
              <a:off x="3745973" y="3104094"/>
              <a:ext cx="1038192" cy="3763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979F05D-4ABC-5344-8FBD-2949835B3D21}"/>
                </a:ext>
              </a:extLst>
            </p:cNvPr>
            <p:cNvGrpSpPr/>
            <p:nvPr/>
          </p:nvGrpSpPr>
          <p:grpSpPr>
            <a:xfrm>
              <a:off x="2765282" y="2537024"/>
              <a:ext cx="980691" cy="1134140"/>
              <a:chOff x="2806707" y="2630141"/>
              <a:chExt cx="980691" cy="1134140"/>
            </a:xfrm>
          </p:grpSpPr>
          <p:sp>
            <p:nvSpPr>
              <p:cNvPr id="124" name="Magnetic Disk 123">
                <a:extLst>
                  <a:ext uri="{FF2B5EF4-FFF2-40B4-BE49-F238E27FC236}">
                    <a16:creationId xmlns:a16="http://schemas.microsoft.com/office/drawing/2014/main" id="{C84A70C9-48C1-8640-969F-3D6CEDAC2C0F}"/>
                  </a:ext>
                </a:extLst>
              </p:cNvPr>
              <p:cNvSpPr/>
              <p:nvPr/>
            </p:nvSpPr>
            <p:spPr>
              <a:xfrm>
                <a:off x="2978411" y="3238221"/>
                <a:ext cx="637003" cy="413521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i="1" dirty="0" err="1">
                    <a:solidFill>
                      <a:schemeClr val="accent2">
                        <a:lumMod val="50000"/>
                      </a:schemeClr>
                    </a:solidFill>
                  </a:rPr>
                  <a:t>obs</a:t>
                </a:r>
                <a:r>
                  <a:rPr lang="en-US" sz="1200" i="1" dirty="0">
                    <a:solidFill>
                      <a:schemeClr val="accent2">
                        <a:lumMod val="50000"/>
                      </a:schemeClr>
                    </a:solidFill>
                  </a:rPr>
                  <a:t>_*</a:t>
                </a:r>
              </a:p>
            </p:txBody>
          </p:sp>
          <p:sp>
            <p:nvSpPr>
              <p:cNvPr id="125" name="Magnetic Disk 124">
                <a:extLst>
                  <a:ext uri="{FF2B5EF4-FFF2-40B4-BE49-F238E27FC236}">
                    <a16:creationId xmlns:a16="http://schemas.microsoft.com/office/drawing/2014/main" id="{7EEFCEFF-D24E-6448-912C-4249DE54A2AB}"/>
                  </a:ext>
                </a:extLst>
              </p:cNvPr>
              <p:cNvSpPr/>
              <p:nvPr/>
            </p:nvSpPr>
            <p:spPr>
              <a:xfrm>
                <a:off x="2973795" y="2747006"/>
                <a:ext cx="637003" cy="413521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i="1" dirty="0">
                    <a:solidFill>
                      <a:schemeClr val="accent2">
                        <a:lumMod val="50000"/>
                      </a:schemeClr>
                    </a:solidFill>
                  </a:rPr>
                  <a:t>header</a:t>
                </a:r>
              </a:p>
            </p:txBody>
          </p:sp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id="{A07459C8-963B-9141-A98E-932799EE3181}"/>
                  </a:ext>
                </a:extLst>
              </p:cNvPr>
              <p:cNvSpPr/>
              <p:nvPr/>
            </p:nvSpPr>
            <p:spPr>
              <a:xfrm>
                <a:off x="2806707" y="2630141"/>
                <a:ext cx="980691" cy="1134140"/>
              </a:xfrm>
              <a:prstGeom prst="roundRect">
                <a:avLst/>
              </a:prstGeom>
              <a:noFill/>
              <a:ln w="22225">
                <a:solidFill>
                  <a:schemeClr val="tx1">
                    <a:lumMod val="85000"/>
                    <a:lumOff val="15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a:endParaRPr>
              </a:p>
            </p:txBody>
          </p:sp>
        </p:grpSp>
        <p:cxnSp>
          <p:nvCxnSpPr>
            <p:cNvPr id="127" name="Straight Arrow Connector 15">
              <a:extLst>
                <a:ext uri="{FF2B5EF4-FFF2-40B4-BE49-F238E27FC236}">
                  <a16:creationId xmlns:a16="http://schemas.microsoft.com/office/drawing/2014/main" id="{B6055CE4-3684-4740-937C-EBCA27028A5D}"/>
                </a:ext>
              </a:extLst>
            </p:cNvPr>
            <p:cNvCxnSpPr>
              <a:cxnSpLocks/>
              <a:stCxn id="118" idx="1"/>
              <a:endCxn id="126" idx="0"/>
            </p:cNvCxnSpPr>
            <p:nvPr/>
          </p:nvCxnSpPr>
          <p:spPr>
            <a:xfrm rot="10800000" flipV="1">
              <a:off x="3255629" y="1399816"/>
              <a:ext cx="1528537" cy="1137208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5">
              <a:extLst>
                <a:ext uri="{FF2B5EF4-FFF2-40B4-BE49-F238E27FC236}">
                  <a16:creationId xmlns:a16="http://schemas.microsoft.com/office/drawing/2014/main" id="{0702736A-E8EF-0941-85D7-7D98334AF808}"/>
                </a:ext>
              </a:extLst>
            </p:cNvPr>
            <p:cNvCxnSpPr>
              <a:cxnSpLocks/>
              <a:stCxn id="121" idx="1"/>
              <a:endCxn id="126" idx="2"/>
            </p:cNvCxnSpPr>
            <p:nvPr/>
          </p:nvCxnSpPr>
          <p:spPr>
            <a:xfrm rot="10800000">
              <a:off x="3255629" y="3671165"/>
              <a:ext cx="1528537" cy="1258547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5">
              <a:extLst>
                <a:ext uri="{FF2B5EF4-FFF2-40B4-BE49-F238E27FC236}">
                  <a16:creationId xmlns:a16="http://schemas.microsoft.com/office/drawing/2014/main" id="{DC86637A-CE5B-4046-9209-7A3EE93CDE75}"/>
                </a:ext>
              </a:extLst>
            </p:cNvPr>
            <p:cNvCxnSpPr>
              <a:cxnSpLocks/>
              <a:stCxn id="118" idx="2"/>
              <a:endCxn id="138" idx="0"/>
            </p:cNvCxnSpPr>
            <p:nvPr/>
          </p:nvCxnSpPr>
          <p:spPr>
            <a:xfrm>
              <a:off x="5396165" y="1579816"/>
              <a:ext cx="0" cy="25754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5">
              <a:extLst>
                <a:ext uri="{FF2B5EF4-FFF2-40B4-BE49-F238E27FC236}">
                  <a16:creationId xmlns:a16="http://schemas.microsoft.com/office/drawing/2014/main" id="{DA3D7C4E-B137-304E-A9B9-3C17EF255018}"/>
                </a:ext>
              </a:extLst>
            </p:cNvPr>
            <p:cNvCxnSpPr>
              <a:cxnSpLocks/>
              <a:stCxn id="120" idx="2"/>
              <a:endCxn id="54" idx="0"/>
            </p:cNvCxnSpPr>
            <p:nvPr/>
          </p:nvCxnSpPr>
          <p:spPr>
            <a:xfrm>
              <a:off x="5396165" y="3977592"/>
              <a:ext cx="0" cy="2180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Alternate Process 137">
              <a:extLst>
                <a:ext uri="{FF2B5EF4-FFF2-40B4-BE49-F238E27FC236}">
                  <a16:creationId xmlns:a16="http://schemas.microsoft.com/office/drawing/2014/main" id="{70BB92D3-D57F-634F-B0D2-BC687988D7C3}"/>
                </a:ext>
              </a:extLst>
            </p:cNvPr>
            <p:cNvSpPr/>
            <p:nvPr/>
          </p:nvSpPr>
          <p:spPr>
            <a:xfrm>
              <a:off x="4784165" y="1837358"/>
              <a:ext cx="1224000" cy="360000"/>
            </a:xfrm>
            <a:prstGeom prst="flowChartAlternateProcess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level1b</a:t>
              </a:r>
            </a:p>
          </p:txBody>
        </p:sp>
        <p:cxnSp>
          <p:nvCxnSpPr>
            <p:cNvPr id="139" name="Straight Arrow Connector 15">
              <a:extLst>
                <a:ext uri="{FF2B5EF4-FFF2-40B4-BE49-F238E27FC236}">
                  <a16:creationId xmlns:a16="http://schemas.microsoft.com/office/drawing/2014/main" id="{5A386321-9260-0C4D-8C71-46829709309F}"/>
                </a:ext>
              </a:extLst>
            </p:cNvPr>
            <p:cNvCxnSpPr>
              <a:cxnSpLocks/>
              <a:stCxn id="138" idx="2"/>
              <a:endCxn id="144" idx="0"/>
            </p:cNvCxnSpPr>
            <p:nvPr/>
          </p:nvCxnSpPr>
          <p:spPr>
            <a:xfrm>
              <a:off x="5396165" y="2197358"/>
              <a:ext cx="0" cy="18760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46CE7B-CFA4-D84E-A0C4-D12ABE5EBC2B}"/>
                </a:ext>
              </a:extLst>
            </p:cNvPr>
            <p:cNvGrpSpPr/>
            <p:nvPr/>
          </p:nvGrpSpPr>
          <p:grpSpPr>
            <a:xfrm>
              <a:off x="4527284" y="5673726"/>
              <a:ext cx="1737763" cy="642628"/>
              <a:chOff x="7134764" y="5223155"/>
              <a:chExt cx="1737763" cy="642628"/>
            </a:xfrm>
          </p:grpSpPr>
          <p:sp>
            <p:nvSpPr>
              <p:cNvPr id="56" name="Magnetic Disk 55">
                <a:extLst>
                  <a:ext uri="{FF2B5EF4-FFF2-40B4-BE49-F238E27FC236}">
                    <a16:creationId xmlns:a16="http://schemas.microsoft.com/office/drawing/2014/main" id="{11F33F41-5114-E542-93D2-3F71FE895EDB}"/>
                  </a:ext>
                </a:extLst>
              </p:cNvPr>
              <p:cNvSpPr/>
              <p:nvPr/>
            </p:nvSpPr>
            <p:spPr>
              <a:xfrm>
                <a:off x="8068371" y="5337709"/>
                <a:ext cx="637003" cy="413521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i="1" dirty="0" err="1">
                    <a:solidFill>
                      <a:schemeClr val="accent2">
                        <a:lumMod val="50000"/>
                      </a:schemeClr>
                    </a:solidFill>
                  </a:rPr>
                  <a:t>obs</a:t>
                </a:r>
                <a:r>
                  <a:rPr lang="en-US" sz="1200" i="1" dirty="0">
                    <a:solidFill>
                      <a:schemeClr val="accent2">
                        <a:lumMod val="50000"/>
                      </a:schemeClr>
                    </a:solidFill>
                  </a:rPr>
                  <a:t>_*</a:t>
                </a:r>
              </a:p>
            </p:txBody>
          </p:sp>
          <p:sp>
            <p:nvSpPr>
              <p:cNvPr id="57" name="Magnetic Disk 56">
                <a:extLst>
                  <a:ext uri="{FF2B5EF4-FFF2-40B4-BE49-F238E27FC236}">
                    <a16:creationId xmlns:a16="http://schemas.microsoft.com/office/drawing/2014/main" id="{00926698-A4CB-0943-A10F-B1E98A8C496B}"/>
                  </a:ext>
                </a:extLst>
              </p:cNvPr>
              <p:cNvSpPr/>
              <p:nvPr/>
            </p:nvSpPr>
            <p:spPr>
              <a:xfrm>
                <a:off x="7341608" y="5337709"/>
                <a:ext cx="637003" cy="413521"/>
              </a:xfrm>
              <a:prstGeom prst="flowChartMagneticDisk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i="1" dirty="0">
                    <a:solidFill>
                      <a:schemeClr val="accent2">
                        <a:lumMod val="50000"/>
                      </a:schemeClr>
                    </a:solidFill>
                  </a:rPr>
                  <a:t>header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C5107993-DD80-574A-8820-F67861499027}"/>
                  </a:ext>
                </a:extLst>
              </p:cNvPr>
              <p:cNvSpPr/>
              <p:nvPr/>
            </p:nvSpPr>
            <p:spPr>
              <a:xfrm>
                <a:off x="7134764" y="5223155"/>
                <a:ext cx="1737763" cy="642628"/>
              </a:xfrm>
              <a:prstGeom prst="roundRect">
                <a:avLst/>
              </a:prstGeom>
              <a:noFill/>
              <a:ln w="22225">
                <a:solidFill>
                  <a:schemeClr val="tx1">
                    <a:lumMod val="85000"/>
                    <a:lumOff val="15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a:endParaRPr>
              </a:p>
            </p:txBody>
          </p:sp>
        </p:grpSp>
        <p:cxnSp>
          <p:nvCxnSpPr>
            <p:cNvPr id="60" name="Straight Arrow Connector 15">
              <a:extLst>
                <a:ext uri="{FF2B5EF4-FFF2-40B4-BE49-F238E27FC236}">
                  <a16:creationId xmlns:a16="http://schemas.microsoft.com/office/drawing/2014/main" id="{2361A25E-8265-1845-A5A8-4826A176A7C7}"/>
                </a:ext>
              </a:extLst>
            </p:cNvPr>
            <p:cNvCxnSpPr>
              <a:cxnSpLocks/>
              <a:stCxn id="121" idx="2"/>
              <a:endCxn id="59" idx="0"/>
            </p:cNvCxnSpPr>
            <p:nvPr/>
          </p:nvCxnSpPr>
          <p:spPr>
            <a:xfrm>
              <a:off x="5396165" y="5109711"/>
              <a:ext cx="1" cy="56401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15">
              <a:extLst>
                <a:ext uri="{FF2B5EF4-FFF2-40B4-BE49-F238E27FC236}">
                  <a16:creationId xmlns:a16="http://schemas.microsoft.com/office/drawing/2014/main" id="{83362AE6-A5F3-2C42-90AC-95F6D668C022}"/>
                </a:ext>
              </a:extLst>
            </p:cNvPr>
            <p:cNvCxnSpPr>
              <a:cxnSpLocks/>
              <a:stCxn id="138" idx="1"/>
            </p:cNvCxnSpPr>
            <p:nvPr/>
          </p:nvCxnSpPr>
          <p:spPr>
            <a:xfrm rot="10800000" flipV="1">
              <a:off x="3745973" y="2017357"/>
              <a:ext cx="1038192" cy="63220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15">
              <a:extLst>
                <a:ext uri="{FF2B5EF4-FFF2-40B4-BE49-F238E27FC236}">
                  <a16:creationId xmlns:a16="http://schemas.microsoft.com/office/drawing/2014/main" id="{0A0DD06B-81DF-9E41-9AF4-E0632A18CD23}"/>
                </a:ext>
              </a:extLst>
            </p:cNvPr>
            <p:cNvCxnSpPr>
              <a:cxnSpLocks/>
              <a:stCxn id="50" idx="1"/>
              <a:endCxn id="138" idx="3"/>
            </p:cNvCxnSpPr>
            <p:nvPr/>
          </p:nvCxnSpPr>
          <p:spPr>
            <a:xfrm flipH="1">
              <a:off x="6008165" y="2015937"/>
              <a:ext cx="2143538" cy="1421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Alternate Process 78">
              <a:extLst>
                <a:ext uri="{FF2B5EF4-FFF2-40B4-BE49-F238E27FC236}">
                  <a16:creationId xmlns:a16="http://schemas.microsoft.com/office/drawing/2014/main" id="{728EEFAD-139B-3E40-87C8-799E0874B4E7}"/>
                </a:ext>
              </a:extLst>
            </p:cNvPr>
            <p:cNvSpPr/>
            <p:nvPr/>
          </p:nvSpPr>
          <p:spPr>
            <a:xfrm>
              <a:off x="6476028" y="3617592"/>
              <a:ext cx="1224000" cy="360000"/>
            </a:xfrm>
            <a:prstGeom prst="flowChartAlternateProcess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marine QC</a:t>
              </a:r>
            </a:p>
          </p:txBody>
        </p:sp>
        <p:cxnSp>
          <p:nvCxnSpPr>
            <p:cNvPr id="91" name="Straight Arrow Connector 15">
              <a:extLst>
                <a:ext uri="{FF2B5EF4-FFF2-40B4-BE49-F238E27FC236}">
                  <a16:creationId xmlns:a16="http://schemas.microsoft.com/office/drawing/2014/main" id="{E27A5FEA-D244-6D4B-A4DC-F6D0BF86CBE7}"/>
                </a:ext>
              </a:extLst>
            </p:cNvPr>
            <p:cNvCxnSpPr>
              <a:cxnSpLocks/>
              <a:stCxn id="79" idx="1"/>
              <a:endCxn id="120" idx="3"/>
            </p:cNvCxnSpPr>
            <p:nvPr/>
          </p:nvCxnSpPr>
          <p:spPr>
            <a:xfrm flipH="1">
              <a:off x="6008165" y="3797592"/>
              <a:ext cx="467863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Alternate Process 143">
              <a:extLst>
                <a:ext uri="{FF2B5EF4-FFF2-40B4-BE49-F238E27FC236}">
                  <a16:creationId xmlns:a16="http://schemas.microsoft.com/office/drawing/2014/main" id="{86099385-37B4-AF4B-BEF1-5EB76D4CD5B8}"/>
                </a:ext>
              </a:extLst>
            </p:cNvPr>
            <p:cNvSpPr/>
            <p:nvPr/>
          </p:nvSpPr>
          <p:spPr>
            <a:xfrm>
              <a:off x="4784165" y="2384963"/>
              <a:ext cx="1224000" cy="360000"/>
            </a:xfrm>
            <a:prstGeom prst="flowChartAlternateProcess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level1c</a:t>
              </a:r>
            </a:p>
          </p:txBody>
        </p:sp>
        <p:cxnSp>
          <p:nvCxnSpPr>
            <p:cNvPr id="146" name="Straight Arrow Connector 15">
              <a:extLst>
                <a:ext uri="{FF2B5EF4-FFF2-40B4-BE49-F238E27FC236}">
                  <a16:creationId xmlns:a16="http://schemas.microsoft.com/office/drawing/2014/main" id="{BBC46628-2780-D444-B12B-F5F7C8515A08}"/>
                </a:ext>
              </a:extLst>
            </p:cNvPr>
            <p:cNvCxnSpPr>
              <a:cxnSpLocks/>
              <a:stCxn id="144" idx="2"/>
              <a:endCxn id="119" idx="0"/>
            </p:cNvCxnSpPr>
            <p:nvPr/>
          </p:nvCxnSpPr>
          <p:spPr>
            <a:xfrm>
              <a:off x="5396165" y="2744963"/>
              <a:ext cx="0" cy="18289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">
              <a:extLst>
                <a:ext uri="{FF2B5EF4-FFF2-40B4-BE49-F238E27FC236}">
                  <a16:creationId xmlns:a16="http://schemas.microsoft.com/office/drawing/2014/main" id="{DB113ADA-B1A8-1A49-BEFF-83BFB633B085}"/>
                </a:ext>
              </a:extLst>
            </p:cNvPr>
            <p:cNvCxnSpPr>
              <a:cxnSpLocks/>
              <a:stCxn id="144" idx="1"/>
            </p:cNvCxnSpPr>
            <p:nvPr/>
          </p:nvCxnSpPr>
          <p:spPr>
            <a:xfrm flipH="1">
              <a:off x="3745973" y="2564963"/>
              <a:ext cx="1038192" cy="2714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Alternate Process 75">
              <a:extLst>
                <a:ext uri="{FF2B5EF4-FFF2-40B4-BE49-F238E27FC236}">
                  <a16:creationId xmlns:a16="http://schemas.microsoft.com/office/drawing/2014/main" id="{8F1E4EE0-56F4-3249-A809-AF99047059E2}"/>
                </a:ext>
              </a:extLst>
            </p:cNvPr>
            <p:cNvSpPr/>
            <p:nvPr/>
          </p:nvSpPr>
          <p:spPr>
            <a:xfrm>
              <a:off x="6476028" y="2927857"/>
              <a:ext cx="1224000" cy="360000"/>
            </a:xfrm>
            <a:prstGeom prst="flowChartAlternateProcess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md pre-</a:t>
              </a:r>
              <a:r>
                <a:rPr lang="en-US" sz="1100" dirty="0" err="1"/>
                <a:t>proccess</a:t>
              </a:r>
              <a:endParaRPr lang="en-US" sz="1100" dirty="0"/>
            </a:p>
          </p:txBody>
        </p:sp>
        <p:cxnSp>
          <p:nvCxnSpPr>
            <p:cNvPr id="97" name="Straight Arrow Connector 15">
              <a:extLst>
                <a:ext uri="{FF2B5EF4-FFF2-40B4-BE49-F238E27FC236}">
                  <a16:creationId xmlns:a16="http://schemas.microsoft.com/office/drawing/2014/main" id="{E7A6DBC4-DD43-B546-8468-ED3FA00F70E1}"/>
                </a:ext>
              </a:extLst>
            </p:cNvPr>
            <p:cNvCxnSpPr>
              <a:cxnSpLocks/>
              <a:stCxn id="76" idx="1"/>
              <a:endCxn id="119" idx="3"/>
            </p:cNvCxnSpPr>
            <p:nvPr/>
          </p:nvCxnSpPr>
          <p:spPr>
            <a:xfrm flipH="1">
              <a:off x="6008165" y="3107857"/>
              <a:ext cx="467863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5">
              <a:extLst>
                <a:ext uri="{FF2B5EF4-FFF2-40B4-BE49-F238E27FC236}">
                  <a16:creationId xmlns:a16="http://schemas.microsoft.com/office/drawing/2014/main" id="{731A7A5A-3C92-C143-8F45-E83EECC948DA}"/>
                </a:ext>
              </a:extLst>
            </p:cNvPr>
            <p:cNvCxnSpPr>
              <a:cxnSpLocks/>
              <a:stCxn id="119" idx="2"/>
              <a:endCxn id="120" idx="0"/>
            </p:cNvCxnSpPr>
            <p:nvPr/>
          </p:nvCxnSpPr>
          <p:spPr>
            <a:xfrm>
              <a:off x="5396165" y="3287857"/>
              <a:ext cx="0" cy="32973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5">
              <a:extLst>
                <a:ext uri="{FF2B5EF4-FFF2-40B4-BE49-F238E27FC236}">
                  <a16:creationId xmlns:a16="http://schemas.microsoft.com/office/drawing/2014/main" id="{F55A31FF-C544-A24C-A632-7BEEB2A86B89}"/>
                </a:ext>
              </a:extLst>
            </p:cNvPr>
            <p:cNvCxnSpPr>
              <a:cxnSpLocks/>
              <a:stCxn id="120" idx="1"/>
            </p:cNvCxnSpPr>
            <p:nvPr/>
          </p:nvCxnSpPr>
          <p:spPr>
            <a:xfrm flipH="1" flipV="1">
              <a:off x="3722088" y="3229708"/>
              <a:ext cx="1062077" cy="56788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Card 178">
              <a:extLst>
                <a:ext uri="{FF2B5EF4-FFF2-40B4-BE49-F238E27FC236}">
                  <a16:creationId xmlns:a16="http://schemas.microsoft.com/office/drawing/2014/main" id="{18C460AA-B56B-4F45-A030-58333DC813D9}"/>
                </a:ext>
              </a:extLst>
            </p:cNvPr>
            <p:cNvSpPr/>
            <p:nvPr/>
          </p:nvSpPr>
          <p:spPr>
            <a:xfrm>
              <a:off x="8151769" y="2857103"/>
              <a:ext cx="903535" cy="501508"/>
            </a:xfrm>
            <a:prstGeom prst="flowChartPunchedCard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WMO</a:t>
              </a:r>
            </a:p>
            <a:p>
              <a:pPr algn="ctr"/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PUB 47</a:t>
              </a:r>
            </a:p>
          </p:txBody>
        </p:sp>
        <p:sp>
          <p:nvSpPr>
            <p:cNvPr id="180" name="Card 179">
              <a:extLst>
                <a:ext uri="{FF2B5EF4-FFF2-40B4-BE49-F238E27FC236}">
                  <a16:creationId xmlns:a16="http://schemas.microsoft.com/office/drawing/2014/main" id="{B0821023-850B-A84C-9992-ECBF0CE476C7}"/>
                </a:ext>
              </a:extLst>
            </p:cNvPr>
            <p:cNvSpPr/>
            <p:nvPr/>
          </p:nvSpPr>
          <p:spPr>
            <a:xfrm>
              <a:off x="8151768" y="3534722"/>
              <a:ext cx="903535" cy="525741"/>
            </a:xfrm>
            <a:prstGeom prst="flowChartPunchedCard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background</a:t>
              </a:r>
            </a:p>
            <a:p>
              <a:pPr algn="ctr"/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climatology</a:t>
              </a:r>
            </a:p>
          </p:txBody>
        </p:sp>
        <p:cxnSp>
          <p:nvCxnSpPr>
            <p:cNvPr id="181" name="Straight Arrow Connector 15">
              <a:extLst>
                <a:ext uri="{FF2B5EF4-FFF2-40B4-BE49-F238E27FC236}">
                  <a16:creationId xmlns:a16="http://schemas.microsoft.com/office/drawing/2014/main" id="{9DA78861-18FF-AC4B-8BBE-D73F467AD764}"/>
                </a:ext>
              </a:extLst>
            </p:cNvPr>
            <p:cNvCxnSpPr>
              <a:cxnSpLocks/>
              <a:stCxn id="179" idx="1"/>
              <a:endCxn id="76" idx="3"/>
            </p:cNvCxnSpPr>
            <p:nvPr/>
          </p:nvCxnSpPr>
          <p:spPr>
            <a:xfrm flipH="1">
              <a:off x="7700028" y="3107857"/>
              <a:ext cx="451741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5">
              <a:extLst>
                <a:ext uri="{FF2B5EF4-FFF2-40B4-BE49-F238E27FC236}">
                  <a16:creationId xmlns:a16="http://schemas.microsoft.com/office/drawing/2014/main" id="{68BCF6D6-5822-6C42-9306-21EB75A2403E}"/>
                </a:ext>
              </a:extLst>
            </p:cNvPr>
            <p:cNvCxnSpPr>
              <a:cxnSpLocks/>
              <a:stCxn id="180" idx="1"/>
              <a:endCxn id="79" idx="3"/>
            </p:cNvCxnSpPr>
            <p:nvPr/>
          </p:nvCxnSpPr>
          <p:spPr>
            <a:xfrm flipH="1" flipV="1">
              <a:off x="7700028" y="3797592"/>
              <a:ext cx="451740" cy="1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Alternate Process 227">
              <a:extLst>
                <a:ext uri="{FF2B5EF4-FFF2-40B4-BE49-F238E27FC236}">
                  <a16:creationId xmlns:a16="http://schemas.microsoft.com/office/drawing/2014/main" id="{69705574-73F9-254C-9DA7-34076123ED3A}"/>
                </a:ext>
              </a:extLst>
            </p:cNvPr>
            <p:cNvSpPr/>
            <p:nvPr/>
          </p:nvSpPr>
          <p:spPr>
            <a:xfrm>
              <a:off x="6476028" y="1216899"/>
              <a:ext cx="1224000" cy="360000"/>
            </a:xfrm>
            <a:prstGeom prst="flowChartAlternateProcess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extract source</a:t>
              </a:r>
            </a:p>
          </p:txBody>
        </p:sp>
        <p:cxnSp>
          <p:nvCxnSpPr>
            <p:cNvPr id="229" name="Straight Arrow Connector 15">
              <a:extLst>
                <a:ext uri="{FF2B5EF4-FFF2-40B4-BE49-F238E27FC236}">
                  <a16:creationId xmlns:a16="http://schemas.microsoft.com/office/drawing/2014/main" id="{A052502A-E6FD-5A4B-AE50-FE3A4DC8D72C}"/>
                </a:ext>
              </a:extLst>
            </p:cNvPr>
            <p:cNvCxnSpPr>
              <a:cxnSpLocks/>
              <a:stCxn id="51" idx="1"/>
              <a:endCxn id="228" idx="3"/>
            </p:cNvCxnSpPr>
            <p:nvPr/>
          </p:nvCxnSpPr>
          <p:spPr>
            <a:xfrm flipH="1">
              <a:off x="7700028" y="1396899"/>
              <a:ext cx="451676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Multidocument 47">
              <a:extLst>
                <a:ext uri="{FF2B5EF4-FFF2-40B4-BE49-F238E27FC236}">
                  <a16:creationId xmlns:a16="http://schemas.microsoft.com/office/drawing/2014/main" id="{BA312D74-21C0-7C4F-8CF8-1C5DEFA10E07}"/>
                </a:ext>
              </a:extLst>
            </p:cNvPr>
            <p:cNvSpPr/>
            <p:nvPr/>
          </p:nvSpPr>
          <p:spPr>
            <a:xfrm>
              <a:off x="3255628" y="829182"/>
              <a:ext cx="602551" cy="500046"/>
            </a:xfrm>
            <a:prstGeom prst="flowChartMultidocumen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dirty="0"/>
                <a:t>config</a:t>
              </a:r>
            </a:p>
          </p:txBody>
        </p:sp>
        <p:cxnSp>
          <p:nvCxnSpPr>
            <p:cNvPr id="49" name="Straight Arrow Connector 15">
              <a:extLst>
                <a:ext uri="{FF2B5EF4-FFF2-40B4-BE49-F238E27FC236}">
                  <a16:creationId xmlns:a16="http://schemas.microsoft.com/office/drawing/2014/main" id="{2C56EDE2-B4B1-314C-9CE3-4CA3F7DB1D99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3858179" y="1079205"/>
              <a:ext cx="657709" cy="1040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E171B292-39B6-DF4D-B464-48D0F5790573}"/>
                </a:ext>
              </a:extLst>
            </p:cNvPr>
            <p:cNvSpPr/>
            <p:nvPr/>
          </p:nvSpPr>
          <p:spPr>
            <a:xfrm>
              <a:off x="4515888" y="917672"/>
              <a:ext cx="1749159" cy="4443925"/>
            </a:xfrm>
            <a:prstGeom prst="roundRect">
              <a:avLst/>
            </a:prstGeom>
            <a:noFill/>
            <a:ln w="22225">
              <a:solidFill>
                <a:schemeClr val="tx1">
                  <a:lumMod val="85000"/>
                  <a:lumOff val="15000"/>
                  <a:alpha val="5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endParaRPr>
            </a:p>
          </p:txBody>
        </p:sp>
        <p:sp>
          <p:nvSpPr>
            <p:cNvPr id="50" name="Card 49">
              <a:extLst>
                <a:ext uri="{FF2B5EF4-FFF2-40B4-BE49-F238E27FC236}">
                  <a16:creationId xmlns:a16="http://schemas.microsoft.com/office/drawing/2014/main" id="{BA3D51C4-7A37-7545-AC03-57284FBE4CCC}"/>
                </a:ext>
              </a:extLst>
            </p:cNvPr>
            <p:cNvSpPr/>
            <p:nvPr/>
          </p:nvSpPr>
          <p:spPr>
            <a:xfrm>
              <a:off x="8151703" y="1753137"/>
              <a:ext cx="903599" cy="525600"/>
            </a:xfrm>
            <a:prstGeom prst="flowChartPunchedCard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NOC corrections</a:t>
              </a:r>
            </a:p>
          </p:txBody>
        </p:sp>
        <p:sp>
          <p:nvSpPr>
            <p:cNvPr id="54" name="Alternate Process 119">
              <a:extLst>
                <a:ext uri="{FF2B5EF4-FFF2-40B4-BE49-F238E27FC236}">
                  <a16:creationId xmlns:a16="http://schemas.microsoft.com/office/drawing/2014/main" id="{2CFDBDE0-A15D-D943-9277-DC36514762FE}"/>
                </a:ext>
              </a:extLst>
            </p:cNvPr>
            <p:cNvSpPr/>
            <p:nvPr/>
          </p:nvSpPr>
          <p:spPr>
            <a:xfrm>
              <a:off x="4784165" y="4195659"/>
              <a:ext cx="1224000" cy="360000"/>
            </a:xfrm>
            <a:prstGeom prst="flowChartAlternateProcess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level1f</a:t>
              </a:r>
            </a:p>
          </p:txBody>
        </p:sp>
        <p:cxnSp>
          <p:nvCxnSpPr>
            <p:cNvPr id="55" name="Straight Arrow Connector 15">
              <a:extLst>
                <a:ext uri="{FF2B5EF4-FFF2-40B4-BE49-F238E27FC236}">
                  <a16:creationId xmlns:a16="http://schemas.microsoft.com/office/drawing/2014/main" id="{B32C3EA9-7C4C-AB4E-B1B2-9C4E01B89CFC}"/>
                </a:ext>
              </a:extLst>
            </p:cNvPr>
            <p:cNvCxnSpPr>
              <a:cxnSpLocks/>
              <a:stCxn id="54" idx="2"/>
              <a:endCxn id="121" idx="0"/>
            </p:cNvCxnSpPr>
            <p:nvPr/>
          </p:nvCxnSpPr>
          <p:spPr>
            <a:xfrm>
              <a:off x="5396165" y="4555659"/>
              <a:ext cx="0" cy="19405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15">
              <a:extLst>
                <a:ext uri="{FF2B5EF4-FFF2-40B4-BE49-F238E27FC236}">
                  <a16:creationId xmlns:a16="http://schemas.microsoft.com/office/drawing/2014/main" id="{320CE437-CB88-4745-A650-CB96457E21C0}"/>
                </a:ext>
              </a:extLst>
            </p:cNvPr>
            <p:cNvCxnSpPr>
              <a:cxnSpLocks/>
              <a:stCxn id="54" idx="1"/>
            </p:cNvCxnSpPr>
            <p:nvPr/>
          </p:nvCxnSpPr>
          <p:spPr>
            <a:xfrm rot="10800000">
              <a:off x="3743625" y="3537901"/>
              <a:ext cx="1040541" cy="837759"/>
            </a:xfrm>
            <a:prstGeom prst="bentConnector3">
              <a:avLst>
                <a:gd name="adj1" fmla="val 64009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Alternate Process 78">
              <a:extLst>
                <a:ext uri="{FF2B5EF4-FFF2-40B4-BE49-F238E27FC236}">
                  <a16:creationId xmlns:a16="http://schemas.microsoft.com/office/drawing/2014/main" id="{0D967701-466D-6848-9F0A-B39769CD5BB0}"/>
                </a:ext>
              </a:extLst>
            </p:cNvPr>
            <p:cNvSpPr/>
            <p:nvPr/>
          </p:nvSpPr>
          <p:spPr>
            <a:xfrm>
              <a:off x="6476028" y="4195659"/>
              <a:ext cx="1224000" cy="360000"/>
            </a:xfrm>
            <a:prstGeom prst="flowChartAlternateProcess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buoy QC</a:t>
              </a:r>
            </a:p>
          </p:txBody>
        </p:sp>
        <p:cxnSp>
          <p:nvCxnSpPr>
            <p:cNvPr id="64" name="Straight Arrow Connector 15">
              <a:extLst>
                <a:ext uri="{FF2B5EF4-FFF2-40B4-BE49-F238E27FC236}">
                  <a16:creationId xmlns:a16="http://schemas.microsoft.com/office/drawing/2014/main" id="{1A4E5F34-4A8D-3B44-8DE1-62E6611155F4}"/>
                </a:ext>
              </a:extLst>
            </p:cNvPr>
            <p:cNvCxnSpPr>
              <a:cxnSpLocks/>
              <a:stCxn id="63" idx="1"/>
              <a:endCxn id="54" idx="3"/>
            </p:cNvCxnSpPr>
            <p:nvPr/>
          </p:nvCxnSpPr>
          <p:spPr>
            <a:xfrm flipH="1">
              <a:off x="6008165" y="4375659"/>
              <a:ext cx="467863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827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directory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8DBBF6C-C7FD-B44B-8FCB-BF0B83CF82EF}"/>
              </a:ext>
            </a:extLst>
          </p:cNvPr>
          <p:cNvSpPr/>
          <p:nvPr/>
        </p:nvSpPr>
        <p:spPr>
          <a:xfrm>
            <a:off x="6046363" y="2410683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7F1F26-EC71-504A-8FAF-8614924B775A}"/>
              </a:ext>
            </a:extLst>
          </p:cNvPr>
          <p:cNvSpPr/>
          <p:nvPr/>
        </p:nvSpPr>
        <p:spPr>
          <a:xfrm>
            <a:off x="6046363" y="2700067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E78100A-8AEE-504C-9357-667E05E4756C}"/>
              </a:ext>
            </a:extLst>
          </p:cNvPr>
          <p:cNvSpPr/>
          <p:nvPr/>
        </p:nvSpPr>
        <p:spPr>
          <a:xfrm>
            <a:off x="4060131" y="2405551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cxnSp>
        <p:nvCxnSpPr>
          <p:cNvPr id="104" name="Straight Arrow Connector 16">
            <a:extLst>
              <a:ext uri="{FF2B5EF4-FFF2-40B4-BE49-F238E27FC236}">
                <a16:creationId xmlns:a16="http://schemas.microsoft.com/office/drawing/2014/main" id="{BADDF34A-4424-C840-91CB-C49B8107A4A3}"/>
              </a:ext>
            </a:extLst>
          </p:cNvPr>
          <p:cNvCxnSpPr>
            <a:cxnSpLocks/>
            <a:stCxn id="67" idx="3"/>
            <a:endCxn id="122" idx="1"/>
          </p:cNvCxnSpPr>
          <p:nvPr/>
        </p:nvCxnSpPr>
        <p:spPr>
          <a:xfrm>
            <a:off x="5500131" y="2495551"/>
            <a:ext cx="548855" cy="171373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0E14A9F-669A-994A-890D-71B8100C2DDA}"/>
              </a:ext>
            </a:extLst>
          </p:cNvPr>
          <p:cNvSpPr/>
          <p:nvPr/>
        </p:nvSpPr>
        <p:spPr>
          <a:xfrm>
            <a:off x="6046363" y="3300365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</a:p>
        </p:txBody>
      </p:sp>
      <p:cxnSp>
        <p:nvCxnSpPr>
          <p:cNvPr id="134" name="Straight Arrow Connector 16">
            <a:extLst>
              <a:ext uri="{FF2B5EF4-FFF2-40B4-BE49-F238E27FC236}">
                <a16:creationId xmlns:a16="http://schemas.microsoft.com/office/drawing/2014/main" id="{E563A2FB-3344-C342-8D13-0658BD536B82}"/>
              </a:ext>
            </a:extLst>
          </p:cNvPr>
          <p:cNvCxnSpPr>
            <a:cxnSpLocks/>
            <a:stCxn id="67" idx="3"/>
            <a:endCxn id="110" idx="1"/>
          </p:cNvCxnSpPr>
          <p:nvPr/>
        </p:nvCxnSpPr>
        <p:spPr>
          <a:xfrm>
            <a:off x="5500131" y="2495551"/>
            <a:ext cx="546232" cy="145429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2A06E6A-8DEF-6540-9B38-BB07CC0E244D}"/>
              </a:ext>
            </a:extLst>
          </p:cNvPr>
          <p:cNvSpPr/>
          <p:nvPr/>
        </p:nvSpPr>
        <p:spPr>
          <a:xfrm>
            <a:off x="2873690" y="2406257"/>
            <a:ext cx="756000" cy="1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release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35FD379-7156-D641-ABDA-BBE151425064}"/>
              </a:ext>
            </a:extLst>
          </p:cNvPr>
          <p:cNvSpPr/>
          <p:nvPr/>
        </p:nvSpPr>
        <p:spPr>
          <a:xfrm>
            <a:off x="6046363" y="3000987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</a:p>
        </p:txBody>
      </p:sp>
      <p:cxnSp>
        <p:nvCxnSpPr>
          <p:cNvPr id="164" name="Straight Arrow Connector 16">
            <a:extLst>
              <a:ext uri="{FF2B5EF4-FFF2-40B4-BE49-F238E27FC236}">
                <a16:creationId xmlns:a16="http://schemas.microsoft.com/office/drawing/2014/main" id="{2C33845B-6944-CF47-B8D9-C7289C01C8B3}"/>
              </a:ext>
            </a:extLst>
          </p:cNvPr>
          <p:cNvCxnSpPr>
            <a:cxnSpLocks/>
            <a:stCxn id="67" idx="3"/>
            <a:endCxn id="181" idx="1"/>
          </p:cNvCxnSpPr>
          <p:nvPr/>
        </p:nvCxnSpPr>
        <p:spPr>
          <a:xfrm>
            <a:off x="5500131" y="2495551"/>
            <a:ext cx="546232" cy="117455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">
            <a:extLst>
              <a:ext uri="{FF2B5EF4-FFF2-40B4-BE49-F238E27FC236}">
                <a16:creationId xmlns:a16="http://schemas.microsoft.com/office/drawing/2014/main" id="{363A2471-2C5E-9B4F-B10F-9362AA8488AD}"/>
              </a:ext>
            </a:extLst>
          </p:cNvPr>
          <p:cNvCxnSpPr>
            <a:cxnSpLocks/>
            <a:stCxn id="144" idx="3"/>
            <a:endCxn id="67" idx="1"/>
          </p:cNvCxnSpPr>
          <p:nvPr/>
        </p:nvCxnSpPr>
        <p:spPr>
          <a:xfrm flipV="1">
            <a:off x="3629690" y="2495551"/>
            <a:ext cx="430441" cy="70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B1D784B-9AB9-9F40-8C2D-136DE0EC59D5}"/>
              </a:ext>
            </a:extLst>
          </p:cNvPr>
          <p:cNvSpPr/>
          <p:nvPr/>
        </p:nvSpPr>
        <p:spPr>
          <a:xfrm>
            <a:off x="6046363" y="3580106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</a:p>
        </p:txBody>
      </p:sp>
      <p:cxnSp>
        <p:nvCxnSpPr>
          <p:cNvPr id="194" name="Straight Arrow Connector 16">
            <a:extLst>
              <a:ext uri="{FF2B5EF4-FFF2-40B4-BE49-F238E27FC236}">
                <a16:creationId xmlns:a16="http://schemas.microsoft.com/office/drawing/2014/main" id="{1011325A-461A-F44F-8803-66E190AC590C}"/>
              </a:ext>
            </a:extLst>
          </p:cNvPr>
          <p:cNvCxnSpPr>
            <a:cxnSpLocks/>
            <a:stCxn id="67" idx="3"/>
            <a:endCxn id="109" idx="1"/>
          </p:cNvCxnSpPr>
          <p:nvPr/>
        </p:nvCxnSpPr>
        <p:spPr>
          <a:xfrm>
            <a:off x="5500131" y="2495551"/>
            <a:ext cx="546232" cy="89481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1847202-E820-F04E-8495-18DE50AC72A3}"/>
              </a:ext>
            </a:extLst>
          </p:cNvPr>
          <p:cNvSpPr/>
          <p:nvPr/>
        </p:nvSpPr>
        <p:spPr>
          <a:xfrm>
            <a:off x="6046363" y="3859847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cxnSp>
        <p:nvCxnSpPr>
          <p:cNvPr id="111" name="Straight Arrow Connector 16">
            <a:extLst>
              <a:ext uri="{FF2B5EF4-FFF2-40B4-BE49-F238E27FC236}">
                <a16:creationId xmlns:a16="http://schemas.microsoft.com/office/drawing/2014/main" id="{9B03E48D-79DE-8A45-BBD0-3CF0FA102B45}"/>
              </a:ext>
            </a:extLst>
          </p:cNvPr>
          <p:cNvCxnSpPr>
            <a:cxnSpLocks/>
            <a:stCxn id="67" idx="3"/>
            <a:endCxn id="145" idx="1"/>
          </p:cNvCxnSpPr>
          <p:nvPr/>
        </p:nvCxnSpPr>
        <p:spPr>
          <a:xfrm>
            <a:off x="5500131" y="2495551"/>
            <a:ext cx="546232" cy="59543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FBF36C7-15E4-644A-BB7D-D8F65CE282F1}"/>
              </a:ext>
            </a:extLst>
          </p:cNvPr>
          <p:cNvSpPr/>
          <p:nvPr/>
        </p:nvSpPr>
        <p:spPr>
          <a:xfrm>
            <a:off x="6048986" y="4119286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metoffice_qc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BABB532-2BD4-E649-944D-BED23531E603}"/>
              </a:ext>
            </a:extLst>
          </p:cNvPr>
          <p:cNvSpPr/>
          <p:nvPr/>
        </p:nvSpPr>
        <p:spPr>
          <a:xfrm>
            <a:off x="4060131" y="4790653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/wmo_publication_47*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A41B7D3-85C5-E546-A214-7A544984A841}"/>
              </a:ext>
            </a:extLst>
          </p:cNvPr>
          <p:cNvSpPr/>
          <p:nvPr/>
        </p:nvSpPr>
        <p:spPr>
          <a:xfrm>
            <a:off x="4060131" y="5083405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NOC_corrections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</a:t>
            </a:r>
          </a:p>
        </p:txBody>
      </p:sp>
      <p:cxnSp>
        <p:nvCxnSpPr>
          <p:cNvPr id="165" name="Straight Arrow Connector 16">
            <a:extLst>
              <a:ext uri="{FF2B5EF4-FFF2-40B4-BE49-F238E27FC236}">
                <a16:creationId xmlns:a16="http://schemas.microsoft.com/office/drawing/2014/main" id="{8E1C5E41-F7DB-1349-86B2-5C77311181FE}"/>
              </a:ext>
            </a:extLst>
          </p:cNvPr>
          <p:cNvCxnSpPr>
            <a:cxnSpLocks/>
            <a:stCxn id="67" idx="3"/>
            <a:endCxn id="51" idx="1"/>
          </p:cNvCxnSpPr>
          <p:nvPr/>
        </p:nvCxnSpPr>
        <p:spPr>
          <a:xfrm>
            <a:off x="5500131" y="2495551"/>
            <a:ext cx="546232" cy="29451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">
            <a:extLst>
              <a:ext uri="{FF2B5EF4-FFF2-40B4-BE49-F238E27FC236}">
                <a16:creationId xmlns:a16="http://schemas.microsoft.com/office/drawing/2014/main" id="{AF3321CD-3B7D-C744-A514-840E35D02336}"/>
              </a:ext>
            </a:extLst>
          </p:cNvPr>
          <p:cNvCxnSpPr>
            <a:cxnSpLocks/>
            <a:stCxn id="67" idx="3"/>
            <a:endCxn id="39" idx="1"/>
          </p:cNvCxnSpPr>
          <p:nvPr/>
        </p:nvCxnSpPr>
        <p:spPr>
          <a:xfrm>
            <a:off x="5500131" y="2495551"/>
            <a:ext cx="546232" cy="51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">
            <a:extLst>
              <a:ext uri="{FF2B5EF4-FFF2-40B4-BE49-F238E27FC236}">
                <a16:creationId xmlns:a16="http://schemas.microsoft.com/office/drawing/2014/main" id="{8266DB2C-9C3B-6E44-B522-0243759FF181}"/>
              </a:ext>
            </a:extLst>
          </p:cNvPr>
          <p:cNvCxnSpPr>
            <a:cxnSpLocks/>
            <a:stCxn id="144" idx="3"/>
            <a:endCxn id="162" idx="1"/>
          </p:cNvCxnSpPr>
          <p:nvPr/>
        </p:nvCxnSpPr>
        <p:spPr>
          <a:xfrm>
            <a:off x="3629690" y="2496257"/>
            <a:ext cx="430441" cy="267714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">
            <a:extLst>
              <a:ext uri="{FF2B5EF4-FFF2-40B4-BE49-F238E27FC236}">
                <a16:creationId xmlns:a16="http://schemas.microsoft.com/office/drawing/2014/main" id="{B594032D-3EF7-0849-BFEA-CCCF376ABC3B}"/>
              </a:ext>
            </a:extLst>
          </p:cNvPr>
          <p:cNvCxnSpPr>
            <a:cxnSpLocks/>
            <a:stCxn id="144" idx="3"/>
            <a:endCxn id="161" idx="1"/>
          </p:cNvCxnSpPr>
          <p:nvPr/>
        </p:nvCxnSpPr>
        <p:spPr>
          <a:xfrm>
            <a:off x="3629690" y="2496257"/>
            <a:ext cx="430441" cy="238439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E782B0F-A107-7346-8B8B-3C5E0B9472B9}"/>
              </a:ext>
            </a:extLst>
          </p:cNvPr>
          <p:cNvSpPr/>
          <p:nvPr/>
        </p:nvSpPr>
        <p:spPr>
          <a:xfrm>
            <a:off x="6042904" y="5084625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v?xYYYY</a:t>
            </a: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6" name="Straight Arrow Connector 16">
            <a:extLst>
              <a:ext uri="{FF2B5EF4-FFF2-40B4-BE49-F238E27FC236}">
                <a16:creationId xmlns:a16="http://schemas.microsoft.com/office/drawing/2014/main" id="{EB9F708C-103A-3C4E-8120-561EFCBC0FC1}"/>
              </a:ext>
            </a:extLst>
          </p:cNvPr>
          <p:cNvCxnSpPr>
            <a:cxnSpLocks/>
            <a:stCxn id="162" idx="3"/>
            <a:endCxn id="35" idx="1"/>
          </p:cNvCxnSpPr>
          <p:nvPr/>
        </p:nvCxnSpPr>
        <p:spPr>
          <a:xfrm>
            <a:off x="5500131" y="5173405"/>
            <a:ext cx="542773" cy="122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E0ABA34-377A-3647-A6F6-BDF06D067D8B}"/>
              </a:ext>
            </a:extLst>
          </p:cNvPr>
          <p:cNvSpPr/>
          <p:nvPr/>
        </p:nvSpPr>
        <p:spPr>
          <a:xfrm>
            <a:off x="7261768" y="4121251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/base</a:t>
            </a: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F3AB1F2-3661-BE4F-B530-8A68F6E77204}"/>
              </a:ext>
            </a:extLst>
          </p:cNvPr>
          <p:cNvSpPr/>
          <p:nvPr/>
        </p:nvSpPr>
        <p:spPr>
          <a:xfrm>
            <a:off x="7261768" y="4362006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dbuoy_track</a:t>
            </a: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3" name="Straight Arrow Connector 16">
            <a:extLst>
              <a:ext uri="{FF2B5EF4-FFF2-40B4-BE49-F238E27FC236}">
                <a16:creationId xmlns:a16="http://schemas.microsoft.com/office/drawing/2014/main" id="{D778030D-20F8-174D-AE86-A3A3358E4817}"/>
              </a:ext>
            </a:extLst>
          </p:cNvPr>
          <p:cNvCxnSpPr>
            <a:cxnSpLocks/>
            <a:stCxn id="122" idx="3"/>
            <a:endCxn id="41" idx="1"/>
          </p:cNvCxnSpPr>
          <p:nvPr/>
        </p:nvCxnSpPr>
        <p:spPr>
          <a:xfrm>
            <a:off x="6984986" y="4209286"/>
            <a:ext cx="276782" cy="196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6">
            <a:extLst>
              <a:ext uri="{FF2B5EF4-FFF2-40B4-BE49-F238E27FC236}">
                <a16:creationId xmlns:a16="http://schemas.microsoft.com/office/drawing/2014/main" id="{E9AE1B18-744F-644B-8D12-568695A520AE}"/>
              </a:ext>
            </a:extLst>
          </p:cNvPr>
          <p:cNvCxnSpPr>
            <a:cxnSpLocks/>
            <a:stCxn id="122" idx="3"/>
            <a:endCxn id="42" idx="1"/>
          </p:cNvCxnSpPr>
          <p:nvPr/>
        </p:nvCxnSpPr>
        <p:spPr>
          <a:xfrm>
            <a:off x="6984986" y="4209286"/>
            <a:ext cx="276782" cy="24272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FADECE7-9F5B-CD41-B5B3-E1FA8AD17155}"/>
              </a:ext>
            </a:extLst>
          </p:cNvPr>
          <p:cNvSpPr/>
          <p:nvPr/>
        </p:nvSpPr>
        <p:spPr>
          <a:xfrm>
            <a:off x="1156939" y="1073213"/>
            <a:ext cx="1008000" cy="18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gws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9AB2C6-6336-1A43-850B-65E9D94C53EB}"/>
              </a:ext>
            </a:extLst>
          </p:cNvPr>
          <p:cNvSpPr/>
          <p:nvPr/>
        </p:nvSpPr>
        <p:spPr>
          <a:xfrm>
            <a:off x="1850124" y="1395721"/>
            <a:ext cx="756000" cy="18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14DCEE-A86C-EC4D-B4E5-383AD7EA5848}"/>
              </a:ext>
            </a:extLst>
          </p:cNvPr>
          <p:cNvSpPr/>
          <p:nvPr/>
        </p:nvSpPr>
        <p:spPr>
          <a:xfrm>
            <a:off x="2873690" y="1395721"/>
            <a:ext cx="756000" cy="1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/datasets</a:t>
            </a:r>
          </a:p>
        </p:txBody>
      </p:sp>
      <p:cxnSp>
        <p:nvCxnSpPr>
          <p:cNvPr id="49" name="Straight Arrow Connector 16">
            <a:extLst>
              <a:ext uri="{FF2B5EF4-FFF2-40B4-BE49-F238E27FC236}">
                <a16:creationId xmlns:a16="http://schemas.microsoft.com/office/drawing/2014/main" id="{0461F5B1-94A9-164A-9447-0C6C90F7DA22}"/>
              </a:ext>
            </a:extLst>
          </p:cNvPr>
          <p:cNvCxnSpPr>
            <a:cxnSpLocks/>
            <a:stCxn id="40" idx="2"/>
            <a:endCxn id="45" idx="1"/>
          </p:cNvCxnSpPr>
          <p:nvPr/>
        </p:nvCxnSpPr>
        <p:spPr>
          <a:xfrm rot="16200000" flipH="1">
            <a:off x="1639277" y="1274874"/>
            <a:ext cx="232508" cy="189185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6">
            <a:extLst>
              <a:ext uri="{FF2B5EF4-FFF2-40B4-BE49-F238E27FC236}">
                <a16:creationId xmlns:a16="http://schemas.microsoft.com/office/drawing/2014/main" id="{67DC8D57-A5B1-4047-BDBC-B83AF8F927E7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2606124" y="1485721"/>
            <a:ext cx="267566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6">
            <a:extLst>
              <a:ext uri="{FF2B5EF4-FFF2-40B4-BE49-F238E27FC236}">
                <a16:creationId xmlns:a16="http://schemas.microsoft.com/office/drawing/2014/main" id="{BC1BFD51-8751-234B-8919-088F4F0BB1FB}"/>
              </a:ext>
            </a:extLst>
          </p:cNvPr>
          <p:cNvCxnSpPr>
            <a:cxnSpLocks/>
            <a:stCxn id="45" idx="3"/>
            <a:endCxn id="144" idx="1"/>
          </p:cNvCxnSpPr>
          <p:nvPr/>
        </p:nvCxnSpPr>
        <p:spPr>
          <a:xfrm>
            <a:off x="2606124" y="1485721"/>
            <a:ext cx="267566" cy="101053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378AC71-266D-5B4B-9C72-B27228B34636}"/>
              </a:ext>
            </a:extLst>
          </p:cNvPr>
          <p:cNvSpPr/>
          <p:nvPr/>
        </p:nvSpPr>
        <p:spPr>
          <a:xfrm>
            <a:off x="4060131" y="1400732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cxnSp>
        <p:nvCxnSpPr>
          <p:cNvPr id="58" name="Straight Arrow Connector 16">
            <a:extLst>
              <a:ext uri="{FF2B5EF4-FFF2-40B4-BE49-F238E27FC236}">
                <a16:creationId xmlns:a16="http://schemas.microsoft.com/office/drawing/2014/main" id="{F22FB0AD-858A-5141-B28E-4587FF6FC34C}"/>
              </a:ext>
            </a:extLst>
          </p:cNvPr>
          <p:cNvCxnSpPr>
            <a:cxnSpLocks/>
            <a:stCxn id="47" idx="3"/>
            <a:endCxn id="56" idx="1"/>
          </p:cNvCxnSpPr>
          <p:nvPr/>
        </p:nvCxnSpPr>
        <p:spPr>
          <a:xfrm>
            <a:off x="3629690" y="1485721"/>
            <a:ext cx="430441" cy="501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2D5A928-D2F4-1041-AB98-E4F6F746E461}"/>
              </a:ext>
            </a:extLst>
          </p:cNvPr>
          <p:cNvSpPr txBox="1"/>
          <p:nvPr/>
        </p:nvSpPr>
        <p:spPr>
          <a:xfrm>
            <a:off x="7123377" y="5147989"/>
            <a:ext cx="978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* post-processed</a:t>
            </a:r>
          </a:p>
        </p:txBody>
      </p:sp>
      <p:cxnSp>
        <p:nvCxnSpPr>
          <p:cNvPr id="72" name="Straight Arrow Connector 16">
            <a:extLst>
              <a:ext uri="{FF2B5EF4-FFF2-40B4-BE49-F238E27FC236}">
                <a16:creationId xmlns:a16="http://schemas.microsoft.com/office/drawing/2014/main" id="{542943FC-DCCC-E641-9D83-EE7B4FE0EDB9}"/>
              </a:ext>
            </a:extLst>
          </p:cNvPr>
          <p:cNvCxnSpPr>
            <a:cxnSpLocks/>
            <a:stCxn id="161" idx="3"/>
            <a:endCxn id="73" idx="1"/>
          </p:cNvCxnSpPr>
          <p:nvPr/>
        </p:nvCxnSpPr>
        <p:spPr>
          <a:xfrm flipV="1">
            <a:off x="5500131" y="4879261"/>
            <a:ext cx="562386" cy="139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C7BB59D-C6B0-5448-9B83-A85D66A0AF6B}"/>
              </a:ext>
            </a:extLst>
          </p:cNvPr>
          <p:cNvSpPr/>
          <p:nvPr/>
        </p:nvSpPr>
        <p:spPr>
          <a:xfrm>
            <a:off x="6062517" y="4789261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/monthly</a:t>
            </a: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BC79AA6-97D3-6A48-8134-6A5A56AC9AB5}"/>
              </a:ext>
            </a:extLst>
          </p:cNvPr>
          <p:cNvSpPr/>
          <p:nvPr/>
        </p:nvSpPr>
        <p:spPr>
          <a:xfrm>
            <a:off x="4060131" y="1733150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/WMO_Publication_47</a:t>
            </a:r>
          </a:p>
        </p:txBody>
      </p:sp>
      <p:cxnSp>
        <p:nvCxnSpPr>
          <p:cNvPr id="75" name="Straight Arrow Connector 16">
            <a:extLst>
              <a:ext uri="{FF2B5EF4-FFF2-40B4-BE49-F238E27FC236}">
                <a16:creationId xmlns:a16="http://schemas.microsoft.com/office/drawing/2014/main" id="{9C56F9D1-318B-8145-B7F5-45EC8F865806}"/>
              </a:ext>
            </a:extLst>
          </p:cNvPr>
          <p:cNvCxnSpPr>
            <a:cxnSpLocks/>
            <a:stCxn id="47" idx="3"/>
            <a:endCxn id="76" idx="1"/>
          </p:cNvCxnSpPr>
          <p:nvPr/>
        </p:nvCxnSpPr>
        <p:spPr>
          <a:xfrm>
            <a:off x="3629690" y="1485721"/>
            <a:ext cx="430441" cy="641007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531A49A-D887-C049-AE28-806CA263F05A}"/>
              </a:ext>
            </a:extLst>
          </p:cNvPr>
          <p:cNvSpPr/>
          <p:nvPr/>
        </p:nvSpPr>
        <p:spPr>
          <a:xfrm>
            <a:off x="4060131" y="2036728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NOC_corrections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7" name="Straight Arrow Connector 16">
            <a:extLst>
              <a:ext uri="{FF2B5EF4-FFF2-40B4-BE49-F238E27FC236}">
                <a16:creationId xmlns:a16="http://schemas.microsoft.com/office/drawing/2014/main" id="{42470377-3DB5-134F-BAD1-0DF491B3B864}"/>
              </a:ext>
            </a:extLst>
          </p:cNvPr>
          <p:cNvCxnSpPr>
            <a:cxnSpLocks/>
            <a:stCxn id="47" idx="3"/>
            <a:endCxn id="74" idx="1"/>
          </p:cNvCxnSpPr>
          <p:nvPr/>
        </p:nvCxnSpPr>
        <p:spPr>
          <a:xfrm>
            <a:off x="3629690" y="1485721"/>
            <a:ext cx="430441" cy="33742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60F9122-CBE5-7840-B120-58E0AFE86190}"/>
              </a:ext>
            </a:extLst>
          </p:cNvPr>
          <p:cNvSpPr/>
          <p:nvPr/>
        </p:nvSpPr>
        <p:spPr>
          <a:xfrm>
            <a:off x="6062517" y="2036728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v?xYYYY</a:t>
            </a: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4" name="Straight Arrow Connector 16">
            <a:extLst>
              <a:ext uri="{FF2B5EF4-FFF2-40B4-BE49-F238E27FC236}">
                <a16:creationId xmlns:a16="http://schemas.microsoft.com/office/drawing/2014/main" id="{72900AF5-1F20-EE4D-A9A0-1D72CF31CB35}"/>
              </a:ext>
            </a:extLst>
          </p:cNvPr>
          <p:cNvCxnSpPr>
            <a:cxnSpLocks/>
            <a:stCxn id="76" idx="3"/>
            <a:endCxn id="123" idx="1"/>
          </p:cNvCxnSpPr>
          <p:nvPr/>
        </p:nvCxnSpPr>
        <p:spPr>
          <a:xfrm>
            <a:off x="5500131" y="2126728"/>
            <a:ext cx="562386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CCC041A-345F-0D4D-B226-DE48A52F323C}"/>
              </a:ext>
            </a:extLst>
          </p:cNvPr>
          <p:cNvSpPr/>
          <p:nvPr/>
        </p:nvSpPr>
        <p:spPr>
          <a:xfrm>
            <a:off x="6042904" y="1401049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/level0</a:t>
            </a:r>
          </a:p>
        </p:txBody>
      </p:sp>
      <p:cxnSp>
        <p:nvCxnSpPr>
          <p:cNvPr id="53" name="Straight Arrow Connector 16">
            <a:extLst>
              <a:ext uri="{FF2B5EF4-FFF2-40B4-BE49-F238E27FC236}">
                <a16:creationId xmlns:a16="http://schemas.microsoft.com/office/drawing/2014/main" id="{7247CA31-DBE6-FD42-8160-AE3ADF6F1230}"/>
              </a:ext>
            </a:extLst>
          </p:cNvPr>
          <p:cNvCxnSpPr>
            <a:cxnSpLocks/>
            <a:stCxn id="56" idx="3"/>
            <a:endCxn id="52" idx="1"/>
          </p:cNvCxnSpPr>
          <p:nvPr/>
        </p:nvCxnSpPr>
        <p:spPr>
          <a:xfrm>
            <a:off x="5500131" y="1490732"/>
            <a:ext cx="542773" cy="31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84CED99-F7DB-5F46-BE56-84BE27DF45F6}"/>
              </a:ext>
            </a:extLst>
          </p:cNvPr>
          <p:cNvSpPr/>
          <p:nvPr/>
        </p:nvSpPr>
        <p:spPr>
          <a:xfrm>
            <a:off x="7394677" y="1407142"/>
            <a:ext cx="935999" cy="1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user_manual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274765A-30F7-0547-B163-35B9BCB86579}"/>
              </a:ext>
            </a:extLst>
          </p:cNvPr>
          <p:cNvSpPr/>
          <p:nvPr/>
        </p:nvSpPr>
        <p:spPr>
          <a:xfrm>
            <a:off x="8072226" y="2405449"/>
            <a:ext cx="75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version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834615-BDF0-444A-A833-FFF6BAB03549}"/>
              </a:ext>
            </a:extLst>
          </p:cNvPr>
          <p:cNvSpPr/>
          <p:nvPr/>
        </p:nvSpPr>
        <p:spPr>
          <a:xfrm>
            <a:off x="9049913" y="2405449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2" name="Straight Arrow Connector 16">
            <a:extLst>
              <a:ext uri="{FF2B5EF4-FFF2-40B4-BE49-F238E27FC236}">
                <a16:creationId xmlns:a16="http://schemas.microsoft.com/office/drawing/2014/main" id="{C54B5E18-031D-CD45-96DF-3FA9213B1080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8828226" y="2495449"/>
            <a:ext cx="221687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6">
            <a:extLst>
              <a:ext uri="{FF2B5EF4-FFF2-40B4-BE49-F238E27FC236}">
                <a16:creationId xmlns:a16="http://schemas.microsoft.com/office/drawing/2014/main" id="{8286D972-AE6E-0B4A-A249-47C35A98324B}"/>
              </a:ext>
            </a:extLst>
          </p:cNvPr>
          <p:cNvCxnSpPr>
            <a:cxnSpLocks/>
            <a:stCxn id="54" idx="2"/>
            <a:endCxn id="59" idx="1"/>
          </p:cNvCxnSpPr>
          <p:nvPr/>
        </p:nvCxnSpPr>
        <p:spPr>
          <a:xfrm rot="16200000" flipH="1">
            <a:off x="7513298" y="1936520"/>
            <a:ext cx="908307" cy="209549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D579A39-86D7-F848-A114-9699BB434EC7}"/>
              </a:ext>
            </a:extLst>
          </p:cNvPr>
          <p:cNvSpPr/>
          <p:nvPr/>
        </p:nvSpPr>
        <p:spPr>
          <a:xfrm>
            <a:off x="8072225" y="1823149"/>
            <a:ext cx="1288837" cy="2135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release_summaries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1" name="Straight Arrow Connector 16">
            <a:extLst>
              <a:ext uri="{FF2B5EF4-FFF2-40B4-BE49-F238E27FC236}">
                <a16:creationId xmlns:a16="http://schemas.microsoft.com/office/drawing/2014/main" id="{F23C427E-4BF4-784A-A498-588B8AF3D053}"/>
              </a:ext>
            </a:extLst>
          </p:cNvPr>
          <p:cNvCxnSpPr>
            <a:cxnSpLocks/>
            <a:stCxn id="54" idx="2"/>
            <a:endCxn id="57" idx="1"/>
          </p:cNvCxnSpPr>
          <p:nvPr/>
        </p:nvCxnSpPr>
        <p:spPr>
          <a:xfrm rot="16200000" flipH="1">
            <a:off x="7796060" y="1653759"/>
            <a:ext cx="342782" cy="209548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766FB89C-20B9-8843-8DFE-9B191394EA70}"/>
              </a:ext>
            </a:extLst>
          </p:cNvPr>
          <p:cNvSpPr/>
          <p:nvPr/>
        </p:nvSpPr>
        <p:spPr>
          <a:xfrm>
            <a:off x="9521842" y="1831617"/>
            <a:ext cx="739852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/&lt;release&gt;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AA6224B-716C-9E4E-8568-2DC7054E9A3F}"/>
              </a:ext>
            </a:extLst>
          </p:cNvPr>
          <p:cNvSpPr/>
          <p:nvPr/>
        </p:nvSpPr>
        <p:spPr>
          <a:xfrm>
            <a:off x="11518468" y="1831617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6" name="Straight Arrow Connector 16">
            <a:extLst>
              <a:ext uri="{FF2B5EF4-FFF2-40B4-BE49-F238E27FC236}">
                <a16:creationId xmlns:a16="http://schemas.microsoft.com/office/drawing/2014/main" id="{06D3C887-8A5F-AA46-9B87-C5F6D32F00EF}"/>
              </a:ext>
            </a:extLst>
          </p:cNvPr>
          <p:cNvCxnSpPr>
            <a:cxnSpLocks/>
            <a:stCxn id="57" idx="3"/>
            <a:endCxn id="64" idx="1"/>
          </p:cNvCxnSpPr>
          <p:nvPr/>
        </p:nvCxnSpPr>
        <p:spPr>
          <a:xfrm flipV="1">
            <a:off x="9361062" y="1921617"/>
            <a:ext cx="160780" cy="83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6">
            <a:extLst>
              <a:ext uri="{FF2B5EF4-FFF2-40B4-BE49-F238E27FC236}">
                <a16:creationId xmlns:a16="http://schemas.microsoft.com/office/drawing/2014/main" id="{F70D502B-DFCF-FD42-A8EB-42867633A30A}"/>
              </a:ext>
            </a:extLst>
          </p:cNvPr>
          <p:cNvCxnSpPr>
            <a:cxnSpLocks/>
            <a:stCxn id="64" idx="3"/>
            <a:endCxn id="69" idx="1"/>
          </p:cNvCxnSpPr>
          <p:nvPr/>
        </p:nvCxnSpPr>
        <p:spPr>
          <a:xfrm flipV="1">
            <a:off x="10261694" y="1921613"/>
            <a:ext cx="203743" cy="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1A66361-5495-A348-9A35-89CC7F380D05}"/>
              </a:ext>
            </a:extLst>
          </p:cNvPr>
          <p:cNvSpPr/>
          <p:nvPr/>
        </p:nvSpPr>
        <p:spPr>
          <a:xfrm>
            <a:off x="10465437" y="1831616"/>
            <a:ext cx="794398" cy="17999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/&lt;dataset&gt;</a:t>
            </a:r>
          </a:p>
        </p:txBody>
      </p:sp>
      <p:cxnSp>
        <p:nvCxnSpPr>
          <p:cNvPr id="78" name="Straight Arrow Connector 16">
            <a:extLst>
              <a:ext uri="{FF2B5EF4-FFF2-40B4-BE49-F238E27FC236}">
                <a16:creationId xmlns:a16="http://schemas.microsoft.com/office/drawing/2014/main" id="{02DD9440-E44B-A94D-8EE3-EB81F6026195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>
            <a:off x="11259835" y="1921613"/>
            <a:ext cx="258633" cy="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74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reporsitory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564381-B533-A843-A8FB-0F016691A1FC}"/>
              </a:ext>
            </a:extLst>
          </p:cNvPr>
          <p:cNvSpPr/>
          <p:nvPr/>
        </p:nvSpPr>
        <p:spPr>
          <a:xfrm>
            <a:off x="3889830" y="2120870"/>
            <a:ext cx="1366136" cy="1853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parent_code_path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B24140-B3A4-CC41-90FC-9B44136C43CF}"/>
              </a:ext>
            </a:extLst>
          </p:cNvPr>
          <p:cNvSpPr/>
          <p:nvPr/>
        </p:nvSpPr>
        <p:spPr>
          <a:xfrm>
            <a:off x="5072961" y="2391510"/>
            <a:ext cx="1671764" cy="1853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glamod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-marine-processing</a:t>
            </a:r>
          </a:p>
        </p:txBody>
      </p:sp>
      <p:cxnSp>
        <p:nvCxnSpPr>
          <p:cNvPr id="69" name="Straight Arrow Connector 16">
            <a:extLst>
              <a:ext uri="{FF2B5EF4-FFF2-40B4-BE49-F238E27FC236}">
                <a16:creationId xmlns:a16="http://schemas.microsoft.com/office/drawing/2014/main" id="{22D0817D-49CC-3642-AE4D-500D3812D24A}"/>
              </a:ext>
            </a:extLst>
          </p:cNvPr>
          <p:cNvCxnSpPr>
            <a:cxnSpLocks/>
            <a:stCxn id="60" idx="2"/>
            <a:endCxn id="61" idx="1"/>
          </p:cNvCxnSpPr>
          <p:nvPr/>
        </p:nvCxnSpPr>
        <p:spPr>
          <a:xfrm rot="16200000" flipH="1">
            <a:off x="4733944" y="2145161"/>
            <a:ext cx="177971" cy="500063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DB03C3E-E978-4A45-B2F5-F9D88853160F}"/>
              </a:ext>
            </a:extLst>
          </p:cNvPr>
          <p:cNvSpPr/>
          <p:nvPr/>
        </p:nvSpPr>
        <p:spPr>
          <a:xfrm>
            <a:off x="6188935" y="3129149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/metadata-suite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65BE13-212D-BF45-B24B-632E15A700E7}"/>
              </a:ext>
            </a:extLst>
          </p:cNvPr>
          <p:cNvSpPr/>
          <p:nvPr/>
        </p:nvSpPr>
        <p:spPr>
          <a:xfrm>
            <a:off x="6188935" y="3499345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-suite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62C234-AF93-9740-BE35-1FFDB3D529C7}"/>
              </a:ext>
            </a:extLst>
          </p:cNvPr>
          <p:cNvSpPr/>
          <p:nvPr/>
        </p:nvSpPr>
        <p:spPr>
          <a:xfrm>
            <a:off x="6188935" y="3860478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/qc-suite</a:t>
            </a:r>
          </a:p>
        </p:txBody>
      </p:sp>
      <p:cxnSp>
        <p:nvCxnSpPr>
          <p:cNvPr id="25" name="Straight Arrow Connector 16">
            <a:extLst>
              <a:ext uri="{FF2B5EF4-FFF2-40B4-BE49-F238E27FC236}">
                <a16:creationId xmlns:a16="http://schemas.microsoft.com/office/drawing/2014/main" id="{B1DA2A29-14BC-4642-AA72-356B9BC4F068}"/>
              </a:ext>
            </a:extLst>
          </p:cNvPr>
          <p:cNvCxnSpPr>
            <a:cxnSpLocks/>
            <a:stCxn id="61" idx="2"/>
            <a:endCxn id="10" idx="1"/>
          </p:cNvCxnSpPr>
          <p:nvPr/>
        </p:nvCxnSpPr>
        <p:spPr>
          <a:xfrm rot="16200000" flipH="1">
            <a:off x="5721439" y="2764252"/>
            <a:ext cx="654901" cy="28009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6438441-578E-D74E-9B1E-00922D150462}"/>
              </a:ext>
            </a:extLst>
          </p:cNvPr>
          <p:cNvSpPr/>
          <p:nvPr/>
        </p:nvSpPr>
        <p:spPr>
          <a:xfrm>
            <a:off x="6188935" y="2768881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cfg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-suite</a:t>
            </a:r>
          </a:p>
        </p:txBody>
      </p:sp>
      <p:cxnSp>
        <p:nvCxnSpPr>
          <p:cNvPr id="30" name="Straight Arrow Connector 16">
            <a:extLst>
              <a:ext uri="{FF2B5EF4-FFF2-40B4-BE49-F238E27FC236}">
                <a16:creationId xmlns:a16="http://schemas.microsoft.com/office/drawing/2014/main" id="{5D05E948-A99D-7E4B-8B19-CB154D666948}"/>
              </a:ext>
            </a:extLst>
          </p:cNvPr>
          <p:cNvCxnSpPr>
            <a:cxnSpLocks/>
            <a:stCxn id="61" idx="2"/>
            <a:endCxn id="29" idx="1"/>
          </p:cNvCxnSpPr>
          <p:nvPr/>
        </p:nvCxnSpPr>
        <p:spPr>
          <a:xfrm rot="16200000" flipH="1">
            <a:off x="5901573" y="2584118"/>
            <a:ext cx="294633" cy="28009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6">
            <a:extLst>
              <a:ext uri="{FF2B5EF4-FFF2-40B4-BE49-F238E27FC236}">
                <a16:creationId xmlns:a16="http://schemas.microsoft.com/office/drawing/2014/main" id="{5A1F04E4-49D6-AF4D-8AA2-9A3FB9C0EF9D}"/>
              </a:ext>
            </a:extLst>
          </p:cNvPr>
          <p:cNvCxnSpPr>
            <a:cxnSpLocks/>
            <a:stCxn id="61" idx="2"/>
            <a:endCxn id="11" idx="1"/>
          </p:cNvCxnSpPr>
          <p:nvPr/>
        </p:nvCxnSpPr>
        <p:spPr>
          <a:xfrm rot="16200000" flipH="1">
            <a:off x="5536341" y="2949350"/>
            <a:ext cx="1025097" cy="28009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6">
            <a:extLst>
              <a:ext uri="{FF2B5EF4-FFF2-40B4-BE49-F238E27FC236}">
                <a16:creationId xmlns:a16="http://schemas.microsoft.com/office/drawing/2014/main" id="{049E7994-E115-C645-AC11-33AB55B3AF06}"/>
              </a:ext>
            </a:extLst>
          </p:cNvPr>
          <p:cNvCxnSpPr>
            <a:cxnSpLocks/>
            <a:stCxn id="61" idx="2"/>
            <a:endCxn id="12" idx="1"/>
          </p:cNvCxnSpPr>
          <p:nvPr/>
        </p:nvCxnSpPr>
        <p:spPr>
          <a:xfrm rot="16200000" flipH="1">
            <a:off x="5355774" y="3129917"/>
            <a:ext cx="1386230" cy="28009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7A9681F-E5C3-DE43-ADAE-FC4B95209F7A}"/>
              </a:ext>
            </a:extLst>
          </p:cNvPr>
          <p:cNvSpPr/>
          <p:nvPr/>
        </p:nvSpPr>
        <p:spPr>
          <a:xfrm>
            <a:off x="6188935" y="4182363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/user-manual</a:t>
            </a:r>
          </a:p>
        </p:txBody>
      </p:sp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82E3259C-7B86-B149-A567-6AAD744D72F5}"/>
              </a:ext>
            </a:extLst>
          </p:cNvPr>
          <p:cNvCxnSpPr>
            <a:cxnSpLocks/>
            <a:stCxn id="61" idx="2"/>
            <a:endCxn id="14" idx="1"/>
          </p:cNvCxnSpPr>
          <p:nvPr/>
        </p:nvCxnSpPr>
        <p:spPr>
          <a:xfrm rot="16200000" flipH="1">
            <a:off x="5194832" y="3290859"/>
            <a:ext cx="1708115" cy="28009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5CD9A43-E06C-4B47-BE9A-4118C793A497}"/>
              </a:ext>
            </a:extLst>
          </p:cNvPr>
          <p:cNvSpPr/>
          <p:nvPr/>
        </p:nvSpPr>
        <p:spPr>
          <a:xfrm>
            <a:off x="7580607" y="2391510"/>
            <a:ext cx="1671764" cy="1853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glamod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-marine-config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2217DC-F1A0-7C49-9177-19778E790288}"/>
              </a:ext>
            </a:extLst>
          </p:cNvPr>
          <p:cNvSpPr/>
          <p:nvPr/>
        </p:nvSpPr>
        <p:spPr>
          <a:xfrm>
            <a:off x="8696581" y="3129149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/metadata-suite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F287C2-6816-C344-B6C3-A7D4235CE51F}"/>
              </a:ext>
            </a:extLst>
          </p:cNvPr>
          <p:cNvSpPr/>
          <p:nvPr/>
        </p:nvSpPr>
        <p:spPr>
          <a:xfrm>
            <a:off x="8696581" y="3499345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-suite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988787-CA1A-0140-92E5-7CAB5936DF1F}"/>
              </a:ext>
            </a:extLst>
          </p:cNvPr>
          <p:cNvSpPr/>
          <p:nvPr/>
        </p:nvSpPr>
        <p:spPr>
          <a:xfrm>
            <a:off x="8696581" y="3860478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/qc-suite</a:t>
            </a:r>
          </a:p>
        </p:txBody>
      </p:sp>
      <p:cxnSp>
        <p:nvCxnSpPr>
          <p:cNvPr id="22" name="Straight Arrow Connector 16">
            <a:extLst>
              <a:ext uri="{FF2B5EF4-FFF2-40B4-BE49-F238E27FC236}">
                <a16:creationId xmlns:a16="http://schemas.microsoft.com/office/drawing/2014/main" id="{F0F8CA98-AD0E-B240-9DC4-9DE06AE67B99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 rot="16200000" flipH="1">
            <a:off x="8229085" y="2764252"/>
            <a:ext cx="654901" cy="28009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FF6E14E-E975-AF4C-B727-37E0E5AC4DA4}"/>
              </a:ext>
            </a:extLst>
          </p:cNvPr>
          <p:cNvSpPr/>
          <p:nvPr/>
        </p:nvSpPr>
        <p:spPr>
          <a:xfrm>
            <a:off x="8696581" y="2768881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cfg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-suite</a:t>
            </a:r>
          </a:p>
        </p:txBody>
      </p:sp>
      <p:cxnSp>
        <p:nvCxnSpPr>
          <p:cNvPr id="24" name="Straight Arrow Connector 16">
            <a:extLst>
              <a:ext uri="{FF2B5EF4-FFF2-40B4-BE49-F238E27FC236}">
                <a16:creationId xmlns:a16="http://schemas.microsoft.com/office/drawing/2014/main" id="{F9C1A80D-9066-5845-A3BC-B66BF50C9105}"/>
              </a:ext>
            </a:extLst>
          </p:cNvPr>
          <p:cNvCxnSpPr>
            <a:cxnSpLocks/>
            <a:stCxn id="18" idx="2"/>
            <a:endCxn id="23" idx="1"/>
          </p:cNvCxnSpPr>
          <p:nvPr/>
        </p:nvCxnSpPr>
        <p:spPr>
          <a:xfrm rot="16200000" flipH="1">
            <a:off x="8409219" y="2584118"/>
            <a:ext cx="294633" cy="28009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6">
            <a:extLst>
              <a:ext uri="{FF2B5EF4-FFF2-40B4-BE49-F238E27FC236}">
                <a16:creationId xmlns:a16="http://schemas.microsoft.com/office/drawing/2014/main" id="{154351EB-1FD5-5A43-8FFC-8D1B7D4A9CBC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 rot="16200000" flipH="1">
            <a:off x="8043987" y="2949350"/>
            <a:ext cx="1025097" cy="28009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6">
            <a:extLst>
              <a:ext uri="{FF2B5EF4-FFF2-40B4-BE49-F238E27FC236}">
                <a16:creationId xmlns:a16="http://schemas.microsoft.com/office/drawing/2014/main" id="{62327ABA-2280-034E-845E-B4AB8ED1BFB7}"/>
              </a:ext>
            </a:extLst>
          </p:cNvPr>
          <p:cNvCxnSpPr>
            <a:cxnSpLocks/>
            <a:stCxn id="18" idx="2"/>
            <a:endCxn id="21" idx="1"/>
          </p:cNvCxnSpPr>
          <p:nvPr/>
        </p:nvCxnSpPr>
        <p:spPr>
          <a:xfrm rot="16200000" flipH="1">
            <a:off x="7863420" y="3129917"/>
            <a:ext cx="1386230" cy="28009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679AC6-1CD5-764C-B0A0-AB724651CA5E}"/>
              </a:ext>
            </a:extLst>
          </p:cNvPr>
          <p:cNvSpPr/>
          <p:nvPr/>
        </p:nvSpPr>
        <p:spPr>
          <a:xfrm>
            <a:off x="8696581" y="4182363"/>
            <a:ext cx="1188000" cy="205199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/user-manual</a:t>
            </a:r>
          </a:p>
        </p:txBody>
      </p:sp>
      <p:cxnSp>
        <p:nvCxnSpPr>
          <p:cNvPr id="31" name="Straight Arrow Connector 16">
            <a:extLst>
              <a:ext uri="{FF2B5EF4-FFF2-40B4-BE49-F238E27FC236}">
                <a16:creationId xmlns:a16="http://schemas.microsoft.com/office/drawing/2014/main" id="{770D6B69-B365-504E-84C2-136E49371B15}"/>
              </a:ext>
            </a:extLst>
          </p:cNvPr>
          <p:cNvCxnSpPr>
            <a:cxnSpLocks/>
            <a:stCxn id="18" idx="2"/>
            <a:endCxn id="28" idx="1"/>
          </p:cNvCxnSpPr>
          <p:nvPr/>
        </p:nvCxnSpPr>
        <p:spPr>
          <a:xfrm rot="16200000" flipH="1">
            <a:off x="7702478" y="3290859"/>
            <a:ext cx="1708115" cy="28009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0CBA83B-82FF-F14D-B63C-F4E53C1EA406}"/>
              </a:ext>
            </a:extLst>
          </p:cNvPr>
          <p:cNvSpPr/>
          <p:nvPr/>
        </p:nvSpPr>
        <p:spPr>
          <a:xfrm>
            <a:off x="10080881" y="2768880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/&lt;release&gt;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3D7FF2-76A8-E049-A113-F7EE1F55F817}"/>
              </a:ext>
            </a:extLst>
          </p:cNvPr>
          <p:cNvSpPr/>
          <p:nvPr/>
        </p:nvSpPr>
        <p:spPr>
          <a:xfrm>
            <a:off x="10080881" y="3129149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/&lt;release&gt;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4EF5A-387B-6F42-A136-058691E805C2}"/>
              </a:ext>
            </a:extLst>
          </p:cNvPr>
          <p:cNvSpPr/>
          <p:nvPr/>
        </p:nvSpPr>
        <p:spPr>
          <a:xfrm>
            <a:off x="10080881" y="3496263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/&lt;release&gt;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8E4E2F-E25A-E045-AA7B-ADBD34696748}"/>
              </a:ext>
            </a:extLst>
          </p:cNvPr>
          <p:cNvSpPr/>
          <p:nvPr/>
        </p:nvSpPr>
        <p:spPr>
          <a:xfrm>
            <a:off x="10080881" y="3858200"/>
            <a:ext cx="1188000" cy="2051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/&lt;release&gt;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9006E8-B267-5644-B82E-E0FEFA41A3C1}"/>
              </a:ext>
            </a:extLst>
          </p:cNvPr>
          <p:cNvSpPr/>
          <p:nvPr/>
        </p:nvSpPr>
        <p:spPr>
          <a:xfrm>
            <a:off x="10080881" y="4182362"/>
            <a:ext cx="1188000" cy="205199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/&lt;version&gt;</a:t>
            </a:r>
          </a:p>
        </p:txBody>
      </p:sp>
    </p:spTree>
    <p:extLst>
      <p:ext uri="{BB962C8B-B14F-4D97-AF65-F5344CB8AC3E}">
        <p14:creationId xmlns:p14="http://schemas.microsoft.com/office/powerpoint/2010/main" val="334100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Obs-suite:make_release_source_tree.py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8DBBF6C-C7FD-B44B-8FCB-BF0B83CF82EF}"/>
              </a:ext>
            </a:extLst>
          </p:cNvPr>
          <p:cNvSpPr/>
          <p:nvPr/>
        </p:nvSpPr>
        <p:spPr>
          <a:xfrm>
            <a:off x="4022120" y="1838392"/>
            <a:ext cx="624633" cy="1743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8DBB32-6F6D-E64C-B4D0-F0A8241F61AE}"/>
              </a:ext>
            </a:extLst>
          </p:cNvPr>
          <p:cNvSpPr/>
          <p:nvPr/>
        </p:nvSpPr>
        <p:spPr>
          <a:xfrm>
            <a:off x="5059229" y="2066001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/invalid</a:t>
            </a:r>
          </a:p>
        </p:txBody>
      </p:sp>
      <p:cxnSp>
        <p:nvCxnSpPr>
          <p:cNvPr id="46" name="Straight Arrow Connector 16">
            <a:extLst>
              <a:ext uri="{FF2B5EF4-FFF2-40B4-BE49-F238E27FC236}">
                <a16:creationId xmlns:a16="http://schemas.microsoft.com/office/drawing/2014/main" id="{52846EE0-03DD-1345-A365-745D1D0B54F1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4646753" y="1925581"/>
            <a:ext cx="412476" cy="22405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6">
            <a:extLst>
              <a:ext uri="{FF2B5EF4-FFF2-40B4-BE49-F238E27FC236}">
                <a16:creationId xmlns:a16="http://schemas.microsoft.com/office/drawing/2014/main" id="{825D2F23-65B9-844D-B571-59935FF01669}"/>
              </a:ext>
            </a:extLst>
          </p:cNvPr>
          <p:cNvCxnSpPr>
            <a:cxnSpLocks/>
            <a:stCxn id="39" idx="3"/>
            <a:endCxn id="238" idx="1"/>
          </p:cNvCxnSpPr>
          <p:nvPr/>
        </p:nvCxnSpPr>
        <p:spPr>
          <a:xfrm>
            <a:off x="4646753" y="1925581"/>
            <a:ext cx="419021" cy="210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ACBE7FD-C402-E447-9A7A-34262CF08E5D}"/>
              </a:ext>
            </a:extLst>
          </p:cNvPr>
          <p:cNvSpPr/>
          <p:nvPr/>
        </p:nvSpPr>
        <p:spPr>
          <a:xfrm>
            <a:off x="6080123" y="2062947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0" name="Straight Arrow Connector 16">
            <a:extLst>
              <a:ext uri="{FF2B5EF4-FFF2-40B4-BE49-F238E27FC236}">
                <a16:creationId xmlns:a16="http://schemas.microsoft.com/office/drawing/2014/main" id="{F45FB43F-B065-8D4C-9CB0-9FB6C1636284}"/>
              </a:ext>
            </a:extLst>
          </p:cNvPr>
          <p:cNvCxnSpPr>
            <a:cxnSpLocks/>
            <a:stCxn id="45" idx="3"/>
            <a:endCxn id="49" idx="1"/>
          </p:cNvCxnSpPr>
          <p:nvPr/>
        </p:nvCxnSpPr>
        <p:spPr>
          <a:xfrm flipV="1">
            <a:off x="5840185" y="2147558"/>
            <a:ext cx="239938" cy="20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D7F1F26-EC71-504A-8FAF-8614924B775A}"/>
              </a:ext>
            </a:extLst>
          </p:cNvPr>
          <p:cNvSpPr/>
          <p:nvPr/>
        </p:nvSpPr>
        <p:spPr>
          <a:xfrm>
            <a:off x="4022120" y="3147441"/>
            <a:ext cx="624633" cy="1743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</a:p>
        </p:txBody>
      </p:sp>
      <p:cxnSp>
        <p:nvCxnSpPr>
          <p:cNvPr id="55" name="Straight Arrow Connector 16">
            <a:extLst>
              <a:ext uri="{FF2B5EF4-FFF2-40B4-BE49-F238E27FC236}">
                <a16:creationId xmlns:a16="http://schemas.microsoft.com/office/drawing/2014/main" id="{14BD67DF-0E18-034F-A15B-5F47CC3EC748}"/>
              </a:ext>
            </a:extLst>
          </p:cNvPr>
          <p:cNvCxnSpPr>
            <a:cxnSpLocks/>
            <a:stCxn id="51" idx="3"/>
            <a:endCxn id="240" idx="1"/>
          </p:cNvCxnSpPr>
          <p:nvPr/>
        </p:nvCxnSpPr>
        <p:spPr>
          <a:xfrm>
            <a:off x="4646753" y="3234630"/>
            <a:ext cx="419021" cy="346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E78100A-8AEE-504C-9357-667E05E4756C}"/>
              </a:ext>
            </a:extLst>
          </p:cNvPr>
          <p:cNvSpPr/>
          <p:nvPr/>
        </p:nvSpPr>
        <p:spPr>
          <a:xfrm>
            <a:off x="3339216" y="1478183"/>
            <a:ext cx="745104" cy="1841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cxnSp>
        <p:nvCxnSpPr>
          <p:cNvPr id="99" name="Straight Arrow Connector 16">
            <a:extLst>
              <a:ext uri="{FF2B5EF4-FFF2-40B4-BE49-F238E27FC236}">
                <a16:creationId xmlns:a16="http://schemas.microsoft.com/office/drawing/2014/main" id="{890ED860-CBD3-BF46-97E9-0A34C2D1A7BA}"/>
              </a:ext>
            </a:extLst>
          </p:cNvPr>
          <p:cNvCxnSpPr>
            <a:cxnSpLocks/>
            <a:stCxn id="67" idx="2"/>
            <a:endCxn id="51" idx="1"/>
          </p:cNvCxnSpPr>
          <p:nvPr/>
        </p:nvCxnSpPr>
        <p:spPr>
          <a:xfrm rot="16200000" flipH="1">
            <a:off x="3080782" y="2293292"/>
            <a:ext cx="1572324" cy="31035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6">
            <a:extLst>
              <a:ext uri="{FF2B5EF4-FFF2-40B4-BE49-F238E27FC236}">
                <a16:creationId xmlns:a16="http://schemas.microsoft.com/office/drawing/2014/main" id="{BADDF34A-4424-C840-91CB-C49B8107A4A3}"/>
              </a:ext>
            </a:extLst>
          </p:cNvPr>
          <p:cNvCxnSpPr>
            <a:cxnSpLocks/>
            <a:stCxn id="67" idx="2"/>
            <a:endCxn id="39" idx="1"/>
          </p:cNvCxnSpPr>
          <p:nvPr/>
        </p:nvCxnSpPr>
        <p:spPr>
          <a:xfrm rot="16200000" flipH="1">
            <a:off x="3735307" y="1638767"/>
            <a:ext cx="263275" cy="31035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2BC2285-3DCE-8E40-85E4-2182F6B20FAE}"/>
              </a:ext>
            </a:extLst>
          </p:cNvPr>
          <p:cNvSpPr/>
          <p:nvPr/>
        </p:nvSpPr>
        <p:spPr>
          <a:xfrm>
            <a:off x="5066854" y="2525541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/log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7FC335A-95CD-6B40-A775-EC4B8EBBC92E}"/>
              </a:ext>
            </a:extLst>
          </p:cNvPr>
          <p:cNvSpPr/>
          <p:nvPr/>
        </p:nvSpPr>
        <p:spPr>
          <a:xfrm>
            <a:off x="6069956" y="2522536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4" name="Straight Arrow Connector 16">
            <a:extLst>
              <a:ext uri="{FF2B5EF4-FFF2-40B4-BE49-F238E27FC236}">
                <a16:creationId xmlns:a16="http://schemas.microsoft.com/office/drawing/2014/main" id="{6E7D5534-D826-0149-AA6B-43802171133A}"/>
              </a:ext>
            </a:extLst>
          </p:cNvPr>
          <p:cNvCxnSpPr>
            <a:cxnSpLocks/>
            <a:stCxn id="112" idx="3"/>
            <a:endCxn id="113" idx="1"/>
          </p:cNvCxnSpPr>
          <p:nvPr/>
        </p:nvCxnSpPr>
        <p:spPr>
          <a:xfrm flipV="1">
            <a:off x="5847810" y="2607147"/>
            <a:ext cx="222146" cy="202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6">
            <a:extLst>
              <a:ext uri="{FF2B5EF4-FFF2-40B4-BE49-F238E27FC236}">
                <a16:creationId xmlns:a16="http://schemas.microsoft.com/office/drawing/2014/main" id="{898A2A36-CFB9-E048-8A62-5F048F044766}"/>
              </a:ext>
            </a:extLst>
          </p:cNvPr>
          <p:cNvCxnSpPr>
            <a:cxnSpLocks/>
            <a:stCxn id="39" idx="3"/>
            <a:endCxn id="112" idx="1"/>
          </p:cNvCxnSpPr>
          <p:nvPr/>
        </p:nvCxnSpPr>
        <p:spPr>
          <a:xfrm>
            <a:off x="4646753" y="1925581"/>
            <a:ext cx="420101" cy="68359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6C79DF7-0770-7146-9AAD-02E4232E1EC1}"/>
              </a:ext>
            </a:extLst>
          </p:cNvPr>
          <p:cNvSpPr/>
          <p:nvPr/>
        </p:nvSpPr>
        <p:spPr>
          <a:xfrm>
            <a:off x="5059228" y="2756196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quicklooks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318E3B0-A956-AF4C-813C-8BB5D72ABF7C}"/>
              </a:ext>
            </a:extLst>
          </p:cNvPr>
          <p:cNvSpPr/>
          <p:nvPr/>
        </p:nvSpPr>
        <p:spPr>
          <a:xfrm>
            <a:off x="6080123" y="2753009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0" name="Straight Arrow Connector 16">
            <a:extLst>
              <a:ext uri="{FF2B5EF4-FFF2-40B4-BE49-F238E27FC236}">
                <a16:creationId xmlns:a16="http://schemas.microsoft.com/office/drawing/2014/main" id="{BBB9274C-3CBC-9147-80AB-EFE693EB4AEA}"/>
              </a:ext>
            </a:extLst>
          </p:cNvPr>
          <p:cNvCxnSpPr>
            <a:cxnSpLocks/>
            <a:stCxn id="39" idx="3"/>
            <a:endCxn id="118" idx="1"/>
          </p:cNvCxnSpPr>
          <p:nvPr/>
        </p:nvCxnSpPr>
        <p:spPr>
          <a:xfrm>
            <a:off x="4646753" y="1925581"/>
            <a:ext cx="412475" cy="91425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6">
            <a:extLst>
              <a:ext uri="{FF2B5EF4-FFF2-40B4-BE49-F238E27FC236}">
                <a16:creationId xmlns:a16="http://schemas.microsoft.com/office/drawing/2014/main" id="{E23B099F-AB5F-504D-B66D-4307B32561F9}"/>
              </a:ext>
            </a:extLst>
          </p:cNvPr>
          <p:cNvCxnSpPr>
            <a:cxnSpLocks/>
          </p:cNvCxnSpPr>
          <p:nvPr/>
        </p:nvCxnSpPr>
        <p:spPr>
          <a:xfrm flipV="1">
            <a:off x="5846728" y="2818825"/>
            <a:ext cx="231455" cy="14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019CAC4-7A69-9249-9889-F5D603E39D1D}"/>
              </a:ext>
            </a:extLst>
          </p:cNvPr>
          <p:cNvSpPr/>
          <p:nvPr/>
        </p:nvSpPr>
        <p:spPr>
          <a:xfrm>
            <a:off x="5065773" y="3383876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/log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E996558-8446-ED46-A931-050E4AFA26B5}"/>
              </a:ext>
            </a:extLst>
          </p:cNvPr>
          <p:cNvSpPr/>
          <p:nvPr/>
        </p:nvSpPr>
        <p:spPr>
          <a:xfrm>
            <a:off x="6078200" y="3388333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0" name="Straight Arrow Connector 16">
            <a:extLst>
              <a:ext uri="{FF2B5EF4-FFF2-40B4-BE49-F238E27FC236}">
                <a16:creationId xmlns:a16="http://schemas.microsoft.com/office/drawing/2014/main" id="{61234015-9858-4445-8868-F623D70DA1BE}"/>
              </a:ext>
            </a:extLst>
          </p:cNvPr>
          <p:cNvCxnSpPr>
            <a:cxnSpLocks/>
            <a:stCxn id="51" idx="3"/>
            <a:endCxn id="138" idx="1"/>
          </p:cNvCxnSpPr>
          <p:nvPr/>
        </p:nvCxnSpPr>
        <p:spPr>
          <a:xfrm>
            <a:off x="4646753" y="3234630"/>
            <a:ext cx="419020" cy="232881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FB8EE2B-0944-2747-B926-EF4072B3E893}"/>
              </a:ext>
            </a:extLst>
          </p:cNvPr>
          <p:cNvSpPr/>
          <p:nvPr/>
        </p:nvSpPr>
        <p:spPr>
          <a:xfrm>
            <a:off x="5067473" y="3612655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quicklooks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06C011A-EA04-1A43-B8E6-5E5E1A94512D}"/>
              </a:ext>
            </a:extLst>
          </p:cNvPr>
          <p:cNvSpPr/>
          <p:nvPr/>
        </p:nvSpPr>
        <p:spPr>
          <a:xfrm>
            <a:off x="6088367" y="3617959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3" name="Straight Arrow Connector 16">
            <a:extLst>
              <a:ext uri="{FF2B5EF4-FFF2-40B4-BE49-F238E27FC236}">
                <a16:creationId xmlns:a16="http://schemas.microsoft.com/office/drawing/2014/main" id="{1DCC728A-ADFC-3740-A847-487D285BFD79}"/>
              </a:ext>
            </a:extLst>
          </p:cNvPr>
          <p:cNvCxnSpPr>
            <a:cxnSpLocks/>
            <a:stCxn id="51" idx="3"/>
            <a:endCxn id="141" idx="1"/>
          </p:cNvCxnSpPr>
          <p:nvPr/>
        </p:nvCxnSpPr>
        <p:spPr>
          <a:xfrm>
            <a:off x="4646753" y="3234630"/>
            <a:ext cx="420720" cy="46166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6">
            <a:extLst>
              <a:ext uri="{FF2B5EF4-FFF2-40B4-BE49-F238E27FC236}">
                <a16:creationId xmlns:a16="http://schemas.microsoft.com/office/drawing/2014/main" id="{20361548-948E-9D48-83DA-8DB1A91DE0F5}"/>
              </a:ext>
            </a:extLst>
          </p:cNvPr>
          <p:cNvCxnSpPr>
            <a:cxnSpLocks/>
            <a:stCxn id="141" idx="3"/>
            <a:endCxn id="142" idx="1"/>
          </p:cNvCxnSpPr>
          <p:nvPr/>
        </p:nvCxnSpPr>
        <p:spPr>
          <a:xfrm>
            <a:off x="5848429" y="3696290"/>
            <a:ext cx="239938" cy="628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6">
            <a:extLst>
              <a:ext uri="{FF2B5EF4-FFF2-40B4-BE49-F238E27FC236}">
                <a16:creationId xmlns:a16="http://schemas.microsoft.com/office/drawing/2014/main" id="{423162AF-1D0A-874D-8CF4-F0CA99FFA765}"/>
              </a:ext>
            </a:extLst>
          </p:cNvPr>
          <p:cNvCxnSpPr>
            <a:cxnSpLocks/>
            <a:stCxn id="138" idx="3"/>
            <a:endCxn id="139" idx="1"/>
          </p:cNvCxnSpPr>
          <p:nvPr/>
        </p:nvCxnSpPr>
        <p:spPr>
          <a:xfrm>
            <a:off x="5846729" y="3467511"/>
            <a:ext cx="231471" cy="543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21EABC1-20F6-F740-BE48-CDC7C0E6D71A}"/>
              </a:ext>
            </a:extLst>
          </p:cNvPr>
          <p:cNvSpPr/>
          <p:nvPr/>
        </p:nvSpPr>
        <p:spPr>
          <a:xfrm>
            <a:off x="5067473" y="2291010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/excluded</a:t>
            </a:r>
          </a:p>
        </p:txBody>
      </p:sp>
      <p:cxnSp>
        <p:nvCxnSpPr>
          <p:cNvPr id="105" name="Straight Arrow Connector 16">
            <a:extLst>
              <a:ext uri="{FF2B5EF4-FFF2-40B4-BE49-F238E27FC236}">
                <a16:creationId xmlns:a16="http://schemas.microsoft.com/office/drawing/2014/main" id="{1F123AED-3EA5-E44E-B0B1-ADF249646246}"/>
              </a:ext>
            </a:extLst>
          </p:cNvPr>
          <p:cNvCxnSpPr>
            <a:cxnSpLocks/>
            <a:stCxn id="39" idx="3"/>
            <a:endCxn id="103" idx="1"/>
          </p:cNvCxnSpPr>
          <p:nvPr/>
        </p:nvCxnSpPr>
        <p:spPr>
          <a:xfrm>
            <a:off x="4646753" y="1925581"/>
            <a:ext cx="420720" cy="44906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9992B5E-26B7-C84B-B636-7595B62FE8EC}"/>
              </a:ext>
            </a:extLst>
          </p:cNvPr>
          <p:cNvSpPr/>
          <p:nvPr/>
        </p:nvSpPr>
        <p:spPr>
          <a:xfrm>
            <a:off x="6080123" y="2289057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8" name="Straight Arrow Connector 16">
            <a:extLst>
              <a:ext uri="{FF2B5EF4-FFF2-40B4-BE49-F238E27FC236}">
                <a16:creationId xmlns:a16="http://schemas.microsoft.com/office/drawing/2014/main" id="{17949F8B-1E5D-E04D-B30D-CA711681740D}"/>
              </a:ext>
            </a:extLst>
          </p:cNvPr>
          <p:cNvCxnSpPr>
            <a:cxnSpLocks/>
            <a:stCxn id="103" idx="3"/>
            <a:endCxn id="106" idx="1"/>
          </p:cNvCxnSpPr>
          <p:nvPr/>
        </p:nvCxnSpPr>
        <p:spPr>
          <a:xfrm flipV="1">
            <a:off x="5848429" y="2373668"/>
            <a:ext cx="231694" cy="9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6">
            <a:extLst>
              <a:ext uri="{FF2B5EF4-FFF2-40B4-BE49-F238E27FC236}">
                <a16:creationId xmlns:a16="http://schemas.microsoft.com/office/drawing/2014/main" id="{E563A2FB-3344-C342-8D13-0658BD536B82}"/>
              </a:ext>
            </a:extLst>
          </p:cNvPr>
          <p:cNvCxnSpPr>
            <a:cxnSpLocks/>
            <a:stCxn id="67" idx="3"/>
            <a:endCxn id="122" idx="1"/>
          </p:cNvCxnSpPr>
          <p:nvPr/>
        </p:nvCxnSpPr>
        <p:spPr>
          <a:xfrm>
            <a:off x="4084320" y="1570245"/>
            <a:ext cx="3370429" cy="364848"/>
          </a:xfrm>
          <a:prstGeom prst="bentConnector3">
            <a:avLst>
              <a:gd name="adj1" fmla="val 92633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2A06E6A-8DEF-6540-9B38-BB07CC0E244D}"/>
              </a:ext>
            </a:extLst>
          </p:cNvPr>
          <p:cNvSpPr/>
          <p:nvPr/>
        </p:nvSpPr>
        <p:spPr>
          <a:xfrm>
            <a:off x="2316070" y="1472329"/>
            <a:ext cx="745104" cy="1841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release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35FD379-7156-D641-ABDA-BBE151425064}"/>
              </a:ext>
            </a:extLst>
          </p:cNvPr>
          <p:cNvSpPr/>
          <p:nvPr/>
        </p:nvSpPr>
        <p:spPr>
          <a:xfrm>
            <a:off x="4022120" y="4054283"/>
            <a:ext cx="624633" cy="1743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</a:p>
        </p:txBody>
      </p:sp>
      <p:cxnSp>
        <p:nvCxnSpPr>
          <p:cNvPr id="148" name="Straight Arrow Connector 16">
            <a:extLst>
              <a:ext uri="{FF2B5EF4-FFF2-40B4-BE49-F238E27FC236}">
                <a16:creationId xmlns:a16="http://schemas.microsoft.com/office/drawing/2014/main" id="{23662187-DEC0-7346-A41F-B2EC71AD43C1}"/>
              </a:ext>
            </a:extLst>
          </p:cNvPr>
          <p:cNvCxnSpPr>
            <a:cxnSpLocks/>
            <a:stCxn id="145" idx="3"/>
            <a:endCxn id="242" idx="1"/>
          </p:cNvCxnSpPr>
          <p:nvPr/>
        </p:nvCxnSpPr>
        <p:spPr>
          <a:xfrm>
            <a:off x="4646753" y="4141472"/>
            <a:ext cx="411401" cy="274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D1E1875-AF2C-F249-A252-D1D32D1377D1}"/>
              </a:ext>
            </a:extLst>
          </p:cNvPr>
          <p:cNvSpPr/>
          <p:nvPr/>
        </p:nvSpPr>
        <p:spPr>
          <a:xfrm>
            <a:off x="5065773" y="4319311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/log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16C3463-289D-4E4F-987F-BCD333A6E119}"/>
              </a:ext>
            </a:extLst>
          </p:cNvPr>
          <p:cNvSpPr/>
          <p:nvPr/>
        </p:nvSpPr>
        <p:spPr>
          <a:xfrm>
            <a:off x="6078200" y="4315379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4" name="Straight Arrow Connector 16">
            <a:extLst>
              <a:ext uri="{FF2B5EF4-FFF2-40B4-BE49-F238E27FC236}">
                <a16:creationId xmlns:a16="http://schemas.microsoft.com/office/drawing/2014/main" id="{E6C07CA6-AE5D-AE44-9D4A-00EDB1E59084}"/>
              </a:ext>
            </a:extLst>
          </p:cNvPr>
          <p:cNvCxnSpPr>
            <a:cxnSpLocks/>
            <a:stCxn id="145" idx="3"/>
            <a:endCxn id="150" idx="1"/>
          </p:cNvCxnSpPr>
          <p:nvPr/>
        </p:nvCxnSpPr>
        <p:spPr>
          <a:xfrm>
            <a:off x="4646753" y="4141472"/>
            <a:ext cx="419020" cy="26147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4C05F98-C7A5-9E4A-9F25-95001A662398}"/>
              </a:ext>
            </a:extLst>
          </p:cNvPr>
          <p:cNvSpPr/>
          <p:nvPr/>
        </p:nvSpPr>
        <p:spPr>
          <a:xfrm>
            <a:off x="5067473" y="4574026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quicklooks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6" name="Straight Arrow Connector 16">
            <a:extLst>
              <a:ext uri="{FF2B5EF4-FFF2-40B4-BE49-F238E27FC236}">
                <a16:creationId xmlns:a16="http://schemas.microsoft.com/office/drawing/2014/main" id="{7984F42A-3E5C-3C41-81F4-2D1EAF77B5EA}"/>
              </a:ext>
            </a:extLst>
          </p:cNvPr>
          <p:cNvCxnSpPr>
            <a:cxnSpLocks/>
            <a:stCxn id="145" idx="3"/>
            <a:endCxn id="155" idx="1"/>
          </p:cNvCxnSpPr>
          <p:nvPr/>
        </p:nvCxnSpPr>
        <p:spPr>
          <a:xfrm>
            <a:off x="4646753" y="4141472"/>
            <a:ext cx="420720" cy="51618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6">
            <a:extLst>
              <a:ext uri="{FF2B5EF4-FFF2-40B4-BE49-F238E27FC236}">
                <a16:creationId xmlns:a16="http://schemas.microsoft.com/office/drawing/2014/main" id="{2FB587D8-84E7-3249-908A-5D92062FEF20}"/>
              </a:ext>
            </a:extLst>
          </p:cNvPr>
          <p:cNvCxnSpPr>
            <a:cxnSpLocks/>
            <a:stCxn id="155" idx="3"/>
            <a:endCxn id="163" idx="1"/>
          </p:cNvCxnSpPr>
          <p:nvPr/>
        </p:nvCxnSpPr>
        <p:spPr>
          <a:xfrm flipV="1">
            <a:off x="5848429" y="4656510"/>
            <a:ext cx="239938" cy="115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6">
            <a:extLst>
              <a:ext uri="{FF2B5EF4-FFF2-40B4-BE49-F238E27FC236}">
                <a16:creationId xmlns:a16="http://schemas.microsoft.com/office/drawing/2014/main" id="{2DD96DFC-39AE-2447-9AB3-48B93F1C4118}"/>
              </a:ext>
            </a:extLst>
          </p:cNvPr>
          <p:cNvCxnSpPr>
            <a:cxnSpLocks/>
            <a:stCxn id="150" idx="3"/>
            <a:endCxn id="151" idx="1"/>
          </p:cNvCxnSpPr>
          <p:nvPr/>
        </p:nvCxnSpPr>
        <p:spPr>
          <a:xfrm flipV="1">
            <a:off x="5846729" y="4399990"/>
            <a:ext cx="231471" cy="295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20E55AB-EE88-C14A-887B-A970DE41400C}"/>
              </a:ext>
            </a:extLst>
          </p:cNvPr>
          <p:cNvSpPr/>
          <p:nvPr/>
        </p:nvSpPr>
        <p:spPr>
          <a:xfrm>
            <a:off x="6088367" y="4571899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4" name="Straight Arrow Connector 16">
            <a:extLst>
              <a:ext uri="{FF2B5EF4-FFF2-40B4-BE49-F238E27FC236}">
                <a16:creationId xmlns:a16="http://schemas.microsoft.com/office/drawing/2014/main" id="{2C33845B-6944-CF47-B8D9-C7289C01C8B3}"/>
              </a:ext>
            </a:extLst>
          </p:cNvPr>
          <p:cNvCxnSpPr>
            <a:cxnSpLocks/>
            <a:stCxn id="67" idx="2"/>
            <a:endCxn id="145" idx="1"/>
          </p:cNvCxnSpPr>
          <p:nvPr/>
        </p:nvCxnSpPr>
        <p:spPr>
          <a:xfrm rot="16200000" flipH="1">
            <a:off x="2627361" y="2746713"/>
            <a:ext cx="2479166" cy="31035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">
            <a:extLst>
              <a:ext uri="{FF2B5EF4-FFF2-40B4-BE49-F238E27FC236}">
                <a16:creationId xmlns:a16="http://schemas.microsoft.com/office/drawing/2014/main" id="{363A2471-2C5E-9B4F-B10F-9362AA8488AD}"/>
              </a:ext>
            </a:extLst>
          </p:cNvPr>
          <p:cNvCxnSpPr>
            <a:cxnSpLocks/>
            <a:stCxn id="144" idx="3"/>
            <a:endCxn id="67" idx="1"/>
          </p:cNvCxnSpPr>
          <p:nvPr/>
        </p:nvCxnSpPr>
        <p:spPr>
          <a:xfrm>
            <a:off x="3061174" y="1564391"/>
            <a:ext cx="278042" cy="585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69CB602-268A-4F4F-BB3E-15C2E994E406}"/>
              </a:ext>
            </a:extLst>
          </p:cNvPr>
          <p:cNvSpPr/>
          <p:nvPr/>
        </p:nvSpPr>
        <p:spPr>
          <a:xfrm>
            <a:off x="1156939" y="1481885"/>
            <a:ext cx="890139" cy="1741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data_path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cxnSp>
        <p:nvCxnSpPr>
          <p:cNvPr id="121" name="Straight Arrow Connector 16">
            <a:extLst>
              <a:ext uri="{FF2B5EF4-FFF2-40B4-BE49-F238E27FC236}">
                <a16:creationId xmlns:a16="http://schemas.microsoft.com/office/drawing/2014/main" id="{8892E229-426D-B746-938C-B1FD71028D01}"/>
              </a:ext>
            </a:extLst>
          </p:cNvPr>
          <p:cNvCxnSpPr>
            <a:cxnSpLocks/>
            <a:stCxn id="98" idx="3"/>
            <a:endCxn id="144" idx="1"/>
          </p:cNvCxnSpPr>
          <p:nvPr/>
        </p:nvCxnSpPr>
        <p:spPr>
          <a:xfrm flipV="1">
            <a:off x="2047078" y="1564391"/>
            <a:ext cx="268992" cy="456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7BF62A6-9631-524E-8EBA-088D1E9AD62E}"/>
              </a:ext>
            </a:extLst>
          </p:cNvPr>
          <p:cNvSpPr/>
          <p:nvPr/>
        </p:nvSpPr>
        <p:spPr>
          <a:xfrm>
            <a:off x="5059229" y="4844677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/invalid</a:t>
            </a:r>
          </a:p>
        </p:txBody>
      </p:sp>
      <p:cxnSp>
        <p:nvCxnSpPr>
          <p:cNvPr id="178" name="Straight Arrow Connector 16">
            <a:extLst>
              <a:ext uri="{FF2B5EF4-FFF2-40B4-BE49-F238E27FC236}">
                <a16:creationId xmlns:a16="http://schemas.microsoft.com/office/drawing/2014/main" id="{1A5DEDAA-5D8F-EC49-9384-963D653F40DB}"/>
              </a:ext>
            </a:extLst>
          </p:cNvPr>
          <p:cNvCxnSpPr>
            <a:cxnSpLocks/>
            <a:stCxn id="145" idx="3"/>
            <a:endCxn id="177" idx="1"/>
          </p:cNvCxnSpPr>
          <p:nvPr/>
        </p:nvCxnSpPr>
        <p:spPr>
          <a:xfrm>
            <a:off x="4646753" y="4141472"/>
            <a:ext cx="412476" cy="78684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389C244-C5D6-CD40-A201-C37E7CFFB3F8}"/>
              </a:ext>
            </a:extLst>
          </p:cNvPr>
          <p:cNvSpPr/>
          <p:nvPr/>
        </p:nvSpPr>
        <p:spPr>
          <a:xfrm>
            <a:off x="6080123" y="4841623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0" name="Straight Arrow Connector 16">
            <a:extLst>
              <a:ext uri="{FF2B5EF4-FFF2-40B4-BE49-F238E27FC236}">
                <a16:creationId xmlns:a16="http://schemas.microsoft.com/office/drawing/2014/main" id="{EFDEF47A-DA9F-6745-9BF8-233612F80016}"/>
              </a:ext>
            </a:extLst>
          </p:cNvPr>
          <p:cNvCxnSpPr>
            <a:cxnSpLocks/>
            <a:stCxn id="177" idx="3"/>
            <a:endCxn id="179" idx="1"/>
          </p:cNvCxnSpPr>
          <p:nvPr/>
        </p:nvCxnSpPr>
        <p:spPr>
          <a:xfrm flipV="1">
            <a:off x="5840185" y="4926234"/>
            <a:ext cx="239938" cy="20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6">
            <a:extLst>
              <a:ext uri="{FF2B5EF4-FFF2-40B4-BE49-F238E27FC236}">
                <a16:creationId xmlns:a16="http://schemas.microsoft.com/office/drawing/2014/main" id="{1011325A-461A-F44F-8803-66E190AC590C}"/>
              </a:ext>
            </a:extLst>
          </p:cNvPr>
          <p:cNvCxnSpPr>
            <a:cxnSpLocks/>
            <a:stCxn id="67" idx="3"/>
            <a:endCxn id="172" idx="1"/>
          </p:cNvCxnSpPr>
          <p:nvPr/>
        </p:nvCxnSpPr>
        <p:spPr>
          <a:xfrm>
            <a:off x="4084320" y="1570245"/>
            <a:ext cx="3370429" cy="1252981"/>
          </a:xfrm>
          <a:prstGeom prst="bentConnector3">
            <a:avLst>
              <a:gd name="adj1" fmla="val 92633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F5CFC9F4-BB3C-6948-BDF7-B59D51371076}"/>
              </a:ext>
            </a:extLst>
          </p:cNvPr>
          <p:cNvSpPr/>
          <p:nvPr/>
        </p:nvSpPr>
        <p:spPr>
          <a:xfrm>
            <a:off x="5065774" y="1843078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CA5DACB7-AE12-5C49-A511-054FB79432C7}"/>
              </a:ext>
            </a:extLst>
          </p:cNvPr>
          <p:cNvSpPr/>
          <p:nvPr/>
        </p:nvSpPr>
        <p:spPr>
          <a:xfrm>
            <a:off x="5065774" y="3153485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648BE48-04C5-2B4E-9B0D-E2799A78EC9E}"/>
              </a:ext>
            </a:extLst>
          </p:cNvPr>
          <p:cNvSpPr/>
          <p:nvPr/>
        </p:nvSpPr>
        <p:spPr>
          <a:xfrm>
            <a:off x="5058154" y="4059605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276C1C56-D423-3A43-9A2B-6AC19FD2B7D1}"/>
              </a:ext>
            </a:extLst>
          </p:cNvPr>
          <p:cNvSpPr/>
          <p:nvPr/>
        </p:nvSpPr>
        <p:spPr>
          <a:xfrm>
            <a:off x="7454749" y="3848006"/>
            <a:ext cx="624633" cy="1743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/level2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3E9A6B7-866B-8C43-9CB6-B73A652383E0}"/>
              </a:ext>
            </a:extLst>
          </p:cNvPr>
          <p:cNvSpPr/>
          <p:nvPr/>
        </p:nvSpPr>
        <p:spPr>
          <a:xfrm>
            <a:off x="8476647" y="4309964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/excluded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3D96DBFF-410C-0D48-997A-351A4ECBA8A3}"/>
              </a:ext>
            </a:extLst>
          </p:cNvPr>
          <p:cNvSpPr/>
          <p:nvPr/>
        </p:nvSpPr>
        <p:spPr>
          <a:xfrm>
            <a:off x="9497542" y="4306910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1" name="Straight Arrow Connector 16">
            <a:extLst>
              <a:ext uri="{FF2B5EF4-FFF2-40B4-BE49-F238E27FC236}">
                <a16:creationId xmlns:a16="http://schemas.microsoft.com/office/drawing/2014/main" id="{53AA8A8B-CD70-C543-AB1A-6B95EEBFB820}"/>
              </a:ext>
            </a:extLst>
          </p:cNvPr>
          <p:cNvCxnSpPr>
            <a:cxnSpLocks/>
            <a:stCxn id="279" idx="3"/>
            <a:endCxn id="280" idx="1"/>
          </p:cNvCxnSpPr>
          <p:nvPr/>
        </p:nvCxnSpPr>
        <p:spPr>
          <a:xfrm flipV="1">
            <a:off x="9257603" y="4391521"/>
            <a:ext cx="239939" cy="20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>
            <a:extLst>
              <a:ext uri="{FF2B5EF4-FFF2-40B4-BE49-F238E27FC236}">
                <a16:creationId xmlns:a16="http://schemas.microsoft.com/office/drawing/2014/main" id="{4DA64C29-07C1-F049-A942-91ED04295260}"/>
              </a:ext>
            </a:extLst>
          </p:cNvPr>
          <p:cNvSpPr/>
          <p:nvPr/>
        </p:nvSpPr>
        <p:spPr>
          <a:xfrm>
            <a:off x="8476647" y="4534973"/>
            <a:ext cx="780956" cy="167269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/reports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AC760FE7-244A-4E4A-A051-164D86A7157E}"/>
              </a:ext>
            </a:extLst>
          </p:cNvPr>
          <p:cNvSpPr/>
          <p:nvPr/>
        </p:nvSpPr>
        <p:spPr>
          <a:xfrm>
            <a:off x="9497542" y="4533020"/>
            <a:ext cx="610498" cy="169221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4" name="Straight Arrow Connector 16">
            <a:extLst>
              <a:ext uri="{FF2B5EF4-FFF2-40B4-BE49-F238E27FC236}">
                <a16:creationId xmlns:a16="http://schemas.microsoft.com/office/drawing/2014/main" id="{85D9013F-0C37-EA42-893D-39C42C6E7BD3}"/>
              </a:ext>
            </a:extLst>
          </p:cNvPr>
          <p:cNvCxnSpPr>
            <a:cxnSpLocks/>
            <a:stCxn id="282" idx="3"/>
            <a:endCxn id="283" idx="1"/>
          </p:cNvCxnSpPr>
          <p:nvPr/>
        </p:nvCxnSpPr>
        <p:spPr>
          <a:xfrm flipV="1">
            <a:off x="9257603" y="4617631"/>
            <a:ext cx="239939" cy="9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16">
            <a:extLst>
              <a:ext uri="{FF2B5EF4-FFF2-40B4-BE49-F238E27FC236}">
                <a16:creationId xmlns:a16="http://schemas.microsoft.com/office/drawing/2014/main" id="{7895EFB0-041E-9A40-9B48-5606D3507DAB}"/>
              </a:ext>
            </a:extLst>
          </p:cNvPr>
          <p:cNvCxnSpPr>
            <a:cxnSpLocks/>
            <a:stCxn id="278" idx="3"/>
            <a:endCxn id="279" idx="1"/>
          </p:cNvCxnSpPr>
          <p:nvPr/>
        </p:nvCxnSpPr>
        <p:spPr>
          <a:xfrm>
            <a:off x="8079382" y="3935195"/>
            <a:ext cx="397265" cy="45840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16">
            <a:extLst>
              <a:ext uri="{FF2B5EF4-FFF2-40B4-BE49-F238E27FC236}">
                <a16:creationId xmlns:a16="http://schemas.microsoft.com/office/drawing/2014/main" id="{D14EF252-F519-E045-BCA3-AFBC298B0902}"/>
              </a:ext>
            </a:extLst>
          </p:cNvPr>
          <p:cNvCxnSpPr>
            <a:cxnSpLocks/>
            <a:stCxn id="278" idx="3"/>
            <a:endCxn id="282" idx="1"/>
          </p:cNvCxnSpPr>
          <p:nvPr/>
        </p:nvCxnSpPr>
        <p:spPr>
          <a:xfrm>
            <a:off x="8079382" y="3935195"/>
            <a:ext cx="397265" cy="683413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6">
            <a:extLst>
              <a:ext uri="{FF2B5EF4-FFF2-40B4-BE49-F238E27FC236}">
                <a16:creationId xmlns:a16="http://schemas.microsoft.com/office/drawing/2014/main" id="{032DA47B-53FD-0549-976A-74EA42B3CEF2}"/>
              </a:ext>
            </a:extLst>
          </p:cNvPr>
          <p:cNvCxnSpPr>
            <a:cxnSpLocks/>
            <a:stCxn id="278" idx="3"/>
            <a:endCxn id="147" idx="1"/>
          </p:cNvCxnSpPr>
          <p:nvPr/>
        </p:nvCxnSpPr>
        <p:spPr>
          <a:xfrm flipV="1">
            <a:off x="8079382" y="3930154"/>
            <a:ext cx="397265" cy="504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C2FC3EF-3997-A648-A7F8-F0582CD77BBE}"/>
              </a:ext>
            </a:extLst>
          </p:cNvPr>
          <p:cNvSpPr/>
          <p:nvPr/>
        </p:nvSpPr>
        <p:spPr>
          <a:xfrm>
            <a:off x="8476647" y="3845543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7901F13-BC5D-7446-961F-D761EB09A4FD}"/>
              </a:ext>
            </a:extLst>
          </p:cNvPr>
          <p:cNvSpPr/>
          <p:nvPr/>
        </p:nvSpPr>
        <p:spPr>
          <a:xfrm>
            <a:off x="8476647" y="4079652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/log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7E2F6ED-AACF-BD48-A6EF-BDBF49482E90}"/>
              </a:ext>
            </a:extLst>
          </p:cNvPr>
          <p:cNvSpPr/>
          <p:nvPr/>
        </p:nvSpPr>
        <p:spPr>
          <a:xfrm>
            <a:off x="9489075" y="4075720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7" name="Straight Arrow Connector 16">
            <a:extLst>
              <a:ext uri="{FF2B5EF4-FFF2-40B4-BE49-F238E27FC236}">
                <a16:creationId xmlns:a16="http://schemas.microsoft.com/office/drawing/2014/main" id="{FA681E7E-B891-F943-96EA-1ECE1FD97B6B}"/>
              </a:ext>
            </a:extLst>
          </p:cNvPr>
          <p:cNvCxnSpPr>
            <a:cxnSpLocks/>
            <a:stCxn id="278" idx="3"/>
            <a:endCxn id="152" idx="1"/>
          </p:cNvCxnSpPr>
          <p:nvPr/>
        </p:nvCxnSpPr>
        <p:spPr>
          <a:xfrm>
            <a:off x="8079382" y="3935195"/>
            <a:ext cx="397265" cy="228092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6">
            <a:extLst>
              <a:ext uri="{FF2B5EF4-FFF2-40B4-BE49-F238E27FC236}">
                <a16:creationId xmlns:a16="http://schemas.microsoft.com/office/drawing/2014/main" id="{A8AAA80B-F81E-6C4F-B651-B264169DCF10}"/>
              </a:ext>
            </a:extLst>
          </p:cNvPr>
          <p:cNvCxnSpPr>
            <a:cxnSpLocks/>
            <a:stCxn id="152" idx="3"/>
            <a:endCxn id="153" idx="1"/>
          </p:cNvCxnSpPr>
          <p:nvPr/>
        </p:nvCxnSpPr>
        <p:spPr>
          <a:xfrm flipV="1">
            <a:off x="9257603" y="4160331"/>
            <a:ext cx="231472" cy="295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6539C73-073F-D143-A222-AB84AEAF9BA5}"/>
              </a:ext>
            </a:extLst>
          </p:cNvPr>
          <p:cNvSpPr/>
          <p:nvPr/>
        </p:nvSpPr>
        <p:spPr>
          <a:xfrm>
            <a:off x="8476647" y="4782932"/>
            <a:ext cx="1012427" cy="1592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/configuration</a:t>
            </a:r>
          </a:p>
        </p:txBody>
      </p:sp>
      <p:cxnSp>
        <p:nvCxnSpPr>
          <p:cNvPr id="111" name="Straight Arrow Connector 16">
            <a:extLst>
              <a:ext uri="{FF2B5EF4-FFF2-40B4-BE49-F238E27FC236}">
                <a16:creationId xmlns:a16="http://schemas.microsoft.com/office/drawing/2014/main" id="{C3507A19-444F-AC44-8732-F606D4720A98}"/>
              </a:ext>
            </a:extLst>
          </p:cNvPr>
          <p:cNvCxnSpPr>
            <a:cxnSpLocks/>
            <a:stCxn id="278" idx="3"/>
            <a:endCxn id="110" idx="1"/>
          </p:cNvCxnSpPr>
          <p:nvPr/>
        </p:nvCxnSpPr>
        <p:spPr>
          <a:xfrm>
            <a:off x="8079382" y="3935195"/>
            <a:ext cx="397265" cy="92735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3A63DFD-9AA9-C14E-AEA6-FE02CBBCD9ED}"/>
              </a:ext>
            </a:extLst>
          </p:cNvPr>
          <p:cNvSpPr/>
          <p:nvPr/>
        </p:nvSpPr>
        <p:spPr>
          <a:xfrm>
            <a:off x="7454749" y="1847904"/>
            <a:ext cx="624633" cy="1743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</a:p>
        </p:txBody>
      </p:sp>
      <p:cxnSp>
        <p:nvCxnSpPr>
          <p:cNvPr id="124" name="Straight Arrow Connector 16">
            <a:extLst>
              <a:ext uri="{FF2B5EF4-FFF2-40B4-BE49-F238E27FC236}">
                <a16:creationId xmlns:a16="http://schemas.microsoft.com/office/drawing/2014/main" id="{D48BE5F8-6534-3242-A324-7173FDD08416}"/>
              </a:ext>
            </a:extLst>
          </p:cNvPr>
          <p:cNvCxnSpPr>
            <a:cxnSpLocks/>
            <a:stCxn id="122" idx="3"/>
            <a:endCxn id="199" idx="1"/>
          </p:cNvCxnSpPr>
          <p:nvPr/>
        </p:nvCxnSpPr>
        <p:spPr>
          <a:xfrm flipV="1">
            <a:off x="8079382" y="1933384"/>
            <a:ext cx="411400" cy="170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DA68EAC-5622-5C40-AD22-E56D164194AD}"/>
              </a:ext>
            </a:extLst>
          </p:cNvPr>
          <p:cNvSpPr/>
          <p:nvPr/>
        </p:nvSpPr>
        <p:spPr>
          <a:xfrm>
            <a:off x="8498402" y="2105102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/log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8E9BDAA-3325-9145-85DD-0E6DF5946339}"/>
              </a:ext>
            </a:extLst>
          </p:cNvPr>
          <p:cNvSpPr/>
          <p:nvPr/>
        </p:nvSpPr>
        <p:spPr>
          <a:xfrm>
            <a:off x="9510829" y="2101170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5" name="Straight Arrow Connector 16">
            <a:extLst>
              <a:ext uri="{FF2B5EF4-FFF2-40B4-BE49-F238E27FC236}">
                <a16:creationId xmlns:a16="http://schemas.microsoft.com/office/drawing/2014/main" id="{F123D149-873F-5046-8B30-2CB981AD7B9B}"/>
              </a:ext>
            </a:extLst>
          </p:cNvPr>
          <p:cNvCxnSpPr>
            <a:cxnSpLocks/>
            <a:stCxn id="122" idx="3"/>
            <a:endCxn id="161" idx="1"/>
          </p:cNvCxnSpPr>
          <p:nvPr/>
        </p:nvCxnSpPr>
        <p:spPr>
          <a:xfrm>
            <a:off x="8079382" y="1935093"/>
            <a:ext cx="419020" cy="25364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AC64CF6-E8E8-D24C-88B8-89B77C9599A5}"/>
              </a:ext>
            </a:extLst>
          </p:cNvPr>
          <p:cNvSpPr/>
          <p:nvPr/>
        </p:nvSpPr>
        <p:spPr>
          <a:xfrm>
            <a:off x="8500102" y="2359817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quicklooks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8" name="Straight Arrow Connector 16">
            <a:extLst>
              <a:ext uri="{FF2B5EF4-FFF2-40B4-BE49-F238E27FC236}">
                <a16:creationId xmlns:a16="http://schemas.microsoft.com/office/drawing/2014/main" id="{AF888602-CD72-C74F-B10B-1B9510EA4EC3}"/>
              </a:ext>
            </a:extLst>
          </p:cNvPr>
          <p:cNvCxnSpPr>
            <a:cxnSpLocks/>
            <a:stCxn id="122" idx="3"/>
            <a:endCxn id="166" idx="1"/>
          </p:cNvCxnSpPr>
          <p:nvPr/>
        </p:nvCxnSpPr>
        <p:spPr>
          <a:xfrm>
            <a:off x="8079382" y="1935093"/>
            <a:ext cx="420720" cy="50835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">
            <a:extLst>
              <a:ext uri="{FF2B5EF4-FFF2-40B4-BE49-F238E27FC236}">
                <a16:creationId xmlns:a16="http://schemas.microsoft.com/office/drawing/2014/main" id="{DD65261F-0487-3944-A9AA-BACA31971F74}"/>
              </a:ext>
            </a:extLst>
          </p:cNvPr>
          <p:cNvCxnSpPr>
            <a:cxnSpLocks/>
            <a:stCxn id="166" idx="3"/>
            <a:endCxn id="171" idx="1"/>
          </p:cNvCxnSpPr>
          <p:nvPr/>
        </p:nvCxnSpPr>
        <p:spPr>
          <a:xfrm flipV="1">
            <a:off x="9281058" y="2442301"/>
            <a:ext cx="239938" cy="115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">
            <a:extLst>
              <a:ext uri="{FF2B5EF4-FFF2-40B4-BE49-F238E27FC236}">
                <a16:creationId xmlns:a16="http://schemas.microsoft.com/office/drawing/2014/main" id="{C0077C48-0D2C-4747-8F41-0D94505A9EB6}"/>
              </a:ext>
            </a:extLst>
          </p:cNvPr>
          <p:cNvCxnSpPr>
            <a:cxnSpLocks/>
            <a:stCxn id="161" idx="3"/>
            <a:endCxn id="162" idx="1"/>
          </p:cNvCxnSpPr>
          <p:nvPr/>
        </p:nvCxnSpPr>
        <p:spPr>
          <a:xfrm flipV="1">
            <a:off x="9279358" y="2185781"/>
            <a:ext cx="231471" cy="295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CE8CB6F-826A-514D-889E-F784F656BE47}"/>
              </a:ext>
            </a:extLst>
          </p:cNvPr>
          <p:cNvSpPr/>
          <p:nvPr/>
        </p:nvSpPr>
        <p:spPr>
          <a:xfrm>
            <a:off x="9520996" y="2357690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76A755F-2F20-4D4B-88B8-5968A22186DB}"/>
              </a:ext>
            </a:extLst>
          </p:cNvPr>
          <p:cNvSpPr/>
          <p:nvPr/>
        </p:nvSpPr>
        <p:spPr>
          <a:xfrm>
            <a:off x="7454749" y="2736037"/>
            <a:ext cx="624633" cy="1743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</a:p>
        </p:txBody>
      </p:sp>
      <p:cxnSp>
        <p:nvCxnSpPr>
          <p:cNvPr id="175" name="Straight Arrow Connector 16">
            <a:extLst>
              <a:ext uri="{FF2B5EF4-FFF2-40B4-BE49-F238E27FC236}">
                <a16:creationId xmlns:a16="http://schemas.microsoft.com/office/drawing/2014/main" id="{7D7A4FF6-865E-CE40-8011-3FACF991A4B5}"/>
              </a:ext>
            </a:extLst>
          </p:cNvPr>
          <p:cNvCxnSpPr>
            <a:cxnSpLocks/>
            <a:stCxn id="172" idx="3"/>
            <a:endCxn id="200" idx="1"/>
          </p:cNvCxnSpPr>
          <p:nvPr/>
        </p:nvCxnSpPr>
        <p:spPr>
          <a:xfrm flipV="1">
            <a:off x="8079382" y="2818954"/>
            <a:ext cx="411400" cy="427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A7F31A3-316C-F445-91D2-889426D627D9}"/>
              </a:ext>
            </a:extLst>
          </p:cNvPr>
          <p:cNvSpPr/>
          <p:nvPr/>
        </p:nvSpPr>
        <p:spPr>
          <a:xfrm>
            <a:off x="8498402" y="2970375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/log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B4F722F1-2ECE-E34C-B5E0-5876983085AD}"/>
              </a:ext>
            </a:extLst>
          </p:cNvPr>
          <p:cNvSpPr/>
          <p:nvPr/>
        </p:nvSpPr>
        <p:spPr>
          <a:xfrm>
            <a:off x="9510829" y="2966443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1" name="Straight Arrow Connector 16">
            <a:extLst>
              <a:ext uri="{FF2B5EF4-FFF2-40B4-BE49-F238E27FC236}">
                <a16:creationId xmlns:a16="http://schemas.microsoft.com/office/drawing/2014/main" id="{D30E8EC1-ABB2-9F44-A901-0D8EB32561AB}"/>
              </a:ext>
            </a:extLst>
          </p:cNvPr>
          <p:cNvCxnSpPr>
            <a:cxnSpLocks/>
            <a:stCxn id="172" idx="3"/>
            <a:endCxn id="176" idx="1"/>
          </p:cNvCxnSpPr>
          <p:nvPr/>
        </p:nvCxnSpPr>
        <p:spPr>
          <a:xfrm>
            <a:off x="8079382" y="2823226"/>
            <a:ext cx="419020" cy="23078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94AA207-BBB5-1942-B5D7-9C90502478CE}"/>
              </a:ext>
            </a:extLst>
          </p:cNvPr>
          <p:cNvSpPr/>
          <p:nvPr/>
        </p:nvSpPr>
        <p:spPr>
          <a:xfrm>
            <a:off x="8500102" y="3225090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quicklooks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5" name="Straight Arrow Connector 16">
            <a:extLst>
              <a:ext uri="{FF2B5EF4-FFF2-40B4-BE49-F238E27FC236}">
                <a16:creationId xmlns:a16="http://schemas.microsoft.com/office/drawing/2014/main" id="{C292162E-6767-5D40-9A27-70C0C4EEAB14}"/>
              </a:ext>
            </a:extLst>
          </p:cNvPr>
          <p:cNvCxnSpPr>
            <a:cxnSpLocks/>
            <a:stCxn id="172" idx="3"/>
            <a:endCxn id="192" idx="1"/>
          </p:cNvCxnSpPr>
          <p:nvPr/>
        </p:nvCxnSpPr>
        <p:spPr>
          <a:xfrm>
            <a:off x="8079382" y="2823226"/>
            <a:ext cx="420720" cy="48549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6">
            <a:extLst>
              <a:ext uri="{FF2B5EF4-FFF2-40B4-BE49-F238E27FC236}">
                <a16:creationId xmlns:a16="http://schemas.microsoft.com/office/drawing/2014/main" id="{1D274E19-0128-154F-87A7-063ECE147E93}"/>
              </a:ext>
            </a:extLst>
          </p:cNvPr>
          <p:cNvCxnSpPr>
            <a:cxnSpLocks/>
            <a:stCxn id="192" idx="3"/>
            <a:endCxn id="198" idx="1"/>
          </p:cNvCxnSpPr>
          <p:nvPr/>
        </p:nvCxnSpPr>
        <p:spPr>
          <a:xfrm flipV="1">
            <a:off x="9281058" y="3307574"/>
            <a:ext cx="239938" cy="115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6">
            <a:extLst>
              <a:ext uri="{FF2B5EF4-FFF2-40B4-BE49-F238E27FC236}">
                <a16:creationId xmlns:a16="http://schemas.microsoft.com/office/drawing/2014/main" id="{F8FDA6E1-DBE2-F84A-976A-198C0F2B8AC1}"/>
              </a:ext>
            </a:extLst>
          </p:cNvPr>
          <p:cNvCxnSpPr>
            <a:cxnSpLocks/>
            <a:stCxn id="176" idx="3"/>
            <a:endCxn id="182" idx="1"/>
          </p:cNvCxnSpPr>
          <p:nvPr/>
        </p:nvCxnSpPr>
        <p:spPr>
          <a:xfrm flipV="1">
            <a:off x="9279358" y="3051054"/>
            <a:ext cx="231471" cy="295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078E008-7123-6443-81CF-944B71931E62}"/>
              </a:ext>
            </a:extLst>
          </p:cNvPr>
          <p:cNvSpPr/>
          <p:nvPr/>
        </p:nvSpPr>
        <p:spPr>
          <a:xfrm>
            <a:off x="9520996" y="3222963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BB6AB6D-0A34-A44A-BE38-BB6FDE739FAB}"/>
              </a:ext>
            </a:extLst>
          </p:cNvPr>
          <p:cNvSpPr/>
          <p:nvPr/>
        </p:nvSpPr>
        <p:spPr>
          <a:xfrm>
            <a:off x="8490782" y="1848773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1F4B859-0ED6-674C-A55C-9AE86BD823F5}"/>
              </a:ext>
            </a:extLst>
          </p:cNvPr>
          <p:cNvSpPr/>
          <p:nvPr/>
        </p:nvSpPr>
        <p:spPr>
          <a:xfrm>
            <a:off x="8490782" y="2734343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D5E05B8-0E60-FC47-8157-7D24055125CA}"/>
              </a:ext>
            </a:extLst>
          </p:cNvPr>
          <p:cNvSpPr/>
          <p:nvPr/>
        </p:nvSpPr>
        <p:spPr>
          <a:xfrm>
            <a:off x="8500102" y="3474668"/>
            <a:ext cx="780956" cy="1672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/reports</a:t>
            </a:r>
          </a:p>
        </p:txBody>
      </p:sp>
      <p:cxnSp>
        <p:nvCxnSpPr>
          <p:cNvPr id="202" name="Straight Arrow Connector 16">
            <a:extLst>
              <a:ext uri="{FF2B5EF4-FFF2-40B4-BE49-F238E27FC236}">
                <a16:creationId xmlns:a16="http://schemas.microsoft.com/office/drawing/2014/main" id="{403FF257-597A-6B40-9863-F63973D0F4F8}"/>
              </a:ext>
            </a:extLst>
          </p:cNvPr>
          <p:cNvCxnSpPr>
            <a:cxnSpLocks/>
            <a:stCxn id="201" idx="3"/>
            <a:endCxn id="203" idx="1"/>
          </p:cNvCxnSpPr>
          <p:nvPr/>
        </p:nvCxnSpPr>
        <p:spPr>
          <a:xfrm flipV="1">
            <a:off x="9281058" y="3557152"/>
            <a:ext cx="239938" cy="115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1164E1D-EC00-574E-A7E9-069BE1C992E5}"/>
              </a:ext>
            </a:extLst>
          </p:cNvPr>
          <p:cNvSpPr/>
          <p:nvPr/>
        </p:nvSpPr>
        <p:spPr>
          <a:xfrm>
            <a:off x="9520996" y="3472541"/>
            <a:ext cx="610498" cy="169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4" name="Straight Arrow Connector 16">
            <a:extLst>
              <a:ext uri="{FF2B5EF4-FFF2-40B4-BE49-F238E27FC236}">
                <a16:creationId xmlns:a16="http://schemas.microsoft.com/office/drawing/2014/main" id="{9AF39FA6-98F9-6041-9723-640E0FB63059}"/>
              </a:ext>
            </a:extLst>
          </p:cNvPr>
          <p:cNvCxnSpPr>
            <a:cxnSpLocks/>
            <a:stCxn id="172" idx="3"/>
            <a:endCxn id="201" idx="1"/>
          </p:cNvCxnSpPr>
          <p:nvPr/>
        </p:nvCxnSpPr>
        <p:spPr>
          <a:xfrm>
            <a:off x="8079382" y="2823226"/>
            <a:ext cx="420720" cy="735077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16">
            <a:extLst>
              <a:ext uri="{FF2B5EF4-FFF2-40B4-BE49-F238E27FC236}">
                <a16:creationId xmlns:a16="http://schemas.microsoft.com/office/drawing/2014/main" id="{976CB1BC-1339-8B40-99C9-0D17BF298F36}"/>
              </a:ext>
            </a:extLst>
          </p:cNvPr>
          <p:cNvCxnSpPr>
            <a:cxnSpLocks/>
            <a:stCxn id="67" idx="3"/>
            <a:endCxn id="278" idx="1"/>
          </p:cNvCxnSpPr>
          <p:nvPr/>
        </p:nvCxnSpPr>
        <p:spPr>
          <a:xfrm>
            <a:off x="4084320" y="1570245"/>
            <a:ext cx="3370429" cy="2364950"/>
          </a:xfrm>
          <a:prstGeom prst="bentConnector3">
            <a:avLst>
              <a:gd name="adj1" fmla="val 92633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05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3D78-7FE4-B740-A7A7-42990F95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</a:t>
            </a:r>
            <a:r>
              <a:rPr lang="en-US" dirty="0"/>
              <a:t>-suite: Filenames-needs update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EBA154-6970-BD4E-9EDA-32CD9D542DC1}"/>
              </a:ext>
            </a:extLst>
          </p:cNvPr>
          <p:cNvSpPr/>
          <p:nvPr/>
        </p:nvSpPr>
        <p:spPr>
          <a:xfrm>
            <a:off x="2545080" y="4632960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algn="just">
              <a:spcAft>
                <a:spcPts val="0"/>
              </a:spcAft>
            </a:pPr>
            <a:r>
              <a:rPr lang="en-GB" sz="1100" b="1" i="1" dirty="0" err="1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fileID</a:t>
            </a:r>
            <a:r>
              <a:rPr lang="en-GB" sz="1100" b="1" i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GB" sz="1100" b="1" i="1" dirty="0" err="1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yyyy</a:t>
            </a:r>
            <a:r>
              <a:rPr lang="en-GB" sz="1100" b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-</a:t>
            </a:r>
            <a:r>
              <a:rPr lang="en-GB" sz="1100" b="1" i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mm</a:t>
            </a:r>
            <a:r>
              <a:rPr lang="en-GB" sz="1100" b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-&lt;</a:t>
            </a:r>
            <a:r>
              <a:rPr lang="en-GB" sz="1100" b="1" i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release</a:t>
            </a:r>
            <a:r>
              <a:rPr lang="en-GB" sz="1100" b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&gt;-&lt;</a:t>
            </a:r>
            <a:r>
              <a:rPr lang="en-GB" sz="1100" b="1" i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update</a:t>
            </a:r>
            <a:r>
              <a:rPr lang="en-GB" sz="1100" b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&gt;</a:t>
            </a:r>
            <a:endParaRPr lang="en-GB" sz="1100" dirty="0">
              <a:solidFill>
                <a:srgbClr val="000000"/>
              </a:solidFill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GB" sz="1100" dirty="0" err="1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yyyy</a:t>
            </a: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: data year</a:t>
            </a:r>
          </a:p>
          <a:p>
            <a:pPr marL="457200" algn="just">
              <a:spcAft>
                <a:spcPts val="0"/>
              </a:spcAft>
            </a:pP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mm: data month</a:t>
            </a:r>
          </a:p>
          <a:p>
            <a:pPr marL="457200" algn="just">
              <a:spcAft>
                <a:spcPts val="0"/>
              </a:spcAft>
            </a:pP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release: release name</a:t>
            </a:r>
          </a:p>
          <a:p>
            <a:pPr marL="457200" algn="just">
              <a:spcAft>
                <a:spcPts val="0"/>
              </a:spcAft>
            </a:pP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update: update date (</a:t>
            </a:r>
            <a:r>
              <a:rPr lang="en-GB" sz="1100" dirty="0" err="1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yyyymm</a:t>
            </a: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) | 000000 major release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C9FAA8A-CAA3-A04E-B289-8B45E1A3C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311977"/>
            <a:ext cx="59436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73655"/>
      </p:ext>
    </p:extLst>
  </p:cSld>
  <p:clrMapOvr>
    <a:masterClrMapping/>
  </p:clrMapOvr>
</p:sld>
</file>

<file path=ppt/theme/theme1.xml><?xml version="1.0" encoding="utf-8"?>
<a:theme xmlns:a="http://schemas.openxmlformats.org/drawingml/2006/main" name="Climate Ch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68715</TotalTime>
  <Words>3928</Words>
  <Application>Microsoft Macintosh PowerPoint</Application>
  <PresentationFormat>Widescreen</PresentationFormat>
  <Paragraphs>765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Wingdings</vt:lpstr>
      <vt:lpstr>Climate Change</vt:lpstr>
      <vt:lpstr>Marine processing r092019_000000</vt:lpstr>
      <vt:lpstr>Marine processing software</vt:lpstr>
      <vt:lpstr>MARINE PROCESSING LEVELS</vt:lpstr>
      <vt:lpstr>General data flow</vt:lpstr>
      <vt:lpstr>Observational branch- complete level1f!</vt:lpstr>
      <vt:lpstr>Data directory</vt:lpstr>
      <vt:lpstr>Code reporsitory</vt:lpstr>
      <vt:lpstr>Obs-suite:make_release_source_tree.py</vt:lpstr>
      <vt:lpstr>Obs-suite: Filenames-needs update</vt:lpstr>
      <vt:lpstr>Obs-suite: data flow, needs update</vt:lpstr>
      <vt:lpstr>Obs-suite: L1a. io-needs update</vt:lpstr>
      <vt:lpstr>Obs-suite: L1a. main flow- needs update</vt:lpstr>
      <vt:lpstr>Obs-suite: L1a. io tracking- needs update</vt:lpstr>
      <vt:lpstr>Obs-suite: Configuration. Needs update</vt:lpstr>
      <vt:lpstr>Obs-suite: L1a configuration. Update</vt:lpstr>
      <vt:lpstr>Obs-suite: L1a configuration-needs update</vt:lpstr>
      <vt:lpstr>Obs-suite: metmetpy Needs update</vt:lpstr>
      <vt:lpstr>Obs-suite:metmetpy:IDs! Needs update</vt:lpstr>
      <vt:lpstr>Obs-suite: L1b main flow. Needs update</vt:lpstr>
      <vt:lpstr>Obs-suite: L1c. Needs update</vt:lpstr>
      <vt:lpstr>Notes on git versioninig</vt:lpstr>
      <vt:lpstr>Obs-suite: dashboard db. Needs udpate</vt:lpstr>
      <vt:lpstr>Obs-suite: Release status dashboard</vt:lpstr>
      <vt:lpstr>Obs-suite: Release status dashboard</vt:lpstr>
      <vt:lpstr>THOUGHTS FOR FUTURE </vt:lpstr>
      <vt:lpstr>SW configuration</vt:lpstr>
      <vt:lpstr>Generic process launcher (ARRAY) - old</vt:lpstr>
      <vt:lpstr>Generic process launcher - new(ARRAY)</vt:lpstr>
      <vt:lpstr>level1a process launcher (ARRAY)</vt:lpstr>
      <vt:lpstr>level1b process launcher (ARRAY)</vt:lpstr>
      <vt:lpstr>level1b process launcher (ARRAY)</vt:lpstr>
      <vt:lpstr>Generic process launcher (ARRAY)</vt:lpstr>
      <vt:lpstr>Generic process launcher (ARRAY)</vt:lpstr>
      <vt:lpstr>Generic process launcher</vt:lpstr>
      <vt:lpstr>Generic process launcher</vt:lpstr>
    </vt:vector>
  </TitlesOfParts>
  <Company>ECMWF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Armstrong-</dc:creator>
  <cp:lastModifiedBy>Perez Gonzalez, Irene</cp:lastModifiedBy>
  <cp:revision>734</cp:revision>
  <cp:lastPrinted>2019-12-10T10:07:34Z</cp:lastPrinted>
  <dcterms:created xsi:type="dcterms:W3CDTF">2016-12-07T14:25:16Z</dcterms:created>
  <dcterms:modified xsi:type="dcterms:W3CDTF">2020-06-23T20:38:12Z</dcterms:modified>
</cp:coreProperties>
</file>