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ebfd6575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ebfd6575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ebfd6575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ebfd6575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ebfd6575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ebfd6575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ebfd6575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ebfd6575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ebfd6575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ebfd6575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ebfd6575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ebfd6575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ebfd657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ebfd657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ebfd6575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ebfd6575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We chose </a:t>
            </a:r>
            <a:r>
              <a:rPr lang="nl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dropna()</a:t>
            </a:r>
            <a:r>
              <a:rPr lang="nl">
                <a:solidFill>
                  <a:schemeClr val="dk1"/>
                </a:solidFill>
              </a:rPr>
              <a:t> over filling categorical missing values because in medical diagnosis, it's better to exclude uncertain cases rather than make assumptions about mammographic characteristics that could affect cancer detection accuracy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ebfd6575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ebfd6575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nl" sz="13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that would cause machine learning algorithms to give disproportionate weight to Age simply due to its larger numerical range, not its actual importance.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f007598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f007598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ebfd65759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ebfd65759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ebfd6575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ebfd6575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understanding and preprocessing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/>
              <a:t>M</a:t>
            </a:r>
            <a:r>
              <a:rPr i="1" lang="nl"/>
              <a:t>ammographic Masses Dataset</a:t>
            </a:r>
            <a:endParaRPr i="1"/>
          </a:p>
        </p:txBody>
      </p:sp>
      <p:sp>
        <p:nvSpPr>
          <p:cNvPr id="66" name="Google Shape;66;p13"/>
          <p:cNvSpPr txBox="1"/>
          <p:nvPr/>
        </p:nvSpPr>
        <p:spPr>
          <a:xfrm>
            <a:off x="4053000" y="4121500"/>
            <a:ext cx="477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Made by:</a:t>
            </a:r>
            <a:endParaRPr sz="1300" u="sng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Andreas Meeldijk, Lukas van Dee &amp; Abischan Manimaran</a:t>
            </a:r>
            <a:endParaRPr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37065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PCA </a:t>
            </a:r>
            <a:r>
              <a:rPr lang="nl"/>
              <a:t>dimensionality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reduction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The loadings tell us what each </a:t>
            </a:r>
            <a:r>
              <a:rPr lang="nl"/>
              <a:t>Principal</a:t>
            </a:r>
            <a:r>
              <a:rPr lang="nl"/>
              <a:t> component represents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We can categorize these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62" y="1844925"/>
            <a:ext cx="4339874" cy="3071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4144230"/>
            <a:ext cx="4166400" cy="4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Truncated SVD-algorithm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similar to PCA DR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950" y="3314625"/>
            <a:ext cx="2512957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975" y="3127350"/>
            <a:ext cx="247436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827" y="1508925"/>
            <a:ext cx="2964301" cy="17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Conclusions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Similar results with PCA and truncated SVD because of scaled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 </a:t>
            </a:r>
            <a:endParaRPr/>
          </a:p>
        </p:txBody>
      </p:sp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Ordinal and nominal data make it difficult to use PCA and truncated SVD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One-hot encoding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Questions / Discussion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Dataset Overview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lang="nl">
                <a:latin typeface="Merriweather"/>
                <a:ea typeface="Merriweather"/>
                <a:cs typeface="Merriweather"/>
                <a:sym typeface="Merriweather"/>
              </a:rPr>
              <a:t>961 mammographic examinations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lang="nl">
                <a:latin typeface="Merriweather"/>
                <a:ea typeface="Merriweather"/>
                <a:cs typeface="Merriweather"/>
                <a:sym typeface="Merriweather"/>
              </a:rPr>
              <a:t>Patient demographics (Age) + Imaging features (BI-RADS, Shape, Margin, Density)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lang="nl">
                <a:latin typeface="Merriweather"/>
                <a:ea typeface="Merriweather"/>
                <a:cs typeface="Merriweather"/>
                <a:sym typeface="Merriweather"/>
              </a:rPr>
              <a:t>Binary Target: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>
                <a:latin typeface="Merriweather"/>
                <a:ea typeface="Merriweather"/>
                <a:cs typeface="Merriweather"/>
                <a:sym typeface="Merriweather"/>
              </a:rPr>
              <a:t>Benign / non-cancerous (0) vs Malignant / cancerous (1)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 title="Age distribu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875" cy="1901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 title="Histogr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" y="1775250"/>
            <a:ext cx="9143875" cy="190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 title="Correlation.png"/>
          <p:cNvPicPr preferRelativeResize="0"/>
          <p:nvPr/>
        </p:nvPicPr>
        <p:blipFill rotWithShape="1">
          <a:blip r:embed="rId5">
            <a:alphaModFix/>
          </a:blip>
          <a:srcRect b="1945" l="0" r="0" t="17004"/>
          <a:stretch/>
        </p:blipFill>
        <p:spPr>
          <a:xfrm>
            <a:off x="-75" y="3601927"/>
            <a:ext cx="9144003" cy="15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</a:t>
            </a:r>
            <a:r>
              <a:rPr lang="nl"/>
              <a:t>isualization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52625" y="357850"/>
            <a:ext cx="425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latin typeface="Merriweather"/>
                <a:ea typeface="Merriweather"/>
                <a:cs typeface="Merriweather"/>
                <a:sym typeface="Merriweather"/>
              </a:rPr>
              <a:t>Large amount of data points compressed into immediate insights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b="1" lang="nl" sz="1500">
                <a:latin typeface="Merriweather"/>
                <a:ea typeface="Merriweather"/>
                <a:cs typeface="Merriweather"/>
                <a:sym typeface="Merriweather"/>
              </a:rPr>
              <a:t>Exploration</a:t>
            </a:r>
            <a:r>
              <a:rPr lang="nl" sz="1500"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>
                <a:latin typeface="Merriweather"/>
                <a:ea typeface="Merriweather"/>
                <a:cs typeface="Merriweather"/>
                <a:sym typeface="Merriweather"/>
              </a:rPr>
              <a:t>Discover unknown patterns, outliers, and relationships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b="1" lang="nl" sz="1500">
                <a:latin typeface="Merriweather"/>
                <a:ea typeface="Merriweather"/>
                <a:cs typeface="Merriweather"/>
                <a:sym typeface="Merriweather"/>
              </a:rPr>
              <a:t>Analysis</a:t>
            </a:r>
            <a:r>
              <a:rPr lang="nl" sz="1500"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>
                <a:latin typeface="Merriweather"/>
                <a:ea typeface="Merriweather"/>
                <a:cs typeface="Merriweather"/>
                <a:sym typeface="Merriweather"/>
              </a:rPr>
              <a:t>Gain deeper insights and confirm/refute hypotheses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b="1" lang="nl" sz="1500">
                <a:latin typeface="Merriweather"/>
                <a:ea typeface="Merriweather"/>
                <a:cs typeface="Merriweather"/>
                <a:sym typeface="Merriweather"/>
              </a:rPr>
              <a:t>Communication</a:t>
            </a:r>
            <a:r>
              <a:rPr lang="nl" sz="1500"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1500">
                <a:latin typeface="Merriweather"/>
                <a:ea typeface="Merriweather"/>
                <a:cs typeface="Merriweather"/>
                <a:sym typeface="Merriweather"/>
              </a:rPr>
              <a:t>Effectively show findings to others (stakeholders, clients, colleagues)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Quality Issues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37275" y="1295900"/>
            <a:ext cx="13437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00">
                <a:latin typeface="Merriweather"/>
                <a:ea typeface="Merriweather"/>
                <a:cs typeface="Merriweather"/>
                <a:sym typeface="Merriweather"/>
              </a:rPr>
              <a:t>BA           2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100">
                <a:latin typeface="Merriweather"/>
                <a:ea typeface="Merriweather"/>
                <a:cs typeface="Merriweather"/>
                <a:sym typeface="Merriweather"/>
              </a:rPr>
              <a:t>Age          5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100">
                <a:latin typeface="Merriweather"/>
                <a:ea typeface="Merriweather"/>
                <a:cs typeface="Merriweather"/>
                <a:sym typeface="Merriweather"/>
              </a:rPr>
              <a:t>Shape       31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100">
                <a:latin typeface="Merriweather"/>
                <a:ea typeface="Merriweather"/>
                <a:cs typeface="Merriweather"/>
                <a:sym typeface="Merriweather"/>
              </a:rPr>
              <a:t>Margin      48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100">
                <a:latin typeface="Merriweather"/>
                <a:ea typeface="Merriweather"/>
                <a:cs typeface="Merriweather"/>
                <a:sym typeface="Merriweather"/>
              </a:rPr>
              <a:t>Density     76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nl" sz="1100">
                <a:latin typeface="Merriweather"/>
                <a:ea typeface="Merriweather"/>
                <a:cs typeface="Merriweather"/>
                <a:sym typeface="Merriweather"/>
              </a:rPr>
              <a:t>Severity     0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637275" y="644775"/>
            <a:ext cx="21597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Count of null-values per column</a:t>
            </a:r>
            <a:endParaRPr sz="15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743275" y="3446300"/>
            <a:ext cx="37065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"/>
              <a:buChar char="●"/>
            </a:pPr>
            <a:r>
              <a:rPr lang="nl" sz="1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Age null-values filled with mean</a:t>
            </a:r>
            <a:endParaRPr sz="15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"/>
              <a:buChar char="●"/>
            </a:pPr>
            <a:r>
              <a:rPr lang="nl" sz="1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BA, Shape, Margin, Density null-values dropped (categorical)</a:t>
            </a:r>
            <a:endParaRPr sz="15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Normalization 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nl" sz="1500">
                <a:latin typeface="Merriweather"/>
                <a:ea typeface="Merriweather"/>
                <a:cs typeface="Merriweather"/>
                <a:sym typeface="Merriweather"/>
              </a:rPr>
              <a:t>Eliminates data redundancy, avoid unnecessary duplication of data.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nl" sz="1500">
                <a:latin typeface="Merriweather"/>
                <a:ea typeface="Merriweather"/>
                <a:cs typeface="Merriweather"/>
                <a:sym typeface="Merriweather"/>
              </a:rPr>
              <a:t>Features with different scales dominate algorithms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nl" sz="1500">
                <a:latin typeface="Merriweather"/>
                <a:ea typeface="Merriweather"/>
                <a:cs typeface="Merriweather"/>
                <a:sym typeface="Merriweather"/>
              </a:rPr>
              <a:t>Each feature gets fair consideration in the model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nl" sz="1500">
                <a:latin typeface="Merriweather"/>
                <a:ea typeface="Merriweather"/>
                <a:cs typeface="Merriweather"/>
                <a:sym typeface="Merriweather"/>
              </a:rPr>
              <a:t> BA, </a:t>
            </a:r>
            <a:r>
              <a:rPr lang="nl" sz="1500">
                <a:latin typeface="Merriweather"/>
                <a:ea typeface="Merriweather"/>
                <a:cs typeface="Merriweather"/>
                <a:sym typeface="Merriweather"/>
              </a:rPr>
              <a:t>Age, Density because they have different numerical scales (Age: 18-96, BI-RADS: 1-6, Density: 1-4)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59" y="2174649"/>
            <a:ext cx="3165623" cy="7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 title="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0094"/>
            <a:ext cx="9143999" cy="2330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title="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0819"/>
            <a:ext cx="9143999" cy="2330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37065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Feature selection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nl" sz="1800">
                <a:latin typeface="Merriweather"/>
                <a:ea typeface="Merriweather"/>
                <a:cs typeface="Merriweather"/>
                <a:sym typeface="Merriweather"/>
              </a:rPr>
              <a:t>Applied </a:t>
            </a:r>
            <a:r>
              <a:rPr b="1" lang="nl" sz="1800">
                <a:latin typeface="Merriweather"/>
                <a:ea typeface="Merriweather"/>
                <a:cs typeface="Merriweather"/>
                <a:sym typeface="Merriweather"/>
              </a:rPr>
              <a:t>SelectKBest</a:t>
            </a:r>
            <a:r>
              <a:rPr lang="nl" sz="1800">
                <a:latin typeface="Merriweather"/>
                <a:ea typeface="Merriweather"/>
                <a:cs typeface="Merriweather"/>
                <a:sym typeface="Merriweather"/>
              </a:rPr>
              <a:t> with </a:t>
            </a:r>
            <a:r>
              <a:rPr b="1" lang="nl" sz="1800">
                <a:latin typeface="Merriweather"/>
                <a:ea typeface="Merriweather"/>
                <a:cs typeface="Merriweather"/>
                <a:sym typeface="Merriweather"/>
              </a:rPr>
              <a:t>f_classif</a:t>
            </a:r>
            <a:r>
              <a:rPr lang="nl" sz="1800">
                <a:latin typeface="Merriweather"/>
                <a:ea typeface="Merriweather"/>
                <a:cs typeface="Merriweather"/>
                <a:sym typeface="Merriweather"/>
              </a:rPr>
              <a:t> scoring to automatically select the top 3 most important features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nl" sz="1800">
                <a:latin typeface="Merriweather"/>
                <a:ea typeface="Merriweather"/>
                <a:cs typeface="Merriweather"/>
                <a:sym typeface="Merriweather"/>
              </a:rPr>
              <a:t>Used F-statistics to measure how well each feature separates benign vs malignant cases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nl" sz="1800">
                <a:latin typeface="Merriweather"/>
                <a:ea typeface="Merriweather"/>
                <a:cs typeface="Merriweather"/>
                <a:sym typeface="Merriweather"/>
              </a:rPr>
              <a:t>Set elimination threshold at the 3rd highest F-score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37065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Feature selection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 title="new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156" y="250465"/>
            <a:ext cx="5557640" cy="22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 title="betterscor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150" y="2462662"/>
            <a:ext cx="5803851" cy="238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