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05E5-7193-4EA2-B4ED-29E8C0D99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38CF7E0-A539-49A7-941E-B8C527D3F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F9B35C6-284C-42F4-A5F1-AE34D02F21B8}"/>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5" name="Footer Placeholder 4">
            <a:extLst>
              <a:ext uri="{FF2B5EF4-FFF2-40B4-BE49-F238E27FC236}">
                <a16:creationId xmlns:a16="http://schemas.microsoft.com/office/drawing/2014/main" id="{35946EE6-C5FC-4F45-B30E-F79A3C4C86F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6EAF40A-E2E6-4F8B-BFBC-ED36483D1BC9}"/>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350779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6BFC-E746-41DC-9C0B-B2298CC01A54}"/>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2317AD4-4C76-4E73-8EE4-F3CFE22FE6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A65E43F-513C-4612-AE46-653ACD91DAAF}"/>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5" name="Footer Placeholder 4">
            <a:extLst>
              <a:ext uri="{FF2B5EF4-FFF2-40B4-BE49-F238E27FC236}">
                <a16:creationId xmlns:a16="http://schemas.microsoft.com/office/drawing/2014/main" id="{4BAD0933-93ED-4628-A1A9-CB93A79C654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EDB3CB0-10E2-4543-8AB6-A303D8C91602}"/>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164950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E01BA-974C-411B-9029-64AEA618D2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6AB7D5C-1EF9-4919-9EAB-D603CF2FD1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876E4FB-D0C3-41B8-9661-D03456BF4116}"/>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5" name="Footer Placeholder 4">
            <a:extLst>
              <a:ext uri="{FF2B5EF4-FFF2-40B4-BE49-F238E27FC236}">
                <a16:creationId xmlns:a16="http://schemas.microsoft.com/office/drawing/2014/main" id="{FF3BE08C-79A6-46FD-B415-B3D8B17D641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0992DFC-4C95-4BB1-A927-4C7C7E31464C}"/>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201696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EE68-D2EB-442D-8ADD-308BCFFCFD3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ED2F7B3-9B26-4206-8603-372F9F63EE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FD3A82E-7187-4E18-8B5F-4133799A6DDF}"/>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5" name="Footer Placeholder 4">
            <a:extLst>
              <a:ext uri="{FF2B5EF4-FFF2-40B4-BE49-F238E27FC236}">
                <a16:creationId xmlns:a16="http://schemas.microsoft.com/office/drawing/2014/main" id="{0CB9A85D-54C3-4790-BDFE-6D299FE5741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0427955-D102-4CB9-9675-82F1EB224F80}"/>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419160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36B4-3F86-4A44-A7BE-167693676D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E7A1F505-BA76-42F8-8AB9-30AA5F171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6C03DD-7BAC-487C-B364-AE4E19472144}"/>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5" name="Footer Placeholder 4">
            <a:extLst>
              <a:ext uri="{FF2B5EF4-FFF2-40B4-BE49-F238E27FC236}">
                <a16:creationId xmlns:a16="http://schemas.microsoft.com/office/drawing/2014/main" id="{A238A51D-163A-4E4D-AB4C-FD04CD4544B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182F9C7-D6FE-4DFC-B03A-324482A337D5}"/>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303153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CEAF-2EAB-4771-B170-F08A5FD0170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5D74397-17C5-4751-B512-6909F704A6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7DD662A4-6858-44FF-8D1E-ACBADE346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DC894A36-6709-4E6D-8CA5-23970219CE2F}"/>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6" name="Footer Placeholder 5">
            <a:extLst>
              <a:ext uri="{FF2B5EF4-FFF2-40B4-BE49-F238E27FC236}">
                <a16:creationId xmlns:a16="http://schemas.microsoft.com/office/drawing/2014/main" id="{6494A2D7-1E71-455C-B6FE-68A86335B7C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BB03C32-FE41-40D3-8E04-637CD1DECD84}"/>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357193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53A9-C183-434F-89B2-7976338C7EA4}"/>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E364B6A-A1AC-47B8-8DB2-5E1A3C67E4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9AEA87-633F-4939-A6B5-9EA53FBE5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A0B18C9D-EBE1-40F8-AE5E-C17F6D69C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542B48-DE8C-43DE-80C9-928FE7AF41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EB96E5E8-431C-4934-96D7-FA0E62365668}"/>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8" name="Footer Placeholder 7">
            <a:extLst>
              <a:ext uri="{FF2B5EF4-FFF2-40B4-BE49-F238E27FC236}">
                <a16:creationId xmlns:a16="http://schemas.microsoft.com/office/drawing/2014/main" id="{46443EA2-F96D-4700-86A4-D996B123FB99}"/>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D91E9890-D3E7-4E1C-8736-43659AE92057}"/>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291538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2760-3126-43F7-80C1-154501567BC7}"/>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BD293E3-7B6C-494C-826B-BE15C2F1395B}"/>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4" name="Footer Placeholder 3">
            <a:extLst>
              <a:ext uri="{FF2B5EF4-FFF2-40B4-BE49-F238E27FC236}">
                <a16:creationId xmlns:a16="http://schemas.microsoft.com/office/drawing/2014/main" id="{D32A31C4-BEEE-49A0-9BFE-5DAFEF3BB105}"/>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910EC77E-C9C1-469D-BA53-29CBB5335BBA}"/>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22691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3ED37-E190-4FE0-A362-C326816BF123}"/>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3" name="Footer Placeholder 2">
            <a:extLst>
              <a:ext uri="{FF2B5EF4-FFF2-40B4-BE49-F238E27FC236}">
                <a16:creationId xmlns:a16="http://schemas.microsoft.com/office/drawing/2014/main" id="{6C086DF2-C863-4071-BD52-39D48BE272C4}"/>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6929FDEB-BE14-49A0-84DF-EE2EFA540FCD}"/>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1001059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47AA-0793-4DA5-A387-35ABA5834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89C392D-FBE7-4B28-8DEA-306EA8EBB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88685431-66F4-4B4F-8F8C-23ADE63FC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501BF-2F0B-4B4F-B8DB-74ED5CFF5B2F}"/>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6" name="Footer Placeholder 5">
            <a:extLst>
              <a:ext uri="{FF2B5EF4-FFF2-40B4-BE49-F238E27FC236}">
                <a16:creationId xmlns:a16="http://schemas.microsoft.com/office/drawing/2014/main" id="{C899330A-EE55-4256-B030-970E44EDF9A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825B235-2EE8-4D0F-98C4-44ACD63FC2CF}"/>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47371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6CAE-5E08-421C-9F31-5F1332254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1B7A5A21-818E-40CE-9EB7-582E45D38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968D1A74-2589-48D8-8CB9-6FE633DC0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CD969-DA3B-412C-AF1C-E43AE6FB682C}"/>
              </a:ext>
            </a:extLst>
          </p:cNvPr>
          <p:cNvSpPr>
            <a:spLocks noGrp="1"/>
          </p:cNvSpPr>
          <p:nvPr>
            <p:ph type="dt" sz="half" idx="10"/>
          </p:nvPr>
        </p:nvSpPr>
        <p:spPr/>
        <p:txBody>
          <a:bodyPr/>
          <a:lstStyle/>
          <a:p>
            <a:fld id="{FC4D700A-E9EE-49C9-AFC7-615E590F9848}" type="datetimeFigureOut">
              <a:rPr lang="en-NZ" smtClean="0"/>
              <a:t>12/07/2022</a:t>
            </a:fld>
            <a:endParaRPr lang="en-NZ"/>
          </a:p>
        </p:txBody>
      </p:sp>
      <p:sp>
        <p:nvSpPr>
          <p:cNvPr id="6" name="Footer Placeholder 5">
            <a:extLst>
              <a:ext uri="{FF2B5EF4-FFF2-40B4-BE49-F238E27FC236}">
                <a16:creationId xmlns:a16="http://schemas.microsoft.com/office/drawing/2014/main" id="{60770326-D77B-4DE7-B05B-A5D3F22BF4D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2DDA478-1AC7-4768-876C-10434D1A7DF2}"/>
              </a:ext>
            </a:extLst>
          </p:cNvPr>
          <p:cNvSpPr>
            <a:spLocks noGrp="1"/>
          </p:cNvSpPr>
          <p:nvPr>
            <p:ph type="sldNum" sz="quarter" idx="12"/>
          </p:nvPr>
        </p:nvSpPr>
        <p:spPr/>
        <p:txBody>
          <a:bodyPr/>
          <a:lstStyle/>
          <a:p>
            <a:fld id="{52483912-891E-4339-9AE2-8AFEF9079B0D}" type="slidenum">
              <a:rPr lang="en-NZ" smtClean="0"/>
              <a:t>‹#›</a:t>
            </a:fld>
            <a:endParaRPr lang="en-NZ"/>
          </a:p>
        </p:txBody>
      </p:sp>
    </p:spTree>
    <p:extLst>
      <p:ext uri="{BB962C8B-B14F-4D97-AF65-F5344CB8AC3E}">
        <p14:creationId xmlns:p14="http://schemas.microsoft.com/office/powerpoint/2010/main" val="55254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BE77F-FE4F-4760-8F7E-F677C6CCC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4A39616-6E28-44AC-8E76-08B1210DB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C8BF082-09AE-4FFB-A2C5-A1CE77952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D700A-E9EE-49C9-AFC7-615E590F9848}" type="datetimeFigureOut">
              <a:rPr lang="en-NZ" smtClean="0"/>
              <a:t>12/07/2022</a:t>
            </a:fld>
            <a:endParaRPr lang="en-NZ"/>
          </a:p>
        </p:txBody>
      </p:sp>
      <p:sp>
        <p:nvSpPr>
          <p:cNvPr id="5" name="Footer Placeholder 4">
            <a:extLst>
              <a:ext uri="{FF2B5EF4-FFF2-40B4-BE49-F238E27FC236}">
                <a16:creationId xmlns:a16="http://schemas.microsoft.com/office/drawing/2014/main" id="{13859A82-1E34-42F4-992B-5F2BCB87D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F29DE3F-DAF7-4B9B-ADE4-F548AEA5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83912-891E-4339-9AE2-8AFEF9079B0D}" type="slidenum">
              <a:rPr lang="en-NZ" smtClean="0"/>
              <a:t>‹#›</a:t>
            </a:fld>
            <a:endParaRPr lang="en-NZ"/>
          </a:p>
        </p:txBody>
      </p:sp>
    </p:spTree>
    <p:extLst>
      <p:ext uri="{BB962C8B-B14F-4D97-AF65-F5344CB8AC3E}">
        <p14:creationId xmlns:p14="http://schemas.microsoft.com/office/powerpoint/2010/main" val="3312670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5D19C6-9D45-4ABE-BFBE-C57B6E2F74F2}"/>
              </a:ext>
            </a:extLst>
          </p:cNvPr>
          <p:cNvPicPr>
            <a:picLocks noChangeAspect="1"/>
          </p:cNvPicPr>
          <p:nvPr/>
        </p:nvPicPr>
        <p:blipFill>
          <a:blip r:embed="rId2"/>
          <a:stretch>
            <a:fillRect/>
          </a:stretch>
        </p:blipFill>
        <p:spPr>
          <a:xfrm>
            <a:off x="1214338" y="349842"/>
            <a:ext cx="9053787" cy="5912540"/>
          </a:xfrm>
          <a:prstGeom prst="rect">
            <a:avLst/>
          </a:prstGeom>
        </p:spPr>
      </p:pic>
    </p:spTree>
    <p:extLst>
      <p:ext uri="{BB962C8B-B14F-4D97-AF65-F5344CB8AC3E}">
        <p14:creationId xmlns:p14="http://schemas.microsoft.com/office/powerpoint/2010/main" val="237383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411529-8BC1-4390-A150-1CDD282A1AE8}"/>
              </a:ext>
            </a:extLst>
          </p:cNvPr>
          <p:cNvPicPr>
            <a:picLocks noChangeAspect="1"/>
          </p:cNvPicPr>
          <p:nvPr/>
        </p:nvPicPr>
        <p:blipFill rotWithShape="1">
          <a:blip r:embed="rId2"/>
          <a:srcRect t="10677" b="30610"/>
          <a:stretch/>
        </p:blipFill>
        <p:spPr>
          <a:xfrm>
            <a:off x="3100387" y="3429000"/>
            <a:ext cx="5991225" cy="2147474"/>
          </a:xfrm>
          <a:prstGeom prst="rect">
            <a:avLst/>
          </a:prstGeom>
        </p:spPr>
      </p:pic>
      <p:grpSp>
        <p:nvGrpSpPr>
          <p:cNvPr id="5" name="Group 4">
            <a:extLst>
              <a:ext uri="{FF2B5EF4-FFF2-40B4-BE49-F238E27FC236}">
                <a16:creationId xmlns:a16="http://schemas.microsoft.com/office/drawing/2014/main" id="{68958181-4865-4788-99DC-E79A26B683C2}"/>
              </a:ext>
            </a:extLst>
          </p:cNvPr>
          <p:cNvGrpSpPr/>
          <p:nvPr/>
        </p:nvGrpSpPr>
        <p:grpSpPr>
          <a:xfrm>
            <a:off x="2231471" y="847726"/>
            <a:ext cx="7122253" cy="781050"/>
            <a:chOff x="679508" y="3061874"/>
            <a:chExt cx="7122253" cy="781050"/>
          </a:xfrm>
        </p:grpSpPr>
        <p:pic>
          <p:nvPicPr>
            <p:cNvPr id="6" name="Picture 5">
              <a:extLst>
                <a:ext uri="{FF2B5EF4-FFF2-40B4-BE49-F238E27FC236}">
                  <a16:creationId xmlns:a16="http://schemas.microsoft.com/office/drawing/2014/main" id="{55F88D48-BD1C-4449-BA84-549968C6E61E}"/>
                </a:ext>
              </a:extLst>
            </p:cNvPr>
            <p:cNvPicPr>
              <a:picLocks noChangeAspect="1"/>
            </p:cNvPicPr>
            <p:nvPr/>
          </p:nvPicPr>
          <p:blipFill rotWithShape="1">
            <a:blip r:embed="rId3"/>
            <a:srcRect t="20838" b="47130"/>
            <a:stretch/>
          </p:blipFill>
          <p:spPr>
            <a:xfrm>
              <a:off x="1475195" y="3061874"/>
              <a:ext cx="5953125" cy="781050"/>
            </a:xfrm>
            <a:prstGeom prst="rect">
              <a:avLst/>
            </a:prstGeom>
          </p:spPr>
        </p:pic>
        <p:cxnSp>
          <p:nvCxnSpPr>
            <p:cNvPr id="11" name="Straight Connector 10">
              <a:extLst>
                <a:ext uri="{FF2B5EF4-FFF2-40B4-BE49-F238E27FC236}">
                  <a16:creationId xmlns:a16="http://schemas.microsoft.com/office/drawing/2014/main" id="{CCD31362-D285-41EC-BEA4-703EA5262E44}"/>
                </a:ext>
              </a:extLst>
            </p:cNvPr>
            <p:cNvCxnSpPr>
              <a:cxnSpLocks/>
            </p:cNvCxnSpPr>
            <p:nvPr/>
          </p:nvCxnSpPr>
          <p:spPr>
            <a:xfrm flipH="1">
              <a:off x="679508" y="3429000"/>
              <a:ext cx="71222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69116B31-C9A3-423C-AB85-46E58A7A8548}"/>
              </a:ext>
            </a:extLst>
          </p:cNvPr>
          <p:cNvCxnSpPr>
            <a:cxnSpLocks/>
          </p:cNvCxnSpPr>
          <p:nvPr/>
        </p:nvCxnSpPr>
        <p:spPr>
          <a:xfrm flipH="1">
            <a:off x="2231470" y="3829051"/>
            <a:ext cx="712225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ADA5D-49A2-4211-B430-1B9DD536F802}"/>
              </a:ext>
            </a:extLst>
          </p:cNvPr>
          <p:cNvCxnSpPr>
            <a:cxnSpLocks/>
          </p:cNvCxnSpPr>
          <p:nvPr/>
        </p:nvCxnSpPr>
        <p:spPr>
          <a:xfrm flipH="1">
            <a:off x="2231470" y="5153026"/>
            <a:ext cx="712225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957BF3ED-0242-438E-AF5A-6F331B880458}"/>
              </a:ext>
            </a:extLst>
          </p:cNvPr>
          <p:cNvSpPr/>
          <p:nvPr/>
        </p:nvSpPr>
        <p:spPr>
          <a:xfrm>
            <a:off x="5619750" y="1971675"/>
            <a:ext cx="866775" cy="1043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303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BDB857-7D14-45C4-A520-81840718945E}"/>
              </a:ext>
            </a:extLst>
          </p:cNvPr>
          <p:cNvPicPr>
            <a:picLocks noChangeAspect="1"/>
          </p:cNvPicPr>
          <p:nvPr/>
        </p:nvPicPr>
        <p:blipFill>
          <a:blip r:embed="rId2"/>
          <a:stretch>
            <a:fillRect/>
          </a:stretch>
        </p:blipFill>
        <p:spPr>
          <a:xfrm>
            <a:off x="1135509" y="2014537"/>
            <a:ext cx="8477250" cy="2828925"/>
          </a:xfrm>
          <a:prstGeom prst="rect">
            <a:avLst/>
          </a:prstGeom>
        </p:spPr>
      </p:pic>
      <p:pic>
        <p:nvPicPr>
          <p:cNvPr id="6" name="Picture 5">
            <a:extLst>
              <a:ext uri="{FF2B5EF4-FFF2-40B4-BE49-F238E27FC236}">
                <a16:creationId xmlns:a16="http://schemas.microsoft.com/office/drawing/2014/main" id="{4213F8DC-CFFA-46E5-8CE5-4913CABBB01D}"/>
              </a:ext>
            </a:extLst>
          </p:cNvPr>
          <p:cNvPicPr>
            <a:picLocks noChangeAspect="1"/>
          </p:cNvPicPr>
          <p:nvPr/>
        </p:nvPicPr>
        <p:blipFill rotWithShape="1">
          <a:blip r:embed="rId3"/>
          <a:srcRect l="2800" t="72459" r="48794" b="25468"/>
          <a:stretch/>
        </p:blipFill>
        <p:spPr>
          <a:xfrm>
            <a:off x="1551970" y="1006680"/>
            <a:ext cx="7199952" cy="201336"/>
          </a:xfrm>
          <a:prstGeom prst="rect">
            <a:avLst/>
          </a:prstGeom>
        </p:spPr>
      </p:pic>
      <p:cxnSp>
        <p:nvCxnSpPr>
          <p:cNvPr id="7" name="Straight Connector 6">
            <a:extLst>
              <a:ext uri="{FF2B5EF4-FFF2-40B4-BE49-F238E27FC236}">
                <a16:creationId xmlns:a16="http://schemas.microsoft.com/office/drawing/2014/main" id="{4E6E4C21-4C05-4A05-A8C2-CFFF08D0B8E7}"/>
              </a:ext>
            </a:extLst>
          </p:cNvPr>
          <p:cNvCxnSpPr/>
          <p:nvPr/>
        </p:nvCxnSpPr>
        <p:spPr>
          <a:xfrm>
            <a:off x="1979802" y="1283516"/>
            <a:ext cx="67112" cy="6375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817791-4906-49E4-BDAF-2C1E53679836}"/>
              </a:ext>
            </a:extLst>
          </p:cNvPr>
          <p:cNvCxnSpPr/>
          <p:nvPr/>
        </p:nvCxnSpPr>
        <p:spPr>
          <a:xfrm>
            <a:off x="2659310" y="1208015"/>
            <a:ext cx="83890" cy="7130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7A633A-35B6-4C7B-98BB-19506ED95BAB}"/>
              </a:ext>
            </a:extLst>
          </p:cNvPr>
          <p:cNvCxnSpPr/>
          <p:nvPr/>
        </p:nvCxnSpPr>
        <p:spPr>
          <a:xfrm>
            <a:off x="3036815" y="1254744"/>
            <a:ext cx="75501" cy="6663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3E189E-5E93-4D02-8E0C-85C7FC513334}"/>
              </a:ext>
            </a:extLst>
          </p:cNvPr>
          <p:cNvCxnSpPr/>
          <p:nvPr/>
        </p:nvCxnSpPr>
        <p:spPr>
          <a:xfrm>
            <a:off x="3570715" y="1231379"/>
            <a:ext cx="0" cy="6897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1B3B75-586D-422C-89A6-F0D83FBE1BBA}"/>
              </a:ext>
            </a:extLst>
          </p:cNvPr>
          <p:cNvCxnSpPr/>
          <p:nvPr/>
        </p:nvCxnSpPr>
        <p:spPr>
          <a:xfrm>
            <a:off x="3917659" y="1254744"/>
            <a:ext cx="0" cy="6663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D6A57EA-7919-46D3-A391-14F19A9FE028}"/>
              </a:ext>
            </a:extLst>
          </p:cNvPr>
          <p:cNvCxnSpPr/>
          <p:nvPr/>
        </p:nvCxnSpPr>
        <p:spPr>
          <a:xfrm>
            <a:off x="4395831" y="1283516"/>
            <a:ext cx="0" cy="6375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5FEB66-4425-47CF-9454-8F7D5AA8F0D5}"/>
              </a:ext>
            </a:extLst>
          </p:cNvPr>
          <p:cNvCxnSpPr/>
          <p:nvPr/>
        </p:nvCxnSpPr>
        <p:spPr>
          <a:xfrm flipH="1">
            <a:off x="5033394" y="1254744"/>
            <a:ext cx="340740" cy="6663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9055D85-AA36-4079-BE2E-1E2792CEF76C}"/>
              </a:ext>
            </a:extLst>
          </p:cNvPr>
          <p:cNvCxnSpPr/>
          <p:nvPr/>
        </p:nvCxnSpPr>
        <p:spPr>
          <a:xfrm>
            <a:off x="6224631" y="1231379"/>
            <a:ext cx="0" cy="6309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8AFDDF1-4075-444C-8280-3F6AAA69ECC3}"/>
              </a:ext>
            </a:extLst>
          </p:cNvPr>
          <p:cNvCxnSpPr/>
          <p:nvPr/>
        </p:nvCxnSpPr>
        <p:spPr>
          <a:xfrm>
            <a:off x="7231310" y="1231379"/>
            <a:ext cx="998290" cy="6897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097950-5DD7-42BB-AF4C-3B8FB3791286}"/>
              </a:ext>
            </a:extLst>
          </p:cNvPr>
          <p:cNvCxnSpPr/>
          <p:nvPr/>
        </p:nvCxnSpPr>
        <p:spPr>
          <a:xfrm>
            <a:off x="8128932" y="1219697"/>
            <a:ext cx="889233" cy="7013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Left Bracket 25">
            <a:extLst>
              <a:ext uri="{FF2B5EF4-FFF2-40B4-BE49-F238E27FC236}">
                <a16:creationId xmlns:a16="http://schemas.microsoft.com/office/drawing/2014/main" id="{E394FC94-2779-4F10-A233-E1DB9AAACEE1}"/>
              </a:ext>
            </a:extLst>
          </p:cNvPr>
          <p:cNvSpPr/>
          <p:nvPr/>
        </p:nvSpPr>
        <p:spPr>
          <a:xfrm rot="16200000">
            <a:off x="1866551" y="4337106"/>
            <a:ext cx="335559" cy="1535185"/>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9633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ACBA094-E421-4362-A41C-8AEFA2A4AEA5}"/>
              </a:ext>
            </a:extLst>
          </p:cNvPr>
          <p:cNvGrpSpPr/>
          <p:nvPr/>
        </p:nvGrpSpPr>
        <p:grpSpPr>
          <a:xfrm>
            <a:off x="2231471" y="166863"/>
            <a:ext cx="7122253" cy="4908985"/>
            <a:chOff x="679508" y="1485661"/>
            <a:chExt cx="7122253" cy="4908985"/>
          </a:xfrm>
        </p:grpSpPr>
        <p:pic>
          <p:nvPicPr>
            <p:cNvPr id="3" name="Picture 2">
              <a:extLst>
                <a:ext uri="{FF2B5EF4-FFF2-40B4-BE49-F238E27FC236}">
                  <a16:creationId xmlns:a16="http://schemas.microsoft.com/office/drawing/2014/main" id="{DF97765B-FA7D-483B-9C94-108BB3BA8AF8}"/>
                </a:ext>
              </a:extLst>
            </p:cNvPr>
            <p:cNvPicPr>
              <a:picLocks noChangeAspect="1"/>
            </p:cNvPicPr>
            <p:nvPr/>
          </p:nvPicPr>
          <p:blipFill rotWithShape="1">
            <a:blip r:embed="rId2"/>
            <a:srcRect t="3985"/>
            <a:stretch/>
          </p:blipFill>
          <p:spPr>
            <a:xfrm>
              <a:off x="1475195" y="2650921"/>
              <a:ext cx="5953125" cy="2341228"/>
            </a:xfrm>
            <a:prstGeom prst="rect">
              <a:avLst/>
            </a:prstGeom>
          </p:spPr>
        </p:pic>
        <p:sp>
          <p:nvSpPr>
            <p:cNvPr id="16" name="Left Bracket 15">
              <a:extLst>
                <a:ext uri="{FF2B5EF4-FFF2-40B4-BE49-F238E27FC236}">
                  <a16:creationId xmlns:a16="http://schemas.microsoft.com/office/drawing/2014/main" id="{36AFDF3B-C32F-45E8-B85B-B1F9155D27F9}"/>
                </a:ext>
              </a:extLst>
            </p:cNvPr>
            <p:cNvSpPr/>
            <p:nvPr/>
          </p:nvSpPr>
          <p:spPr>
            <a:xfrm rot="16200000">
              <a:off x="2504114" y="4412607"/>
              <a:ext cx="335559" cy="177007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ket 17">
              <a:extLst>
                <a:ext uri="{FF2B5EF4-FFF2-40B4-BE49-F238E27FC236}">
                  <a16:creationId xmlns:a16="http://schemas.microsoft.com/office/drawing/2014/main" id="{D582DED7-6D3A-42EB-B605-77731ED54399}"/>
                </a:ext>
              </a:extLst>
            </p:cNvPr>
            <p:cNvSpPr/>
            <p:nvPr/>
          </p:nvSpPr>
          <p:spPr>
            <a:xfrm rot="5400000">
              <a:off x="2504114" y="1529246"/>
              <a:ext cx="335559" cy="177007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B480675-958F-4C0C-9B8A-068D937B7B99}"/>
                </a:ext>
              </a:extLst>
            </p:cNvPr>
            <p:cNvSpPr txBox="1"/>
            <p:nvPr/>
          </p:nvSpPr>
          <p:spPr>
            <a:xfrm>
              <a:off x="2284607" y="1485661"/>
              <a:ext cx="774571" cy="1015663"/>
            </a:xfrm>
            <a:prstGeom prst="rect">
              <a:avLst/>
            </a:prstGeom>
            <a:noFill/>
          </p:spPr>
          <p:txBody>
            <a:bodyPr wrap="none" rtlCol="0">
              <a:spAutoFit/>
            </a:bodyPr>
            <a:lstStyle/>
            <a:p>
              <a:r>
                <a:rPr lang="en-US" sz="6000" b="1" dirty="0">
                  <a:solidFill>
                    <a:schemeClr val="accent6"/>
                  </a:solidFill>
                </a:rPr>
                <a:t>🗸</a:t>
              </a:r>
            </a:p>
          </p:txBody>
        </p:sp>
        <p:sp>
          <p:nvSpPr>
            <p:cNvPr id="20" name="TextBox 19">
              <a:extLst>
                <a:ext uri="{FF2B5EF4-FFF2-40B4-BE49-F238E27FC236}">
                  <a16:creationId xmlns:a16="http://schemas.microsoft.com/office/drawing/2014/main" id="{FD1BAA09-9DA0-42F4-BE3B-B5983422DE98}"/>
                </a:ext>
              </a:extLst>
            </p:cNvPr>
            <p:cNvSpPr txBox="1"/>
            <p:nvPr/>
          </p:nvSpPr>
          <p:spPr>
            <a:xfrm>
              <a:off x="2284606" y="5378983"/>
              <a:ext cx="813043" cy="1015663"/>
            </a:xfrm>
            <a:prstGeom prst="rect">
              <a:avLst/>
            </a:prstGeom>
            <a:noFill/>
          </p:spPr>
          <p:txBody>
            <a:bodyPr wrap="none" rtlCol="0">
              <a:spAutoFit/>
            </a:bodyPr>
            <a:lstStyle/>
            <a:p>
              <a:r>
                <a:rPr lang="en-US" sz="6000" b="1" dirty="0">
                  <a:solidFill>
                    <a:schemeClr val="accent2"/>
                  </a:solidFill>
                </a:rPr>
                <a:t>✗</a:t>
              </a:r>
            </a:p>
          </p:txBody>
        </p:sp>
        <p:cxnSp>
          <p:nvCxnSpPr>
            <p:cNvPr id="8" name="Straight Connector 7">
              <a:extLst>
                <a:ext uri="{FF2B5EF4-FFF2-40B4-BE49-F238E27FC236}">
                  <a16:creationId xmlns:a16="http://schemas.microsoft.com/office/drawing/2014/main" id="{760A13FB-1550-4077-9EF9-5DAF78871099}"/>
                </a:ext>
              </a:extLst>
            </p:cNvPr>
            <p:cNvCxnSpPr>
              <a:cxnSpLocks/>
            </p:cNvCxnSpPr>
            <p:nvPr/>
          </p:nvCxnSpPr>
          <p:spPr>
            <a:xfrm flipH="1">
              <a:off x="679508" y="3429000"/>
              <a:ext cx="71222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4CBF9B23-6AA5-437F-B985-DB236C21F639}"/>
              </a:ext>
            </a:extLst>
          </p:cNvPr>
          <p:cNvPicPr>
            <a:picLocks noChangeAspect="1"/>
          </p:cNvPicPr>
          <p:nvPr/>
        </p:nvPicPr>
        <p:blipFill>
          <a:blip r:embed="rId3"/>
          <a:stretch>
            <a:fillRect/>
          </a:stretch>
        </p:blipFill>
        <p:spPr>
          <a:xfrm>
            <a:off x="1539467" y="5400675"/>
            <a:ext cx="8743950" cy="1457325"/>
          </a:xfrm>
          <a:prstGeom prst="rect">
            <a:avLst/>
          </a:prstGeom>
        </p:spPr>
      </p:pic>
      <p:cxnSp>
        <p:nvCxnSpPr>
          <p:cNvPr id="27" name="Straight Connector 26">
            <a:extLst>
              <a:ext uri="{FF2B5EF4-FFF2-40B4-BE49-F238E27FC236}">
                <a16:creationId xmlns:a16="http://schemas.microsoft.com/office/drawing/2014/main" id="{0F1960CB-C0EB-47D5-BF4F-3966157A12C7}"/>
              </a:ext>
            </a:extLst>
          </p:cNvPr>
          <p:cNvCxnSpPr>
            <a:cxnSpLocks/>
          </p:cNvCxnSpPr>
          <p:nvPr/>
        </p:nvCxnSpPr>
        <p:spPr>
          <a:xfrm>
            <a:off x="4825069" y="5782406"/>
            <a:ext cx="0" cy="6938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E66DB-7A04-4929-A31A-46B9A9D16953}"/>
              </a:ext>
            </a:extLst>
          </p:cNvPr>
          <p:cNvCxnSpPr>
            <a:cxnSpLocks/>
          </p:cNvCxnSpPr>
          <p:nvPr/>
        </p:nvCxnSpPr>
        <p:spPr>
          <a:xfrm>
            <a:off x="7074716" y="5782406"/>
            <a:ext cx="0" cy="6938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9C80BE0A-A485-49C1-A111-C371DACD4E88}"/>
              </a:ext>
            </a:extLst>
          </p:cNvPr>
          <p:cNvPicPr>
            <a:picLocks noChangeAspect="1"/>
          </p:cNvPicPr>
          <p:nvPr/>
        </p:nvPicPr>
        <p:blipFill rotWithShape="1">
          <a:blip r:embed="rId4"/>
          <a:srcRect l="2800" t="72459" r="48794" b="25468"/>
          <a:stretch/>
        </p:blipFill>
        <p:spPr>
          <a:xfrm>
            <a:off x="3836569" y="1072602"/>
            <a:ext cx="6393365" cy="178781"/>
          </a:xfrm>
          <a:prstGeom prst="rect">
            <a:avLst/>
          </a:prstGeom>
        </p:spPr>
      </p:pic>
    </p:spTree>
    <p:extLst>
      <p:ext uri="{BB962C8B-B14F-4D97-AF65-F5344CB8AC3E}">
        <p14:creationId xmlns:p14="http://schemas.microsoft.com/office/powerpoint/2010/main" val="393631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FA7CFCD-22F3-411B-A03D-6C01FA7A8E28}"/>
              </a:ext>
            </a:extLst>
          </p:cNvPr>
          <p:cNvGrpSpPr/>
          <p:nvPr/>
        </p:nvGrpSpPr>
        <p:grpSpPr>
          <a:xfrm>
            <a:off x="2902591" y="3780838"/>
            <a:ext cx="6360471" cy="2362200"/>
            <a:chOff x="2902591" y="2247900"/>
            <a:chExt cx="6360471" cy="2362200"/>
          </a:xfrm>
        </p:grpSpPr>
        <p:pic>
          <p:nvPicPr>
            <p:cNvPr id="5" name="Picture 4">
              <a:extLst>
                <a:ext uri="{FF2B5EF4-FFF2-40B4-BE49-F238E27FC236}">
                  <a16:creationId xmlns:a16="http://schemas.microsoft.com/office/drawing/2014/main" id="{9D384A0C-3B28-4D9A-8C81-45A6F70DB07F}"/>
                </a:ext>
              </a:extLst>
            </p:cNvPr>
            <p:cNvPicPr>
              <a:picLocks noChangeAspect="1"/>
            </p:cNvPicPr>
            <p:nvPr/>
          </p:nvPicPr>
          <p:blipFill>
            <a:blip r:embed="rId2"/>
            <a:stretch>
              <a:fillRect/>
            </a:stretch>
          </p:blipFill>
          <p:spPr>
            <a:xfrm>
              <a:off x="2928937" y="2247900"/>
              <a:ext cx="6334125" cy="2362200"/>
            </a:xfrm>
            <a:prstGeom prst="rect">
              <a:avLst/>
            </a:prstGeom>
          </p:spPr>
        </p:pic>
        <p:sp>
          <p:nvSpPr>
            <p:cNvPr id="6" name="Rectangle 5">
              <a:extLst>
                <a:ext uri="{FF2B5EF4-FFF2-40B4-BE49-F238E27FC236}">
                  <a16:creationId xmlns:a16="http://schemas.microsoft.com/office/drawing/2014/main" id="{30CF6A94-D9CF-4CD3-9673-4704584F20C0}"/>
                </a:ext>
              </a:extLst>
            </p:cNvPr>
            <p:cNvSpPr/>
            <p:nvPr/>
          </p:nvSpPr>
          <p:spPr>
            <a:xfrm>
              <a:off x="2902591" y="2457974"/>
              <a:ext cx="2399251" cy="2684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0164E5FF-27BA-49D7-A767-F3DFAFC84D07}"/>
              </a:ext>
            </a:extLst>
          </p:cNvPr>
          <p:cNvSpPr txBox="1"/>
          <p:nvPr/>
        </p:nvSpPr>
        <p:spPr>
          <a:xfrm>
            <a:off x="3296873" y="3069872"/>
            <a:ext cx="2862771" cy="369332"/>
          </a:xfrm>
          <a:prstGeom prst="rect">
            <a:avLst/>
          </a:prstGeom>
          <a:noFill/>
        </p:spPr>
        <p:txBody>
          <a:bodyPr wrap="none" rtlCol="0">
            <a:spAutoFit/>
          </a:bodyPr>
          <a:lstStyle/>
          <a:p>
            <a:r>
              <a:rPr lang="en-GB" dirty="0" err="1"/>
              <a:t>SNPtable.tsv</a:t>
            </a:r>
            <a:r>
              <a:rPr lang="en-GB" dirty="0"/>
              <a:t> from </a:t>
            </a:r>
            <a:r>
              <a:rPr lang="en-GB" dirty="0" err="1"/>
              <a:t>MultiVCF</a:t>
            </a:r>
            <a:r>
              <a:rPr lang="en-GB" dirty="0"/>
              <a:t>. </a:t>
            </a:r>
            <a:endParaRPr lang="en-US" dirty="0"/>
          </a:p>
        </p:txBody>
      </p:sp>
      <p:pic>
        <p:nvPicPr>
          <p:cNvPr id="10" name="Picture 9">
            <a:extLst>
              <a:ext uri="{FF2B5EF4-FFF2-40B4-BE49-F238E27FC236}">
                <a16:creationId xmlns:a16="http://schemas.microsoft.com/office/drawing/2014/main" id="{363A64C6-AB71-44C3-BA86-DAA9EDE5634F}"/>
              </a:ext>
            </a:extLst>
          </p:cNvPr>
          <p:cNvPicPr>
            <a:picLocks noChangeAspect="1"/>
          </p:cNvPicPr>
          <p:nvPr/>
        </p:nvPicPr>
        <p:blipFill rotWithShape="1">
          <a:blip r:embed="rId3"/>
          <a:srcRect r="54145"/>
          <a:stretch/>
        </p:blipFill>
        <p:spPr>
          <a:xfrm>
            <a:off x="724475" y="737666"/>
            <a:ext cx="10743049" cy="268447"/>
          </a:xfrm>
          <a:prstGeom prst="rect">
            <a:avLst/>
          </a:prstGeom>
        </p:spPr>
      </p:pic>
      <p:grpSp>
        <p:nvGrpSpPr>
          <p:cNvPr id="17" name="Group 16">
            <a:extLst>
              <a:ext uri="{FF2B5EF4-FFF2-40B4-BE49-F238E27FC236}">
                <a16:creationId xmlns:a16="http://schemas.microsoft.com/office/drawing/2014/main" id="{C1A25933-C4A3-4E09-9CDB-192114924371}"/>
              </a:ext>
            </a:extLst>
          </p:cNvPr>
          <p:cNvGrpSpPr/>
          <p:nvPr/>
        </p:nvGrpSpPr>
        <p:grpSpPr>
          <a:xfrm flipV="1">
            <a:off x="1059655" y="1290155"/>
            <a:ext cx="2405064" cy="2872269"/>
            <a:chOff x="1059655" y="1290156"/>
            <a:chExt cx="2405064" cy="3979203"/>
          </a:xfrm>
        </p:grpSpPr>
        <p:sp>
          <p:nvSpPr>
            <p:cNvPr id="13" name="Arc 12">
              <a:extLst>
                <a:ext uri="{FF2B5EF4-FFF2-40B4-BE49-F238E27FC236}">
                  <a16:creationId xmlns:a16="http://schemas.microsoft.com/office/drawing/2014/main" id="{B0A81CD3-1D65-488A-99F7-594C397C93C9}"/>
                </a:ext>
              </a:extLst>
            </p:cNvPr>
            <p:cNvSpPr/>
            <p:nvPr/>
          </p:nvSpPr>
          <p:spPr>
            <a:xfrm flipH="1">
              <a:off x="2178844" y="1290156"/>
              <a:ext cx="1285875" cy="299609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DC71FEA3-4FEA-45D0-81AC-37E63A1062CB}"/>
                </a:ext>
              </a:extLst>
            </p:cNvPr>
            <p:cNvSpPr/>
            <p:nvPr/>
          </p:nvSpPr>
          <p:spPr>
            <a:xfrm rot="5400000">
              <a:off x="1010489" y="2820941"/>
              <a:ext cx="2497584" cy="2399252"/>
            </a:xfrm>
            <a:prstGeom prst="leftBrace">
              <a:avLst>
                <a:gd name="adj1" fmla="val 8333"/>
                <a:gd name="adj2" fmla="val 531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extBox 14">
            <a:extLst>
              <a:ext uri="{FF2B5EF4-FFF2-40B4-BE49-F238E27FC236}">
                <a16:creationId xmlns:a16="http://schemas.microsoft.com/office/drawing/2014/main" id="{ED208DBB-4B8E-42AB-A707-A42CB39DB6D6}"/>
              </a:ext>
            </a:extLst>
          </p:cNvPr>
          <p:cNvSpPr txBox="1"/>
          <p:nvPr/>
        </p:nvSpPr>
        <p:spPr>
          <a:xfrm>
            <a:off x="166174" y="1175895"/>
            <a:ext cx="813043" cy="1015663"/>
          </a:xfrm>
          <a:prstGeom prst="rect">
            <a:avLst/>
          </a:prstGeom>
          <a:noFill/>
        </p:spPr>
        <p:txBody>
          <a:bodyPr wrap="none" rtlCol="0">
            <a:spAutoFit/>
          </a:bodyPr>
          <a:lstStyle/>
          <a:p>
            <a:r>
              <a:rPr lang="en-US" sz="6000" b="1" dirty="0">
                <a:solidFill>
                  <a:schemeClr val="accent2"/>
                </a:solidFill>
              </a:rPr>
              <a:t>✗</a:t>
            </a:r>
          </a:p>
        </p:txBody>
      </p:sp>
      <p:sp>
        <p:nvSpPr>
          <p:cNvPr id="16" name="TextBox 15">
            <a:extLst>
              <a:ext uri="{FF2B5EF4-FFF2-40B4-BE49-F238E27FC236}">
                <a16:creationId xmlns:a16="http://schemas.microsoft.com/office/drawing/2014/main" id="{3128697A-2D9A-47C0-BD73-CD06CFC4ACCD}"/>
              </a:ext>
            </a:extLst>
          </p:cNvPr>
          <p:cNvSpPr txBox="1"/>
          <p:nvPr/>
        </p:nvSpPr>
        <p:spPr>
          <a:xfrm>
            <a:off x="3458908" y="1088801"/>
            <a:ext cx="774571" cy="1015663"/>
          </a:xfrm>
          <a:prstGeom prst="rect">
            <a:avLst/>
          </a:prstGeom>
          <a:noFill/>
        </p:spPr>
        <p:txBody>
          <a:bodyPr wrap="none" rtlCol="0">
            <a:spAutoFit/>
          </a:bodyPr>
          <a:lstStyle/>
          <a:p>
            <a:r>
              <a:rPr lang="en-US" sz="6000" b="1" dirty="0">
                <a:solidFill>
                  <a:schemeClr val="accent6"/>
                </a:solidFill>
              </a:rPr>
              <a:t>🗸</a:t>
            </a:r>
          </a:p>
        </p:txBody>
      </p:sp>
      <p:pic>
        <p:nvPicPr>
          <p:cNvPr id="18" name="Picture 17">
            <a:extLst>
              <a:ext uri="{FF2B5EF4-FFF2-40B4-BE49-F238E27FC236}">
                <a16:creationId xmlns:a16="http://schemas.microsoft.com/office/drawing/2014/main" id="{66AE5B03-B58A-4EF8-AAB2-C2BFE5AAF52D}"/>
              </a:ext>
            </a:extLst>
          </p:cNvPr>
          <p:cNvPicPr>
            <a:picLocks noChangeAspect="1"/>
          </p:cNvPicPr>
          <p:nvPr/>
        </p:nvPicPr>
        <p:blipFill rotWithShape="1">
          <a:blip r:embed="rId4"/>
          <a:srcRect l="2800" t="72459" r="64049" b="25524"/>
          <a:stretch/>
        </p:blipFill>
        <p:spPr>
          <a:xfrm>
            <a:off x="1781309" y="321083"/>
            <a:ext cx="7076941" cy="281195"/>
          </a:xfrm>
          <a:prstGeom prst="rect">
            <a:avLst/>
          </a:prstGeom>
        </p:spPr>
      </p:pic>
    </p:spTree>
    <p:extLst>
      <p:ext uri="{BB962C8B-B14F-4D97-AF65-F5344CB8AC3E}">
        <p14:creationId xmlns:p14="http://schemas.microsoft.com/office/powerpoint/2010/main" val="234010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4D8EA1-253D-4E08-8538-A3F158E81C85}"/>
              </a:ext>
            </a:extLst>
          </p:cNvPr>
          <p:cNvPicPr>
            <a:picLocks noChangeAspect="1"/>
          </p:cNvPicPr>
          <p:nvPr/>
        </p:nvPicPr>
        <p:blipFill rotWithShape="1">
          <a:blip r:embed="rId2"/>
          <a:srcRect b="85135"/>
          <a:stretch/>
        </p:blipFill>
        <p:spPr>
          <a:xfrm>
            <a:off x="581025" y="4714351"/>
            <a:ext cx="11029950" cy="257699"/>
          </a:xfrm>
          <a:prstGeom prst="rect">
            <a:avLst/>
          </a:prstGeom>
        </p:spPr>
      </p:pic>
      <p:grpSp>
        <p:nvGrpSpPr>
          <p:cNvPr id="3" name="Group 2">
            <a:extLst>
              <a:ext uri="{FF2B5EF4-FFF2-40B4-BE49-F238E27FC236}">
                <a16:creationId xmlns:a16="http://schemas.microsoft.com/office/drawing/2014/main" id="{FB4ECDA7-4EF7-4434-9F1F-BBD1540CBFDD}"/>
              </a:ext>
            </a:extLst>
          </p:cNvPr>
          <p:cNvGrpSpPr/>
          <p:nvPr/>
        </p:nvGrpSpPr>
        <p:grpSpPr>
          <a:xfrm>
            <a:off x="2331091" y="847725"/>
            <a:ext cx="6360471" cy="2362200"/>
            <a:chOff x="2902591" y="2247900"/>
            <a:chExt cx="6360471" cy="2362200"/>
          </a:xfrm>
        </p:grpSpPr>
        <p:pic>
          <p:nvPicPr>
            <p:cNvPr id="5" name="Picture 4">
              <a:extLst>
                <a:ext uri="{FF2B5EF4-FFF2-40B4-BE49-F238E27FC236}">
                  <a16:creationId xmlns:a16="http://schemas.microsoft.com/office/drawing/2014/main" id="{82BCC9C7-7AD3-46C9-8C31-ADEA184A94D7}"/>
                </a:ext>
              </a:extLst>
            </p:cNvPr>
            <p:cNvPicPr>
              <a:picLocks noChangeAspect="1"/>
            </p:cNvPicPr>
            <p:nvPr/>
          </p:nvPicPr>
          <p:blipFill>
            <a:blip r:embed="rId3"/>
            <a:stretch>
              <a:fillRect/>
            </a:stretch>
          </p:blipFill>
          <p:spPr>
            <a:xfrm>
              <a:off x="2928937" y="2247900"/>
              <a:ext cx="6334125" cy="2362200"/>
            </a:xfrm>
            <a:prstGeom prst="rect">
              <a:avLst/>
            </a:prstGeom>
          </p:spPr>
        </p:pic>
        <p:sp>
          <p:nvSpPr>
            <p:cNvPr id="6" name="Rectangle 5">
              <a:extLst>
                <a:ext uri="{FF2B5EF4-FFF2-40B4-BE49-F238E27FC236}">
                  <a16:creationId xmlns:a16="http://schemas.microsoft.com/office/drawing/2014/main" id="{03BD6CC2-BCB5-49B2-B21C-AA931E945E2D}"/>
                </a:ext>
              </a:extLst>
            </p:cNvPr>
            <p:cNvSpPr/>
            <p:nvPr/>
          </p:nvSpPr>
          <p:spPr>
            <a:xfrm>
              <a:off x="2902591" y="2457974"/>
              <a:ext cx="2399251" cy="2684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37C44E04-EC60-4F5C-841F-38CD884EC600}"/>
              </a:ext>
            </a:extLst>
          </p:cNvPr>
          <p:cNvSpPr txBox="1"/>
          <p:nvPr/>
        </p:nvSpPr>
        <p:spPr>
          <a:xfrm>
            <a:off x="3296873" y="355834"/>
            <a:ext cx="2862771" cy="369332"/>
          </a:xfrm>
          <a:prstGeom prst="rect">
            <a:avLst/>
          </a:prstGeom>
          <a:noFill/>
        </p:spPr>
        <p:txBody>
          <a:bodyPr wrap="none" rtlCol="0">
            <a:spAutoFit/>
          </a:bodyPr>
          <a:lstStyle/>
          <a:p>
            <a:r>
              <a:rPr lang="en-GB" dirty="0" err="1"/>
              <a:t>SNPtable.tsv</a:t>
            </a:r>
            <a:r>
              <a:rPr lang="en-GB" dirty="0"/>
              <a:t> from </a:t>
            </a:r>
            <a:r>
              <a:rPr lang="en-GB" dirty="0" err="1"/>
              <a:t>MultiVCF</a:t>
            </a:r>
            <a:r>
              <a:rPr lang="en-GB" dirty="0"/>
              <a:t>. </a:t>
            </a:r>
            <a:endParaRPr lang="en-US" dirty="0"/>
          </a:p>
        </p:txBody>
      </p:sp>
      <p:sp>
        <p:nvSpPr>
          <p:cNvPr id="8" name="TextBox 7">
            <a:extLst>
              <a:ext uri="{FF2B5EF4-FFF2-40B4-BE49-F238E27FC236}">
                <a16:creationId xmlns:a16="http://schemas.microsoft.com/office/drawing/2014/main" id="{BD073163-3297-44B3-A331-D87D311A67F9}"/>
              </a:ext>
            </a:extLst>
          </p:cNvPr>
          <p:cNvSpPr txBox="1"/>
          <p:nvPr/>
        </p:nvSpPr>
        <p:spPr>
          <a:xfrm>
            <a:off x="581025" y="4345019"/>
            <a:ext cx="2589812" cy="369332"/>
          </a:xfrm>
          <a:prstGeom prst="rect">
            <a:avLst/>
          </a:prstGeom>
          <a:noFill/>
        </p:spPr>
        <p:txBody>
          <a:bodyPr wrap="none" rtlCol="0">
            <a:spAutoFit/>
          </a:bodyPr>
          <a:lstStyle/>
          <a:p>
            <a:r>
              <a:rPr lang="en-GB" dirty="0"/>
              <a:t>Table from </a:t>
            </a:r>
            <a:r>
              <a:rPr lang="en-GB" dirty="0" err="1"/>
              <a:t>SNPevaluation</a:t>
            </a:r>
            <a:endParaRPr lang="en-US" dirty="0"/>
          </a:p>
        </p:txBody>
      </p:sp>
      <p:pic>
        <p:nvPicPr>
          <p:cNvPr id="9" name="Picture 8">
            <a:extLst>
              <a:ext uri="{FF2B5EF4-FFF2-40B4-BE49-F238E27FC236}">
                <a16:creationId xmlns:a16="http://schemas.microsoft.com/office/drawing/2014/main" id="{8DA43AC4-6D00-4C5B-85A3-6B9341A301D1}"/>
              </a:ext>
            </a:extLst>
          </p:cNvPr>
          <p:cNvPicPr>
            <a:picLocks noChangeAspect="1"/>
          </p:cNvPicPr>
          <p:nvPr/>
        </p:nvPicPr>
        <p:blipFill rotWithShape="1">
          <a:blip r:embed="rId2"/>
          <a:srcRect t="42887"/>
          <a:stretch/>
        </p:blipFill>
        <p:spPr>
          <a:xfrm>
            <a:off x="581025" y="4972050"/>
            <a:ext cx="11029950" cy="990076"/>
          </a:xfrm>
          <a:prstGeom prst="rect">
            <a:avLst/>
          </a:prstGeom>
        </p:spPr>
      </p:pic>
      <p:sp>
        <p:nvSpPr>
          <p:cNvPr id="10" name="Rectangle 9">
            <a:extLst>
              <a:ext uri="{FF2B5EF4-FFF2-40B4-BE49-F238E27FC236}">
                <a16:creationId xmlns:a16="http://schemas.microsoft.com/office/drawing/2014/main" id="{EF1EF672-9C9D-4867-8D76-57A414167D6D}"/>
              </a:ext>
            </a:extLst>
          </p:cNvPr>
          <p:cNvSpPr/>
          <p:nvPr/>
        </p:nvSpPr>
        <p:spPr>
          <a:xfrm>
            <a:off x="581025" y="4934956"/>
            <a:ext cx="3781425" cy="2684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EDEC169-1976-497E-9198-DA068665FE8A}"/>
              </a:ext>
            </a:extLst>
          </p:cNvPr>
          <p:cNvSpPr txBox="1"/>
          <p:nvPr/>
        </p:nvSpPr>
        <p:spPr>
          <a:xfrm>
            <a:off x="0" y="4714351"/>
            <a:ext cx="421910" cy="707886"/>
          </a:xfrm>
          <a:prstGeom prst="rect">
            <a:avLst/>
          </a:prstGeom>
          <a:noFill/>
        </p:spPr>
        <p:txBody>
          <a:bodyPr wrap="none" rtlCol="0">
            <a:spAutoFit/>
          </a:bodyPr>
          <a:lstStyle/>
          <a:p>
            <a:r>
              <a:rPr lang="en-GB" sz="4000" dirty="0"/>
              <a:t>?</a:t>
            </a:r>
            <a:endParaRPr lang="en-US" sz="4000" dirty="0"/>
          </a:p>
        </p:txBody>
      </p:sp>
    </p:spTree>
    <p:extLst>
      <p:ext uri="{BB962C8B-B14F-4D97-AF65-F5344CB8AC3E}">
        <p14:creationId xmlns:p14="http://schemas.microsoft.com/office/powerpoint/2010/main" val="58377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4D8EA1-253D-4E08-8538-A3F158E81C85}"/>
              </a:ext>
            </a:extLst>
          </p:cNvPr>
          <p:cNvPicPr>
            <a:picLocks noChangeAspect="1"/>
          </p:cNvPicPr>
          <p:nvPr/>
        </p:nvPicPr>
        <p:blipFill rotWithShape="1">
          <a:blip r:embed="rId2"/>
          <a:srcRect r="65717" b="87274"/>
          <a:stretch/>
        </p:blipFill>
        <p:spPr>
          <a:xfrm>
            <a:off x="3324225" y="1447276"/>
            <a:ext cx="5420480" cy="316226"/>
          </a:xfrm>
          <a:prstGeom prst="rect">
            <a:avLst/>
          </a:prstGeom>
        </p:spPr>
      </p:pic>
      <p:sp>
        <p:nvSpPr>
          <p:cNvPr id="8" name="TextBox 7">
            <a:extLst>
              <a:ext uri="{FF2B5EF4-FFF2-40B4-BE49-F238E27FC236}">
                <a16:creationId xmlns:a16="http://schemas.microsoft.com/office/drawing/2014/main" id="{BD073163-3297-44B3-A331-D87D311A67F9}"/>
              </a:ext>
            </a:extLst>
          </p:cNvPr>
          <p:cNvSpPr txBox="1"/>
          <p:nvPr/>
        </p:nvSpPr>
        <p:spPr>
          <a:xfrm>
            <a:off x="3324225" y="866724"/>
            <a:ext cx="3712366" cy="369332"/>
          </a:xfrm>
          <a:prstGeom prst="rect">
            <a:avLst/>
          </a:prstGeom>
          <a:noFill/>
        </p:spPr>
        <p:txBody>
          <a:bodyPr wrap="square" rtlCol="0">
            <a:spAutoFit/>
          </a:bodyPr>
          <a:lstStyle/>
          <a:p>
            <a:r>
              <a:rPr lang="en-GB" dirty="0"/>
              <a:t>Table from </a:t>
            </a:r>
            <a:r>
              <a:rPr lang="en-GB" dirty="0" err="1"/>
              <a:t>SNPevaluation</a:t>
            </a:r>
            <a:endParaRPr lang="en-US" dirty="0"/>
          </a:p>
        </p:txBody>
      </p:sp>
      <p:pic>
        <p:nvPicPr>
          <p:cNvPr id="9" name="Picture 8">
            <a:extLst>
              <a:ext uri="{FF2B5EF4-FFF2-40B4-BE49-F238E27FC236}">
                <a16:creationId xmlns:a16="http://schemas.microsoft.com/office/drawing/2014/main" id="{8DA43AC4-6D00-4C5B-85A3-6B9341A301D1}"/>
              </a:ext>
            </a:extLst>
          </p:cNvPr>
          <p:cNvPicPr>
            <a:picLocks noChangeAspect="1"/>
          </p:cNvPicPr>
          <p:nvPr/>
        </p:nvPicPr>
        <p:blipFill rotWithShape="1">
          <a:blip r:embed="rId2"/>
          <a:srcRect t="42887" r="65717" b="42476"/>
          <a:stretch/>
        </p:blipFill>
        <p:spPr>
          <a:xfrm>
            <a:off x="3324225" y="1816610"/>
            <a:ext cx="5420486" cy="363726"/>
          </a:xfrm>
          <a:prstGeom prst="rect">
            <a:avLst/>
          </a:prstGeom>
        </p:spPr>
      </p:pic>
      <p:sp>
        <p:nvSpPr>
          <p:cNvPr id="11" name="TextBox 10">
            <a:extLst>
              <a:ext uri="{FF2B5EF4-FFF2-40B4-BE49-F238E27FC236}">
                <a16:creationId xmlns:a16="http://schemas.microsoft.com/office/drawing/2014/main" id="{0B541D39-4551-4547-A339-375686F13B5A}"/>
              </a:ext>
            </a:extLst>
          </p:cNvPr>
          <p:cNvSpPr txBox="1"/>
          <p:nvPr/>
        </p:nvSpPr>
        <p:spPr>
          <a:xfrm>
            <a:off x="209550" y="3981450"/>
            <a:ext cx="7954229" cy="1477328"/>
          </a:xfrm>
          <a:prstGeom prst="rect">
            <a:avLst/>
          </a:prstGeom>
          <a:noFill/>
        </p:spPr>
        <p:txBody>
          <a:bodyPr wrap="none" rtlCol="0">
            <a:spAutoFit/>
          </a:bodyPr>
          <a:lstStyle/>
          <a:p>
            <a:r>
              <a:rPr lang="en-GB" dirty="0"/>
              <a:t>Positions column is derived from concatenating column one and two of a VCF</a:t>
            </a:r>
            <a:br>
              <a:rPr lang="en-GB" dirty="0"/>
            </a:br>
            <a:br>
              <a:rPr lang="en-GB" dirty="0"/>
            </a:br>
            <a:r>
              <a:rPr lang="en-GB" dirty="0"/>
              <a:t># column is derived from the </a:t>
            </a:r>
            <a:r>
              <a:rPr lang="en-GB" dirty="0" err="1"/>
              <a:t>MultiVCF</a:t>
            </a:r>
            <a:r>
              <a:rPr lang="en-GB" dirty="0"/>
              <a:t> SNP table</a:t>
            </a:r>
          </a:p>
          <a:p>
            <a:endParaRPr lang="en-GB" dirty="0"/>
          </a:p>
          <a:p>
            <a:r>
              <a:rPr lang="en-GB" dirty="0"/>
              <a:t>Coordinates of both columns don’t match, comparing the two we can see the issue</a:t>
            </a:r>
          </a:p>
        </p:txBody>
      </p:sp>
      <p:pic>
        <p:nvPicPr>
          <p:cNvPr id="12" name="Picture 11">
            <a:extLst>
              <a:ext uri="{FF2B5EF4-FFF2-40B4-BE49-F238E27FC236}">
                <a16:creationId xmlns:a16="http://schemas.microsoft.com/office/drawing/2014/main" id="{5BCBFB30-6828-4AA8-907E-CD501D88E5CA}"/>
              </a:ext>
            </a:extLst>
          </p:cNvPr>
          <p:cNvPicPr>
            <a:picLocks noChangeAspect="1"/>
          </p:cNvPicPr>
          <p:nvPr/>
        </p:nvPicPr>
        <p:blipFill rotWithShape="1">
          <a:blip r:embed="rId3"/>
          <a:srcRect l="4063" r="86448" b="600"/>
          <a:stretch/>
        </p:blipFill>
        <p:spPr>
          <a:xfrm>
            <a:off x="8277225" y="3981450"/>
            <a:ext cx="2618799" cy="314325"/>
          </a:xfrm>
          <a:prstGeom prst="rect">
            <a:avLst/>
          </a:prstGeom>
        </p:spPr>
      </p:pic>
      <p:pic>
        <p:nvPicPr>
          <p:cNvPr id="13" name="Picture 12">
            <a:extLst>
              <a:ext uri="{FF2B5EF4-FFF2-40B4-BE49-F238E27FC236}">
                <a16:creationId xmlns:a16="http://schemas.microsoft.com/office/drawing/2014/main" id="{FE30221E-FF14-4DE0-982E-8CB5D83E1B0E}"/>
              </a:ext>
            </a:extLst>
          </p:cNvPr>
          <p:cNvPicPr>
            <a:picLocks noChangeAspect="1"/>
          </p:cNvPicPr>
          <p:nvPr/>
        </p:nvPicPr>
        <p:blipFill rotWithShape="1">
          <a:blip r:embed="rId3"/>
          <a:srcRect r="54145"/>
          <a:stretch/>
        </p:blipFill>
        <p:spPr>
          <a:xfrm>
            <a:off x="295850" y="5751353"/>
            <a:ext cx="10743049" cy="268447"/>
          </a:xfrm>
          <a:prstGeom prst="rect">
            <a:avLst/>
          </a:prstGeom>
        </p:spPr>
      </p:pic>
      <p:pic>
        <p:nvPicPr>
          <p:cNvPr id="14" name="Picture 13">
            <a:extLst>
              <a:ext uri="{FF2B5EF4-FFF2-40B4-BE49-F238E27FC236}">
                <a16:creationId xmlns:a16="http://schemas.microsoft.com/office/drawing/2014/main" id="{54AD50BA-9146-43FA-BE1A-D4E2D2D8598C}"/>
              </a:ext>
            </a:extLst>
          </p:cNvPr>
          <p:cNvPicPr>
            <a:picLocks noChangeAspect="1"/>
          </p:cNvPicPr>
          <p:nvPr/>
        </p:nvPicPr>
        <p:blipFill rotWithShape="1">
          <a:blip r:embed="rId4"/>
          <a:srcRect t="-1" r="58750" b="-38987"/>
          <a:stretch/>
        </p:blipFill>
        <p:spPr>
          <a:xfrm>
            <a:off x="295849" y="6107587"/>
            <a:ext cx="9724641" cy="409575"/>
          </a:xfrm>
          <a:prstGeom prst="rect">
            <a:avLst/>
          </a:prstGeom>
        </p:spPr>
      </p:pic>
    </p:spTree>
    <p:extLst>
      <p:ext uri="{BB962C8B-B14F-4D97-AF65-F5344CB8AC3E}">
        <p14:creationId xmlns:p14="http://schemas.microsoft.com/office/powerpoint/2010/main" val="249285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D4FD492-FA7E-49F7-826B-401E61013896}"/>
              </a:ext>
            </a:extLst>
          </p:cNvPr>
          <p:cNvGrpSpPr/>
          <p:nvPr/>
        </p:nvGrpSpPr>
        <p:grpSpPr>
          <a:xfrm>
            <a:off x="2331091" y="847725"/>
            <a:ext cx="6360471" cy="2362200"/>
            <a:chOff x="2902591" y="2247900"/>
            <a:chExt cx="6360471" cy="2362200"/>
          </a:xfrm>
        </p:grpSpPr>
        <p:pic>
          <p:nvPicPr>
            <p:cNvPr id="15" name="Picture 14">
              <a:extLst>
                <a:ext uri="{FF2B5EF4-FFF2-40B4-BE49-F238E27FC236}">
                  <a16:creationId xmlns:a16="http://schemas.microsoft.com/office/drawing/2014/main" id="{18C06187-B410-4505-AFC3-EB1A2ACB431E}"/>
                </a:ext>
              </a:extLst>
            </p:cNvPr>
            <p:cNvPicPr>
              <a:picLocks noChangeAspect="1"/>
            </p:cNvPicPr>
            <p:nvPr/>
          </p:nvPicPr>
          <p:blipFill>
            <a:blip r:embed="rId2"/>
            <a:stretch>
              <a:fillRect/>
            </a:stretch>
          </p:blipFill>
          <p:spPr>
            <a:xfrm>
              <a:off x="2928937" y="2247900"/>
              <a:ext cx="6334125" cy="2362200"/>
            </a:xfrm>
            <a:prstGeom prst="rect">
              <a:avLst/>
            </a:prstGeom>
          </p:spPr>
        </p:pic>
        <p:sp>
          <p:nvSpPr>
            <p:cNvPr id="16" name="Rectangle 15">
              <a:extLst>
                <a:ext uri="{FF2B5EF4-FFF2-40B4-BE49-F238E27FC236}">
                  <a16:creationId xmlns:a16="http://schemas.microsoft.com/office/drawing/2014/main" id="{0E37EEF9-D3FF-4B92-9291-D2A8C7457B35}"/>
                </a:ext>
              </a:extLst>
            </p:cNvPr>
            <p:cNvSpPr/>
            <p:nvPr/>
          </p:nvSpPr>
          <p:spPr>
            <a:xfrm>
              <a:off x="2902591" y="2457974"/>
              <a:ext cx="2399251" cy="2684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F86A1914-26F9-4C4E-B23A-0DF0456E5640}"/>
              </a:ext>
            </a:extLst>
          </p:cNvPr>
          <p:cNvSpPr txBox="1"/>
          <p:nvPr/>
        </p:nvSpPr>
        <p:spPr>
          <a:xfrm>
            <a:off x="3296873" y="355834"/>
            <a:ext cx="2862771" cy="369332"/>
          </a:xfrm>
          <a:prstGeom prst="rect">
            <a:avLst/>
          </a:prstGeom>
          <a:noFill/>
        </p:spPr>
        <p:txBody>
          <a:bodyPr wrap="none" rtlCol="0">
            <a:spAutoFit/>
          </a:bodyPr>
          <a:lstStyle/>
          <a:p>
            <a:r>
              <a:rPr lang="en-GB" dirty="0" err="1"/>
              <a:t>SNPtable.tsv</a:t>
            </a:r>
            <a:r>
              <a:rPr lang="en-GB" dirty="0"/>
              <a:t> from </a:t>
            </a:r>
            <a:r>
              <a:rPr lang="en-GB" dirty="0" err="1"/>
              <a:t>MultiVCF</a:t>
            </a:r>
            <a:r>
              <a:rPr lang="en-GB" dirty="0"/>
              <a:t>. </a:t>
            </a:r>
            <a:endParaRPr lang="en-US" dirty="0"/>
          </a:p>
        </p:txBody>
      </p:sp>
      <p:sp>
        <p:nvSpPr>
          <p:cNvPr id="2" name="TextBox 1">
            <a:extLst>
              <a:ext uri="{FF2B5EF4-FFF2-40B4-BE49-F238E27FC236}">
                <a16:creationId xmlns:a16="http://schemas.microsoft.com/office/drawing/2014/main" id="{F339EE92-D12A-43C1-A122-9674D34185DE}"/>
              </a:ext>
            </a:extLst>
          </p:cNvPr>
          <p:cNvSpPr txBox="1"/>
          <p:nvPr/>
        </p:nvSpPr>
        <p:spPr>
          <a:xfrm>
            <a:off x="0" y="3724275"/>
            <a:ext cx="9245095" cy="2862322"/>
          </a:xfrm>
          <a:prstGeom prst="rect">
            <a:avLst/>
          </a:prstGeom>
          <a:noFill/>
        </p:spPr>
        <p:txBody>
          <a:bodyPr wrap="none" rtlCol="0">
            <a:spAutoFit/>
          </a:bodyPr>
          <a:lstStyle/>
          <a:p>
            <a:r>
              <a:rPr lang="en-GB" dirty="0" err="1"/>
              <a:t>SNPtable</a:t>
            </a:r>
            <a:r>
              <a:rPr lang="en-GB" dirty="0"/>
              <a:t> reports a </a:t>
            </a:r>
            <a:r>
              <a:rPr lang="en-GB" dirty="0" err="1"/>
              <a:t>truthfull</a:t>
            </a:r>
            <a:r>
              <a:rPr lang="en-GB" dirty="0"/>
              <a:t> coordinate.</a:t>
            </a:r>
            <a:br>
              <a:rPr lang="en-GB" dirty="0"/>
            </a:br>
            <a:br>
              <a:rPr lang="en-GB" dirty="0"/>
            </a:br>
            <a:r>
              <a:rPr lang="en-GB" dirty="0" err="1"/>
              <a:t>SNPevaluation</a:t>
            </a:r>
            <a:r>
              <a:rPr lang="en-GB" dirty="0"/>
              <a:t> assumes that </a:t>
            </a:r>
            <a:r>
              <a:rPr lang="en-GB" dirty="0" err="1"/>
              <a:t>UnifiedGenotyper</a:t>
            </a:r>
            <a:r>
              <a:rPr lang="en-GB" dirty="0"/>
              <a:t> does EMIT ALL, and does not skip any positions… </a:t>
            </a:r>
            <a:br>
              <a:rPr lang="en-GB" dirty="0"/>
            </a:br>
            <a:r>
              <a:rPr lang="en-GB" dirty="0"/>
              <a:t>therefore the line number = the position</a:t>
            </a:r>
            <a:br>
              <a:rPr lang="en-GB" dirty="0"/>
            </a:br>
            <a:endParaRPr lang="en-GB" dirty="0"/>
          </a:p>
          <a:p>
            <a:r>
              <a:rPr lang="en-GB" dirty="0"/>
              <a:t>However, UG does in fact NOT EMIT ALL sites, but ignores </a:t>
            </a:r>
            <a:r>
              <a:rPr lang="en-GB" dirty="0" err="1"/>
              <a:t>ambigious</a:t>
            </a:r>
            <a:r>
              <a:rPr lang="en-GB" dirty="0"/>
              <a:t> characters for some reason</a:t>
            </a:r>
            <a:br>
              <a:rPr lang="en-GB" dirty="0"/>
            </a:br>
            <a:endParaRPr lang="en-GB" dirty="0"/>
          </a:p>
          <a:p>
            <a:r>
              <a:rPr lang="en-GB" dirty="0"/>
              <a:t>This causes a shift between line numbers and the actual position.</a:t>
            </a:r>
          </a:p>
          <a:p>
            <a:endParaRPr lang="en-GB" dirty="0"/>
          </a:p>
          <a:p>
            <a:endParaRPr lang="en-US" dirty="0"/>
          </a:p>
        </p:txBody>
      </p:sp>
    </p:spTree>
    <p:extLst>
      <p:ext uri="{BB962C8B-B14F-4D97-AF65-F5344CB8AC3E}">
        <p14:creationId xmlns:p14="http://schemas.microsoft.com/office/powerpoint/2010/main" val="270510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D4FD492-FA7E-49F7-826B-401E61013896}"/>
              </a:ext>
            </a:extLst>
          </p:cNvPr>
          <p:cNvGrpSpPr/>
          <p:nvPr/>
        </p:nvGrpSpPr>
        <p:grpSpPr>
          <a:xfrm>
            <a:off x="2331091" y="847724"/>
            <a:ext cx="6360471" cy="1209675"/>
            <a:chOff x="2902591" y="2247899"/>
            <a:chExt cx="6360471" cy="1209675"/>
          </a:xfrm>
        </p:grpSpPr>
        <p:pic>
          <p:nvPicPr>
            <p:cNvPr id="15" name="Picture 14">
              <a:extLst>
                <a:ext uri="{FF2B5EF4-FFF2-40B4-BE49-F238E27FC236}">
                  <a16:creationId xmlns:a16="http://schemas.microsoft.com/office/drawing/2014/main" id="{18C06187-B410-4505-AFC3-EB1A2ACB431E}"/>
                </a:ext>
              </a:extLst>
            </p:cNvPr>
            <p:cNvPicPr>
              <a:picLocks noChangeAspect="1"/>
            </p:cNvPicPr>
            <p:nvPr/>
          </p:nvPicPr>
          <p:blipFill rotWithShape="1">
            <a:blip r:embed="rId2"/>
            <a:srcRect b="48790"/>
            <a:stretch/>
          </p:blipFill>
          <p:spPr>
            <a:xfrm>
              <a:off x="2928937" y="2247899"/>
              <a:ext cx="6334125" cy="1209675"/>
            </a:xfrm>
            <a:prstGeom prst="rect">
              <a:avLst/>
            </a:prstGeom>
          </p:spPr>
        </p:pic>
        <p:sp>
          <p:nvSpPr>
            <p:cNvPr id="16" name="Rectangle 15">
              <a:extLst>
                <a:ext uri="{FF2B5EF4-FFF2-40B4-BE49-F238E27FC236}">
                  <a16:creationId xmlns:a16="http://schemas.microsoft.com/office/drawing/2014/main" id="{0E37EEF9-D3FF-4B92-9291-D2A8C7457B35}"/>
                </a:ext>
              </a:extLst>
            </p:cNvPr>
            <p:cNvSpPr/>
            <p:nvPr/>
          </p:nvSpPr>
          <p:spPr>
            <a:xfrm>
              <a:off x="2902591" y="2457974"/>
              <a:ext cx="2399251" cy="2684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F86A1914-26F9-4C4E-B23A-0DF0456E5640}"/>
              </a:ext>
            </a:extLst>
          </p:cNvPr>
          <p:cNvSpPr txBox="1"/>
          <p:nvPr/>
        </p:nvSpPr>
        <p:spPr>
          <a:xfrm>
            <a:off x="3296873" y="355834"/>
            <a:ext cx="2862771" cy="369332"/>
          </a:xfrm>
          <a:prstGeom prst="rect">
            <a:avLst/>
          </a:prstGeom>
          <a:noFill/>
        </p:spPr>
        <p:txBody>
          <a:bodyPr wrap="none" rtlCol="0">
            <a:spAutoFit/>
          </a:bodyPr>
          <a:lstStyle/>
          <a:p>
            <a:r>
              <a:rPr lang="en-GB" dirty="0" err="1"/>
              <a:t>SNPtable.tsv</a:t>
            </a:r>
            <a:r>
              <a:rPr lang="en-GB" dirty="0"/>
              <a:t> from </a:t>
            </a:r>
            <a:r>
              <a:rPr lang="en-GB" dirty="0" err="1"/>
              <a:t>MultiVCF</a:t>
            </a:r>
            <a:r>
              <a:rPr lang="en-GB" dirty="0"/>
              <a:t>. </a:t>
            </a:r>
            <a:endParaRPr lang="en-US" dirty="0"/>
          </a:p>
        </p:txBody>
      </p:sp>
      <p:sp>
        <p:nvSpPr>
          <p:cNvPr id="2" name="TextBox 1">
            <a:extLst>
              <a:ext uri="{FF2B5EF4-FFF2-40B4-BE49-F238E27FC236}">
                <a16:creationId xmlns:a16="http://schemas.microsoft.com/office/drawing/2014/main" id="{F339EE92-D12A-43C1-A122-9674D34185DE}"/>
              </a:ext>
            </a:extLst>
          </p:cNvPr>
          <p:cNvSpPr txBox="1"/>
          <p:nvPr/>
        </p:nvSpPr>
        <p:spPr>
          <a:xfrm>
            <a:off x="0" y="2582104"/>
            <a:ext cx="11938589" cy="3139321"/>
          </a:xfrm>
          <a:prstGeom prst="rect">
            <a:avLst/>
          </a:prstGeom>
          <a:noFill/>
        </p:spPr>
        <p:txBody>
          <a:bodyPr wrap="none" rtlCol="0">
            <a:spAutoFit/>
          </a:bodyPr>
          <a:lstStyle/>
          <a:p>
            <a:r>
              <a:rPr lang="en-GB" dirty="0" err="1"/>
              <a:t>SNPtable</a:t>
            </a:r>
            <a:r>
              <a:rPr lang="en-GB" dirty="0"/>
              <a:t> reports a truthful coordinate.</a:t>
            </a:r>
            <a:br>
              <a:rPr lang="en-GB" dirty="0"/>
            </a:br>
            <a:br>
              <a:rPr lang="en-GB" dirty="0"/>
            </a:br>
            <a:r>
              <a:rPr lang="en-GB" dirty="0" err="1"/>
              <a:t>SNPevaluation</a:t>
            </a:r>
            <a:r>
              <a:rPr lang="en-GB" dirty="0"/>
              <a:t> assumes that </a:t>
            </a:r>
            <a:r>
              <a:rPr lang="en-GB" dirty="0" err="1"/>
              <a:t>UnifiedGenotyper</a:t>
            </a:r>
            <a:r>
              <a:rPr lang="en-GB" dirty="0"/>
              <a:t> does EMIT ALL, and does not skip any positions… </a:t>
            </a:r>
            <a:br>
              <a:rPr lang="en-GB" dirty="0"/>
            </a:br>
            <a:r>
              <a:rPr lang="en-GB" dirty="0"/>
              <a:t>therefore the line number = the position</a:t>
            </a:r>
            <a:br>
              <a:rPr lang="en-GB" dirty="0"/>
            </a:br>
            <a:endParaRPr lang="en-GB" dirty="0"/>
          </a:p>
          <a:p>
            <a:r>
              <a:rPr lang="en-GB" dirty="0"/>
              <a:t>However, UG does in fact NOT emit all sites, but ignores ambiguous characters for some reason</a:t>
            </a:r>
            <a:br>
              <a:rPr lang="en-GB" dirty="0"/>
            </a:br>
            <a:endParaRPr lang="en-GB" dirty="0"/>
          </a:p>
          <a:p>
            <a:r>
              <a:rPr lang="en-GB" dirty="0"/>
              <a:t>This causes a shift between line numbers and the actual position, making </a:t>
            </a:r>
            <a:r>
              <a:rPr lang="en-GB" dirty="0" err="1"/>
              <a:t>SNPevaluation</a:t>
            </a:r>
            <a:r>
              <a:rPr lang="en-GB" dirty="0"/>
              <a:t> pick the wrong VCF lines and causing</a:t>
            </a:r>
            <a:br>
              <a:rPr lang="en-GB" dirty="0"/>
            </a:br>
            <a:r>
              <a:rPr lang="en-GB" dirty="0"/>
              <a:t>a bunch of weird lines such as reference calls. </a:t>
            </a:r>
          </a:p>
          <a:p>
            <a:endParaRPr lang="en-GB" dirty="0"/>
          </a:p>
          <a:p>
            <a:endParaRPr lang="en-US" dirty="0"/>
          </a:p>
        </p:txBody>
      </p:sp>
      <p:pic>
        <p:nvPicPr>
          <p:cNvPr id="7" name="Picture 6">
            <a:extLst>
              <a:ext uri="{FF2B5EF4-FFF2-40B4-BE49-F238E27FC236}">
                <a16:creationId xmlns:a16="http://schemas.microsoft.com/office/drawing/2014/main" id="{F1BEBBA0-2840-4FF4-8968-9E401D9C9965}"/>
              </a:ext>
            </a:extLst>
          </p:cNvPr>
          <p:cNvPicPr>
            <a:picLocks noChangeAspect="1"/>
          </p:cNvPicPr>
          <p:nvPr/>
        </p:nvPicPr>
        <p:blipFill rotWithShape="1">
          <a:blip r:embed="rId3"/>
          <a:srcRect b="85135"/>
          <a:stretch/>
        </p:blipFill>
        <p:spPr>
          <a:xfrm>
            <a:off x="253411" y="5542502"/>
            <a:ext cx="11029950" cy="257699"/>
          </a:xfrm>
          <a:prstGeom prst="rect">
            <a:avLst/>
          </a:prstGeom>
        </p:spPr>
      </p:pic>
      <p:pic>
        <p:nvPicPr>
          <p:cNvPr id="8" name="Picture 7">
            <a:extLst>
              <a:ext uri="{FF2B5EF4-FFF2-40B4-BE49-F238E27FC236}">
                <a16:creationId xmlns:a16="http://schemas.microsoft.com/office/drawing/2014/main" id="{27C443CA-3131-474B-9082-38ACA955E4F7}"/>
              </a:ext>
            </a:extLst>
          </p:cNvPr>
          <p:cNvPicPr>
            <a:picLocks noChangeAspect="1"/>
          </p:cNvPicPr>
          <p:nvPr/>
        </p:nvPicPr>
        <p:blipFill rotWithShape="1">
          <a:blip r:embed="rId3"/>
          <a:srcRect t="42887"/>
          <a:stretch/>
        </p:blipFill>
        <p:spPr>
          <a:xfrm>
            <a:off x="253411" y="5800201"/>
            <a:ext cx="11029950" cy="990076"/>
          </a:xfrm>
          <a:prstGeom prst="rect">
            <a:avLst/>
          </a:prstGeom>
        </p:spPr>
      </p:pic>
    </p:spTree>
    <p:extLst>
      <p:ext uri="{BB962C8B-B14F-4D97-AF65-F5344CB8AC3E}">
        <p14:creationId xmlns:p14="http://schemas.microsoft.com/office/powerpoint/2010/main" val="340157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B56655-1EF2-43AA-AE09-E445556C7631}"/>
              </a:ext>
            </a:extLst>
          </p:cNvPr>
          <p:cNvSpPr txBox="1"/>
          <p:nvPr/>
        </p:nvSpPr>
        <p:spPr>
          <a:xfrm>
            <a:off x="438149" y="514350"/>
            <a:ext cx="10982325" cy="5078313"/>
          </a:xfrm>
          <a:prstGeom prst="rect">
            <a:avLst/>
          </a:prstGeom>
          <a:noFill/>
        </p:spPr>
        <p:txBody>
          <a:bodyPr wrap="square" rtlCol="0">
            <a:spAutoFit/>
          </a:bodyPr>
          <a:lstStyle/>
          <a:p>
            <a:r>
              <a:rPr lang="en-GB" dirty="0"/>
              <a:t>Fix?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First would be to patch the N’s in the reference genome. </a:t>
            </a:r>
            <a:br>
              <a:rPr lang="en-GB" dirty="0"/>
            </a:br>
            <a:r>
              <a:rPr lang="en-GB" dirty="0"/>
              <a:t>This is underway, using the modern genomes to reconstruct the area’s affected.</a:t>
            </a:r>
            <a:br>
              <a:rPr lang="en-GB" dirty="0"/>
            </a:br>
            <a:br>
              <a:rPr lang="en-GB" dirty="0"/>
            </a:br>
            <a:r>
              <a:rPr lang="en-GB" dirty="0"/>
              <a:t>All 45 N’s are located in one single gene, MSP Porin, 1521bp, 977441…975921 so our mapping data should be able to patch these small “gaps” of missing calls.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Second solution was correcting the VCF files by creating an easy R script. </a:t>
            </a:r>
          </a:p>
          <a:p>
            <a:pPr marL="742950" lvl="1" indent="-285750">
              <a:buFont typeface="Arial" panose="020B0604020202020204" pitchFamily="34" charset="0"/>
              <a:buChar char="•"/>
            </a:pPr>
            <a:r>
              <a:rPr lang="en-GB" dirty="0"/>
              <a:t>Script looks for differences in position between current row and the next row, this should give a value of 1</a:t>
            </a:r>
          </a:p>
          <a:p>
            <a:pPr marL="742950" lvl="1" indent="-285750">
              <a:buFont typeface="Arial" panose="020B0604020202020204" pitchFamily="34" charset="0"/>
              <a:buChar char="•"/>
            </a:pPr>
            <a:r>
              <a:rPr lang="en-GB" dirty="0"/>
              <a:t>For values &gt;1 a dummy </a:t>
            </a:r>
            <a:r>
              <a:rPr lang="en-GB" dirty="0" err="1"/>
              <a:t>dataframe</a:t>
            </a:r>
            <a:r>
              <a:rPr lang="en-GB" dirty="0"/>
              <a:t> is created with successive coordinates, and a “non-mapped” data type </a:t>
            </a:r>
            <a:br>
              <a:rPr lang="en-GB" dirty="0"/>
            </a:br>
            <a:r>
              <a:rPr lang="pt-BR" dirty="0"/>
              <a:t>NC_021490.2	976087	.	N	.	.	.	.	GT	./.</a:t>
            </a:r>
            <a:br>
              <a:rPr lang="pt-BR" dirty="0"/>
            </a:br>
            <a:r>
              <a:rPr lang="pt-BR" dirty="0"/>
              <a:t>And inserts this in data.table in the location that a gap is notices</a:t>
            </a:r>
          </a:p>
          <a:p>
            <a:pPr marL="742950" lvl="1" indent="-285750">
              <a:buFont typeface="Arial" panose="020B0604020202020204" pitchFamily="34" charset="0"/>
              <a:buChar char="•"/>
            </a:pPr>
            <a:r>
              <a:rPr lang="pt-BR" dirty="0"/>
              <a:t>One caveat is that it not yet has any way of dealing with large ambigious regions at the starting positions as this method subtracts the next row’s coordinate from the current... If the first row start at 200, then it wont know. And if the VCF stops at some point but the genome is larger, it has no way of knowing that</a:t>
            </a:r>
            <a:br>
              <a:rPr lang="pt-BR" dirty="0"/>
            </a:br>
            <a:r>
              <a:rPr lang="pt-BR" dirty="0"/>
              <a:t>This will be fixed later this week, but has no impact on the Treponema work</a:t>
            </a:r>
            <a:endParaRPr lang="en-GB" dirty="0"/>
          </a:p>
          <a:p>
            <a:r>
              <a:rPr lang="en-GB" dirty="0"/>
              <a:t> </a:t>
            </a:r>
            <a:endParaRPr lang="en-US" dirty="0"/>
          </a:p>
        </p:txBody>
      </p:sp>
    </p:spTree>
    <p:extLst>
      <p:ext uri="{BB962C8B-B14F-4D97-AF65-F5344CB8AC3E}">
        <p14:creationId xmlns:p14="http://schemas.microsoft.com/office/powerpoint/2010/main" val="3918987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462</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Lesley Sitter</dc:creator>
  <cp:lastModifiedBy>Lesley Sitter</cp:lastModifiedBy>
  <cp:revision>25</cp:revision>
  <dcterms:created xsi:type="dcterms:W3CDTF">2022-04-12T12:46:45Z</dcterms:created>
  <dcterms:modified xsi:type="dcterms:W3CDTF">2022-07-12T08:50:42Z</dcterms:modified>
</cp:coreProperties>
</file>