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2" r:id="rId23"/>
    <p:sldId id="276" r:id="rId24"/>
    <p:sldId id="277" r:id="rId25"/>
    <p:sldId id="284" r:id="rId26"/>
    <p:sldId id="278" r:id="rId27"/>
    <p:sldId id="279" r:id="rId28"/>
    <p:sldId id="280" r:id="rId29"/>
    <p:sldId id="281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6AD92F-565C-4719-AC85-87AA177C153D}">
          <p14:sldIdLst>
            <p14:sldId id="256"/>
            <p14:sldId id="257"/>
            <p14:sldId id="258"/>
            <p14:sldId id="283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2"/>
            <p14:sldId id="276"/>
            <p14:sldId id="277"/>
            <p14:sldId id="284"/>
            <p14:sldId id="278"/>
            <p14:sldId id="279"/>
            <p14:sldId id="280"/>
            <p14:sldId id="281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8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4D5B561-E760-4BBC-816E-C9328A26BD40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F39F709-12A7-4B93-915E-FFDA7A81B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81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B561-E760-4BBC-816E-C9328A26BD40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709-12A7-4B93-915E-FFDA7A81B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B561-E760-4BBC-816E-C9328A26BD40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709-12A7-4B93-915E-FFDA7A81B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B561-E760-4BBC-816E-C9328A26BD40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709-12A7-4B93-915E-FFDA7A81B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8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B561-E760-4BBC-816E-C9328A26BD40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709-12A7-4B93-915E-FFDA7A81B5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075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B561-E760-4BBC-816E-C9328A26BD40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709-12A7-4B93-915E-FFDA7A81B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2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B561-E760-4BBC-816E-C9328A26BD40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709-12A7-4B93-915E-FFDA7A81B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2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B561-E760-4BBC-816E-C9328A26BD40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709-12A7-4B93-915E-FFDA7A81B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7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B561-E760-4BBC-816E-C9328A26BD40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709-12A7-4B93-915E-FFDA7A81B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6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B561-E760-4BBC-816E-C9328A26BD40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709-12A7-4B93-915E-FFDA7A81B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5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B561-E760-4BBC-816E-C9328A26BD40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709-12A7-4B93-915E-FFDA7A81B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3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4D5B561-E760-4BBC-816E-C9328A26BD40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39F709-12A7-4B93-915E-FFDA7A81B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6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0581-F7B9-4923-8B14-67C326AF9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580" y="919041"/>
            <a:ext cx="7951591" cy="2605111"/>
          </a:xfrm>
        </p:spPr>
        <p:txBody>
          <a:bodyPr>
            <a:normAutofit/>
          </a:bodyPr>
          <a:lstStyle/>
          <a:p>
            <a:r>
              <a:rPr lang="el-GR" sz="5300" dirty="0">
                <a:latin typeface="Consolas" panose="020B0609020204030204" pitchFamily="49" charset="0"/>
              </a:rPr>
              <a:t>Λειτουργικά Συστήματα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l-GR" sz="3600" dirty="0">
                <a:latin typeface="Consolas" panose="020B0609020204030204" pitchFamily="49" charset="0"/>
              </a:rPr>
              <a:t>Ο τρόπος υπολογισμού του </a:t>
            </a:r>
            <a:r>
              <a:rPr lang="en-US" sz="3600" dirty="0">
                <a:latin typeface="Consolas" panose="020B0609020204030204" pitchFamily="49" charset="0"/>
              </a:rPr>
              <a:t>weight </a:t>
            </a:r>
            <a:r>
              <a:rPr lang="el-GR" sz="3600" dirty="0">
                <a:latin typeface="Consolas" panose="020B0609020204030204" pitchFamily="49" charset="0"/>
              </a:rPr>
              <a:t>στο </a:t>
            </a:r>
            <a:r>
              <a:rPr lang="en-US" sz="3600" dirty="0">
                <a:latin typeface="Consolas" panose="020B0609020204030204" pitchFamily="49" charset="0"/>
              </a:rPr>
              <a:t>scheduler </a:t>
            </a:r>
            <a:r>
              <a:rPr lang="el-GR" sz="3600" dirty="0">
                <a:latin typeface="Consolas" panose="020B0609020204030204" pitchFamily="49" charset="0"/>
              </a:rPr>
              <a:t>του </a:t>
            </a:r>
            <a:r>
              <a:rPr lang="en-US" sz="3600" dirty="0">
                <a:latin typeface="Consolas" panose="020B0609020204030204" pitchFamily="49" charset="0"/>
              </a:rPr>
              <a:t>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67225-415E-422F-843C-AB3EBF2C3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2121" y="5710358"/>
            <a:ext cx="2729763" cy="1024638"/>
          </a:xfrm>
        </p:spPr>
        <p:txBody>
          <a:bodyPr>
            <a:normAutofit fontScale="55000" lnSpcReduction="20000"/>
          </a:bodyPr>
          <a:lstStyle/>
          <a:p>
            <a:r>
              <a:rPr lang="el-GR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Μπαξεβάνος Ανδρέας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l-GR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Πανεπιστήμιο Μακεδονίας</a:t>
            </a:r>
          </a:p>
          <a:p>
            <a:r>
              <a:rPr lang="el-GR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9</a:t>
            </a:r>
            <a:r>
              <a:rPr lang="el-GR" dirty="0">
                <a:latin typeface="Consolas" panose="020B0609020204030204" pitchFamily="49" charset="0"/>
              </a:rPr>
              <a:t>/12/2021</a:t>
            </a:r>
          </a:p>
        </p:txBody>
      </p:sp>
    </p:spTree>
    <p:extLst>
      <p:ext uri="{BB962C8B-B14F-4D97-AF65-F5344CB8AC3E}">
        <p14:creationId xmlns:p14="http://schemas.microsoft.com/office/powerpoint/2010/main" val="163367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099E3-17FD-44ED-B83D-F2961EB18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" y="0"/>
            <a:ext cx="9118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9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67D075-687A-450D-AF28-EF100C03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" y="0"/>
            <a:ext cx="9118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85A38-4572-4AAD-A7B6-47334A8B9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" y="0"/>
            <a:ext cx="911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BD070C-C174-4A4B-8862-3A08B4232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" y="0"/>
            <a:ext cx="911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04D76-A802-4348-93DB-0311D291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" y="0"/>
            <a:ext cx="911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68C91-BFD5-4986-ABFB-56214E79F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" y="0"/>
            <a:ext cx="911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58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6641A0-BD41-4FBD-9AB9-1D710383C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" y="0"/>
            <a:ext cx="911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3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0CC72E-D0AC-4C5C-B538-AB51881A0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" y="0"/>
            <a:ext cx="911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5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2233C-B557-4B9D-A349-3D7FB6C93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" y="0"/>
            <a:ext cx="911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0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74CB7-878E-49A9-B032-5A17549DA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" y="0"/>
            <a:ext cx="911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0561-963E-4759-815A-01CA78D8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60" y="175564"/>
            <a:ext cx="7937906" cy="945172"/>
          </a:xfrm>
        </p:spPr>
        <p:txBody>
          <a:bodyPr>
            <a:noAutofit/>
          </a:bodyPr>
          <a:lstStyle/>
          <a:p>
            <a:r>
              <a:rPr lang="el-GR" sz="4800" dirty="0">
                <a:latin typeface="Consolas" panose="020B0609020204030204" pitchFamily="49" charset="0"/>
              </a:rPr>
              <a:t>Σχέση </a:t>
            </a:r>
            <a:r>
              <a:rPr lang="en-US" sz="4800" dirty="0">
                <a:latin typeface="Consolas" panose="020B0609020204030204" pitchFamily="49" charset="0"/>
              </a:rPr>
              <a:t>nice </a:t>
            </a:r>
            <a:r>
              <a:rPr lang="el-GR" sz="4800" dirty="0">
                <a:latin typeface="Consolas" panose="020B0609020204030204" pitchFamily="49" charset="0"/>
              </a:rPr>
              <a:t>και </a:t>
            </a:r>
            <a:r>
              <a:rPr lang="en-US" sz="4800" dirty="0">
                <a:latin typeface="Consolas" panose="020B0609020204030204" pitchFamily="49" charset="0"/>
              </a:rPr>
              <a:t>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FD65-C576-4F67-BDF6-BAA90832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54" y="1120736"/>
            <a:ext cx="8253831" cy="54658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Έχουμε δει πως κάθε </a:t>
            </a:r>
            <a:r>
              <a:rPr lang="en-US" dirty="0">
                <a:latin typeface="Consolas" panose="020B0609020204030204" pitchFamily="49" charset="0"/>
              </a:rPr>
              <a:t>normal </a:t>
            </a:r>
            <a:r>
              <a:rPr lang="el-GR" dirty="0">
                <a:latin typeface="Consolas" panose="020B0609020204030204" pitchFamily="49" charset="0"/>
              </a:rPr>
              <a:t>διεργασία έχει μία τιμή </a:t>
            </a:r>
            <a:r>
              <a:rPr lang="en-US" b="1" dirty="0">
                <a:latin typeface="Consolas" panose="020B0609020204030204" pitchFamily="49" charset="0"/>
              </a:rPr>
              <a:t>nice</a:t>
            </a:r>
            <a:r>
              <a:rPr lang="el-GR" dirty="0">
                <a:latin typeface="Consolas" panose="020B0609020204030204" pitchFamily="49" charset="0"/>
              </a:rPr>
              <a:t>, που ανήκει στο εύρος [-20..19].</a:t>
            </a:r>
          </a:p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Επίσης έχουμε δει:</a:t>
            </a:r>
          </a:p>
          <a:p>
            <a:pPr marL="0" indent="0">
              <a:buNone/>
            </a:pPr>
            <a:endParaRPr lang="el-G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Οι τιμές </a:t>
            </a:r>
            <a:r>
              <a:rPr lang="en-US" dirty="0">
                <a:latin typeface="Consolas" panose="020B0609020204030204" pitchFamily="49" charset="0"/>
              </a:rPr>
              <a:t>nice, </a:t>
            </a:r>
            <a:r>
              <a:rPr lang="el-GR" dirty="0">
                <a:latin typeface="Consolas" panose="020B0609020204030204" pitchFamily="49" charset="0"/>
              </a:rPr>
              <a:t>αντιστοιχούν στις τιμές </a:t>
            </a:r>
            <a:r>
              <a:rPr lang="en-US" dirty="0">
                <a:latin typeface="Consolas" panose="020B0609020204030204" pitchFamily="49" charset="0"/>
              </a:rPr>
              <a:t>priority 100..139.</a:t>
            </a:r>
            <a:endParaRPr lang="el-G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Οι διεργασίες έχουν και κάποιο </a:t>
            </a:r>
            <a:r>
              <a:rPr lang="en-US" b="1" dirty="0">
                <a:latin typeface="Consolas" panose="020B0609020204030204" pitchFamily="49" charset="0"/>
              </a:rPr>
              <a:t>weight</a:t>
            </a:r>
            <a:r>
              <a:rPr lang="el-G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l-GR" dirty="0">
                <a:latin typeface="Consolas" panose="020B0609020204030204" pitchFamily="49" charset="0"/>
              </a:rPr>
              <a:t>το οποίο επηρεάζει το ποσοστό χρόνου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l-GR" dirty="0">
                <a:latin typeface="Consolas" panose="020B0609020204030204" pitchFamily="49" charset="0"/>
              </a:rPr>
              <a:t>που θα έχουν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l-GR" dirty="0">
                <a:latin typeface="Consolas" panose="020B0609020204030204" pitchFamily="49" charset="0"/>
              </a:rPr>
              <a:t>στη </a:t>
            </a:r>
            <a:r>
              <a:rPr lang="en-US" dirty="0">
                <a:latin typeface="Consolas" panose="020B0609020204030204" pitchFamily="49" charset="0"/>
              </a:rPr>
              <a:t>CPU</a:t>
            </a:r>
            <a:r>
              <a:rPr lang="el-GR" dirty="0">
                <a:latin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Για να δούμε πως υπολογίζεται το </a:t>
            </a:r>
            <a:r>
              <a:rPr lang="en-US" dirty="0">
                <a:latin typeface="Consolas" panose="020B0609020204030204" pitchFamily="49" charset="0"/>
              </a:rPr>
              <a:t>weight</a:t>
            </a:r>
            <a:r>
              <a:rPr lang="el-GR" dirty="0">
                <a:latin typeface="Consolas" panose="020B0609020204030204" pitchFamily="49" charset="0"/>
              </a:rPr>
              <a:t> και πως σχετίζεται με τη τιμή </a:t>
            </a:r>
            <a:r>
              <a:rPr lang="en-US" dirty="0">
                <a:latin typeface="Consolas" panose="020B0609020204030204" pitchFamily="49" charset="0"/>
              </a:rPr>
              <a:t>nice, </a:t>
            </a:r>
            <a:r>
              <a:rPr lang="el-GR" dirty="0">
                <a:latin typeface="Consolas" panose="020B0609020204030204" pitchFamily="49" charset="0"/>
              </a:rPr>
              <a:t>θα δούμε κατά βήμα πως αλλάζει η τιμή </a:t>
            </a:r>
            <a:r>
              <a:rPr lang="en-US" dirty="0">
                <a:latin typeface="Consolas" panose="020B0609020204030204" pitchFamily="49" charset="0"/>
              </a:rPr>
              <a:t>nice </a:t>
            </a:r>
            <a:r>
              <a:rPr lang="el-GR" dirty="0">
                <a:latin typeface="Consolas" panose="020B0609020204030204" pitchFamily="49" charset="0"/>
              </a:rPr>
              <a:t>ενός προγράμματος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Αυτό γίνεται μέσα από τη </a:t>
            </a:r>
            <a:r>
              <a:rPr lang="en-US" b="1" dirty="0">
                <a:latin typeface="Consolas" panose="020B0609020204030204" pitchFamily="49" charset="0"/>
              </a:rPr>
              <a:t>sys_nice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Η </a:t>
            </a:r>
            <a:r>
              <a:rPr lang="en-US" dirty="0">
                <a:latin typeface="Consolas" panose="020B0609020204030204" pitchFamily="49" charset="0"/>
              </a:rPr>
              <a:t>sys_nice </a:t>
            </a:r>
            <a:r>
              <a:rPr lang="el-GR" dirty="0">
                <a:latin typeface="Consolas" panose="020B0609020204030204" pitchFamily="49" charset="0"/>
              </a:rPr>
              <a:t>είναι ένα </a:t>
            </a:r>
            <a:r>
              <a:rPr lang="en-US" dirty="0">
                <a:latin typeface="Consolas" panose="020B0609020204030204" pitchFamily="49" charset="0"/>
              </a:rPr>
              <a:t>syscall </a:t>
            </a:r>
            <a:r>
              <a:rPr lang="el-GR" dirty="0">
                <a:latin typeface="Consolas" panose="020B0609020204030204" pitchFamily="49" charset="0"/>
              </a:rPr>
              <a:t>που επιτρέπει σε διεργασίες να αλλάξουν την προτεραιότητα τους.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(Linux Kernel 5.15.4)</a:t>
            </a:r>
            <a:endParaRPr lang="el-G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l-G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l-GR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6AC7E3-76AD-4FD1-BF0F-A1CAF7551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61702"/>
              </p:ext>
            </p:extLst>
          </p:nvPr>
        </p:nvGraphicFramePr>
        <p:xfrm>
          <a:off x="1384419" y="1830388"/>
          <a:ext cx="6148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6">
                  <a:extLst>
                    <a:ext uri="{9D8B030D-6E8A-4147-A177-3AD203B41FA5}">
                      <a16:colId xmlns:a16="http://schemas.microsoft.com/office/drawing/2014/main" val="1146080599"/>
                    </a:ext>
                  </a:extLst>
                </a:gridCol>
                <a:gridCol w="1876195">
                  <a:extLst>
                    <a:ext uri="{9D8B030D-6E8A-4147-A177-3AD203B41FA5}">
                      <a16:colId xmlns:a16="http://schemas.microsoft.com/office/drawing/2014/main" val="3060049697"/>
                    </a:ext>
                  </a:extLst>
                </a:gridCol>
                <a:gridCol w="2395767">
                  <a:extLst>
                    <a:ext uri="{9D8B030D-6E8A-4147-A177-3AD203B41FA5}">
                      <a16:colId xmlns:a16="http://schemas.microsoft.com/office/drawing/2014/main" val="2270285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RT </a:t>
                      </a:r>
                      <a:r>
                        <a:rPr lang="el-GR" dirty="0"/>
                        <a:t>διεργασίες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 </a:t>
                      </a:r>
                      <a:r>
                        <a:rPr lang="el-GR" dirty="0"/>
                        <a:t>διεργασίες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56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προτεραιότητα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[0..99]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[100..139]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43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617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78064-D303-43D6-A8F6-E29ABA7B7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" y="0"/>
            <a:ext cx="911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45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CB49-D7C6-431C-BAEC-C8168424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709" y="314554"/>
            <a:ext cx="4597606" cy="75346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set_load_weight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E590-573D-4A0E-A5E0-B17BCDDE2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3" y="1477673"/>
            <a:ext cx="8054034" cy="2040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700" dirty="0">
                <a:latin typeface="Consolas" panose="020B0609020204030204" pitchFamily="49" charset="0"/>
              </a:rPr>
              <a:t>Μέσα από τη </a:t>
            </a:r>
            <a:r>
              <a:rPr lang="en-US" sz="2700" dirty="0">
                <a:latin typeface="Consolas" panose="020B0609020204030204" pitchFamily="49" charset="0"/>
              </a:rPr>
              <a:t>set_load_weight </a:t>
            </a:r>
            <a:r>
              <a:rPr lang="el-GR" sz="2700" dirty="0">
                <a:latin typeface="Consolas" panose="020B0609020204030204" pitchFamily="49" charset="0"/>
              </a:rPr>
              <a:t>υπολογίζεται και το </a:t>
            </a:r>
            <a:r>
              <a:rPr lang="en-US" sz="2700" dirty="0">
                <a:latin typeface="Consolas" panose="020B0609020204030204" pitchFamily="49" charset="0"/>
              </a:rPr>
              <a:t>weight </a:t>
            </a:r>
            <a:r>
              <a:rPr lang="el-GR" sz="2700" dirty="0">
                <a:latin typeface="Consolas" panose="020B0609020204030204" pitchFamily="49" charset="0"/>
              </a:rPr>
              <a:t>της διεργασίας.</a:t>
            </a:r>
          </a:p>
          <a:p>
            <a:pPr marL="0" indent="0">
              <a:buNone/>
            </a:pPr>
            <a:r>
              <a:rPr lang="el-GR" sz="2700" dirty="0">
                <a:latin typeface="Consolas" panose="020B0609020204030204" pitchFamily="49" charset="0"/>
              </a:rPr>
              <a:t>Το </a:t>
            </a:r>
            <a:r>
              <a:rPr lang="en-US" sz="2700" dirty="0">
                <a:latin typeface="Consolas" panose="020B0609020204030204" pitchFamily="49" charset="0"/>
              </a:rPr>
              <a:t>weight </a:t>
            </a:r>
            <a:r>
              <a:rPr lang="el-GR" sz="2700" dirty="0">
                <a:latin typeface="Consolas" panose="020B0609020204030204" pitchFamily="49" charset="0"/>
              </a:rPr>
              <a:t>της κάθε διεργασίας είναι </a:t>
            </a:r>
            <a:r>
              <a:rPr lang="el-GR" sz="2700" b="1" u="sng" dirty="0">
                <a:latin typeface="Consolas" panose="020B0609020204030204" pitchFamily="49" charset="0"/>
              </a:rPr>
              <a:t>περίπου</a:t>
            </a:r>
            <a:r>
              <a:rPr lang="el-GR" sz="2700" dirty="0">
                <a:latin typeface="Consolas" panose="020B0609020204030204" pitchFamily="49" charset="0"/>
              </a:rPr>
              <a:t> ίσο με </a:t>
            </a:r>
            <a:r>
              <a:rPr lang="el-GR" sz="2700" b="1" dirty="0">
                <a:latin typeface="Consolas" panose="020B0609020204030204" pitchFamily="49" charset="0"/>
              </a:rPr>
              <a:t>1024 / (1.25) </a:t>
            </a:r>
            <a:r>
              <a:rPr lang="en-US" sz="2700" b="1" dirty="0">
                <a:latin typeface="Consolas" panose="020B0609020204030204" pitchFamily="49" charset="0"/>
              </a:rPr>
              <a:t>^</a:t>
            </a:r>
            <a:r>
              <a:rPr lang="el-GR" sz="2700" b="1" dirty="0">
                <a:latin typeface="Consolas" panose="020B0609020204030204" pitchFamily="49" charset="0"/>
              </a:rPr>
              <a:t> </a:t>
            </a:r>
            <a:r>
              <a:rPr lang="en-US" sz="2700" b="1" dirty="0">
                <a:latin typeface="Consolas" panose="020B0609020204030204" pitchFamily="49" charset="0"/>
              </a:rPr>
              <a:t>(nice)</a:t>
            </a:r>
            <a:endParaRPr lang="en-US" sz="2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7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CB49-D7C6-431C-BAEC-C8168424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709" y="314554"/>
            <a:ext cx="4597606" cy="75346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set_load_weight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FD8A72-48C0-44AF-8553-F4BE81D65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826886"/>
              </p:ext>
            </p:extLst>
          </p:nvPr>
        </p:nvGraphicFramePr>
        <p:xfrm>
          <a:off x="2052345" y="2247900"/>
          <a:ext cx="45263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167">
                  <a:extLst>
                    <a:ext uri="{9D8B030D-6E8A-4147-A177-3AD203B41FA5}">
                      <a16:colId xmlns:a16="http://schemas.microsoft.com/office/drawing/2014/main" val="2771950064"/>
                    </a:ext>
                  </a:extLst>
                </a:gridCol>
                <a:gridCol w="2263167">
                  <a:extLst>
                    <a:ext uri="{9D8B030D-6E8A-4147-A177-3AD203B41FA5}">
                      <a16:colId xmlns:a16="http://schemas.microsoft.com/office/drawing/2014/main" val="2389811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nice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24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 * 1.25^20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44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[-19, 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1024 * 1.25^-nice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1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 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1024 * 1.25^-nice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4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 * 1.25^-19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54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6E9157-355D-4992-AB80-4ED0A4C3A0F3}"/>
              </a:ext>
            </a:extLst>
          </p:cNvPr>
          <p:cNvSpPr txBox="1"/>
          <p:nvPr/>
        </p:nvSpPr>
        <p:spPr>
          <a:xfrm>
            <a:off x="105462" y="5060950"/>
            <a:ext cx="842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onsolas" panose="020B0609020204030204" pitchFamily="49" charset="0"/>
              </a:rPr>
              <a:t>Γιατί είναι όμως το </a:t>
            </a:r>
            <a:r>
              <a:rPr lang="en-US" dirty="0">
                <a:latin typeface="Consolas" panose="020B0609020204030204" pitchFamily="49" charset="0"/>
              </a:rPr>
              <a:t>weight </a:t>
            </a:r>
            <a:r>
              <a:rPr lang="el-GR" dirty="0">
                <a:latin typeface="Consolas" panose="020B0609020204030204" pitchFamily="49" charset="0"/>
              </a:rPr>
              <a:t>περίπου ίσο με </a:t>
            </a:r>
            <a:r>
              <a:rPr lang="el-GR" sz="1800" b="1" dirty="0">
                <a:latin typeface="Consolas" panose="020B0609020204030204" pitchFamily="49" charset="0"/>
              </a:rPr>
              <a:t>1024 / (1.25) </a:t>
            </a:r>
            <a:r>
              <a:rPr lang="en-US" sz="1800" b="1" dirty="0">
                <a:latin typeface="Consolas" panose="020B0609020204030204" pitchFamily="49" charset="0"/>
              </a:rPr>
              <a:t>^</a:t>
            </a:r>
            <a:r>
              <a:rPr lang="el-GR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(nice)</a:t>
            </a:r>
            <a:r>
              <a:rPr lang="el-GR" dirty="0">
                <a:latin typeface="Consolas" panose="020B06090202040302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l-GR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4EDCF-D72A-4A86-B96B-8F7C0A435772}"/>
              </a:ext>
            </a:extLst>
          </p:cNvPr>
          <p:cNvSpPr txBox="1"/>
          <p:nvPr/>
        </p:nvSpPr>
        <p:spPr>
          <a:xfrm>
            <a:off x="1775512" y="1470174"/>
            <a:ext cx="508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l-GR" sz="1800" dirty="0">
                <a:latin typeface="Consolas" panose="020B0609020204030204" pitchFamily="49" charset="0"/>
              </a:rPr>
              <a:t>Το </a:t>
            </a:r>
            <a:r>
              <a:rPr lang="en-US" sz="1800" dirty="0">
                <a:latin typeface="Consolas" panose="020B0609020204030204" pitchFamily="49" charset="0"/>
              </a:rPr>
              <a:t>weight </a:t>
            </a:r>
            <a:r>
              <a:rPr lang="el-GR" sz="1800" dirty="0">
                <a:latin typeface="Consolas" panose="020B0609020204030204" pitchFamily="49" charset="0"/>
              </a:rPr>
              <a:t>μπορεί επίσης να υπολογισθεί με βάση τον ακόλουθο πίνακα: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0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4F68FB-E200-4A57-8788-D6BBE13D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709" y="301129"/>
            <a:ext cx="4722930" cy="75346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set_load_weight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8E6B-E5A1-4BF6-A5C1-C4C7FAD6B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7" y="1828801"/>
            <a:ext cx="7849211" cy="4351337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Η απάντηση είναι, γιατί με αυτό το τρόπο σχεδιάστηκε </a:t>
            </a:r>
            <a:r>
              <a:rPr lang="en-US" dirty="0">
                <a:latin typeface="Consolas" panose="020B0609020204030204" pitchFamily="49" charset="0"/>
              </a:rPr>
              <a:t>o</a:t>
            </a:r>
            <a:r>
              <a:rPr lang="el-G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Completely Fair Scheduler.</a:t>
            </a:r>
          </a:p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Συγκεκριμένα</a:t>
            </a:r>
            <a:r>
              <a:rPr lang="en-US" dirty="0">
                <a:latin typeface="Consolas" panose="020B0609020204030204" pitchFamily="49" charset="0"/>
              </a:rPr>
              <a:t> o CFS </a:t>
            </a:r>
            <a:r>
              <a:rPr lang="el-GR" dirty="0">
                <a:latin typeface="Consolas" panose="020B0609020204030204" pitchFamily="49" charset="0"/>
              </a:rPr>
              <a:t>σχεδιάστηκε με το σκεπτικό: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nice value </a:t>
            </a:r>
            <a:r>
              <a:rPr lang="el-GR" dirty="0">
                <a:latin typeface="Consolas" panose="020B0609020204030204" pitchFamily="49" charset="0"/>
              </a:rPr>
              <a:t>αυξάνεται κατά 1 -&gt; ~10% λιγότερη </a:t>
            </a:r>
            <a:r>
              <a:rPr lang="en-US" dirty="0">
                <a:latin typeface="Consolas" panose="020B0609020204030204" pitchFamily="49" charset="0"/>
              </a:rPr>
              <a:t>CPU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nice value </a:t>
            </a:r>
            <a:r>
              <a:rPr lang="el-GR" dirty="0">
                <a:latin typeface="Consolas" panose="020B0609020204030204" pitchFamily="49" charset="0"/>
              </a:rPr>
              <a:t>μειώνεται κατά 1 -&gt; ~10% περισσότερη </a:t>
            </a:r>
            <a:r>
              <a:rPr lang="en-US" dirty="0">
                <a:latin typeface="Consolas" panose="020B0609020204030204" pitchFamily="49" charset="0"/>
              </a:rPr>
              <a:t>CPU</a:t>
            </a:r>
            <a:endParaRPr lang="el-G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l-G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l-G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Για να πετύχουμε αυτό το σκεπτικό, χρησιμοποιείται πολλαπλασιασμός με το 1.25.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88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2A96D2-1FEE-4AD2-9E41-00F31A12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709" y="301129"/>
            <a:ext cx="4662588" cy="75346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set_load_weight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B608-A237-4715-97D1-A0C40FBE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29" y="1118000"/>
            <a:ext cx="6984049" cy="136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800" dirty="0">
                <a:latin typeface="Consolas" panose="020B0609020204030204" pitchFamily="49" charset="0"/>
              </a:rPr>
              <a:t>Αυτό το σκεπτικό υλοποιείται στον </a:t>
            </a:r>
            <a:r>
              <a:rPr lang="en-US" sz="2800" dirty="0">
                <a:latin typeface="Consolas" panose="020B0609020204030204" pitchFamily="49" charset="0"/>
              </a:rPr>
              <a:t>sched_prio_to_weight[</a:t>
            </a:r>
            <a:r>
              <a:rPr lang="el-GR" sz="2800" dirty="0">
                <a:latin typeface="Consolas" panose="020B0609020204030204" pitchFamily="49" charset="0"/>
              </a:rPr>
              <a:t>40] πίνακα</a:t>
            </a:r>
            <a:endParaRPr lang="en-US" sz="2800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A85224-C728-40CC-8365-F380A882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8" y="2543260"/>
            <a:ext cx="8085612" cy="27376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DAC4CF-73AF-4735-AB96-5BF561B4E1CD}"/>
              </a:ext>
            </a:extLst>
          </p:cNvPr>
          <p:cNvSpPr txBox="1"/>
          <p:nvPr/>
        </p:nvSpPr>
        <p:spPr>
          <a:xfrm>
            <a:off x="403821" y="5588516"/>
            <a:ext cx="7854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onsolas" panose="020B0609020204030204" pitchFamily="49" charset="0"/>
              </a:rPr>
              <a:t>Παρατηρούμε πως όσο το </a:t>
            </a:r>
            <a:r>
              <a:rPr lang="en-US" dirty="0">
                <a:latin typeface="Consolas" panose="020B0609020204030204" pitchFamily="49" charset="0"/>
              </a:rPr>
              <a:t>nice </a:t>
            </a:r>
            <a:r>
              <a:rPr lang="el-GR" dirty="0">
                <a:latin typeface="Consolas" panose="020B0609020204030204" pitchFamily="49" charset="0"/>
              </a:rPr>
              <a:t>μειώνεται, το </a:t>
            </a:r>
            <a:r>
              <a:rPr lang="en-US" dirty="0">
                <a:latin typeface="Consolas" panose="020B0609020204030204" pitchFamily="49" charset="0"/>
              </a:rPr>
              <a:t>weight </a:t>
            </a:r>
            <a:r>
              <a:rPr lang="el-GR" dirty="0">
                <a:latin typeface="Consolas" panose="020B0609020204030204" pitchFamily="49" charset="0"/>
              </a:rPr>
              <a:t>αυξάνεται και επομένως αυξάνεται το ποσοστό χρόνου της </a:t>
            </a:r>
            <a:r>
              <a:rPr lang="en-US" dirty="0">
                <a:latin typeface="Consolas" panose="020B0609020204030204" pitchFamily="49" charset="0"/>
              </a:rPr>
              <a:t>CPU </a:t>
            </a:r>
            <a:r>
              <a:rPr lang="el-GR" dirty="0">
                <a:latin typeface="Consolas" panose="020B0609020204030204" pitchFamily="49" charset="0"/>
              </a:rPr>
              <a:t>που θα δοθεί στη διεργασία. Γιατί;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37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2A96D2-1FEE-4AD2-9E41-00F31A12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709" y="301129"/>
            <a:ext cx="4662588" cy="75346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set_load_weight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B608-A237-4715-97D1-A0C40FBE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29" y="1218012"/>
            <a:ext cx="7188871" cy="3801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Είχαμε πει πως τα νέα κβάντα μίας διεργασίας υπολογίζονται με βάση το τύπο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>
                <a:latin typeface="Consolas" panose="020B0609020204030204" pitchFamily="49" charset="0"/>
              </a:rPr>
              <a:t>TL * (K/M)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Όπου </a:t>
            </a:r>
            <a:r>
              <a:rPr lang="en-US" dirty="0">
                <a:latin typeface="Consolas" panose="020B0609020204030204" pitchFamily="49" charset="0"/>
              </a:rPr>
              <a:t>K = 1024 / 1.25 ^ (nice)</a:t>
            </a:r>
            <a:r>
              <a:rPr lang="el-GR" dirty="0">
                <a:latin typeface="Consolas" panose="020B0609020204030204" pitchFamily="49" charset="0"/>
              </a:rPr>
              <a:t> και</a:t>
            </a:r>
          </a:p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Όπου </a:t>
            </a:r>
            <a:r>
              <a:rPr lang="en-US" dirty="0">
                <a:latin typeface="Consolas" panose="020B0609020204030204" pitchFamily="49" charset="0"/>
              </a:rPr>
              <a:t>M = </a:t>
            </a:r>
          </a:p>
          <a:p>
            <a:pPr marL="0" indent="0">
              <a:buNone/>
            </a:pPr>
            <a:endParaRPr lang="el-GR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Το Κ </a:t>
            </a:r>
            <a:r>
              <a:rPr lang="el-GR" i="1" dirty="0">
                <a:latin typeface="Consolas" panose="020B0609020204030204" pitchFamily="49" charset="0"/>
              </a:rPr>
              <a:t>είναι</a:t>
            </a:r>
            <a:r>
              <a:rPr lang="el-GR" dirty="0">
                <a:latin typeface="Consolas" panose="020B0609020204030204" pitchFamily="49" charset="0"/>
              </a:rPr>
              <a:t> το </a:t>
            </a:r>
            <a:r>
              <a:rPr lang="en-US" dirty="0">
                <a:latin typeface="Consolas" panose="020B0609020204030204" pitchFamily="49" charset="0"/>
              </a:rPr>
              <a:t>weight</a:t>
            </a:r>
            <a:r>
              <a:rPr lang="el-GR" dirty="0">
                <a:latin typeface="Consolas" panose="020B0609020204030204" pitchFamily="49" charset="0"/>
              </a:rPr>
              <a:t>, και το Μ </a:t>
            </a:r>
            <a:r>
              <a:rPr lang="el-GR" i="1" dirty="0">
                <a:latin typeface="Consolas" panose="020B0609020204030204" pitchFamily="49" charset="0"/>
              </a:rPr>
              <a:t>είναι</a:t>
            </a:r>
            <a:r>
              <a:rPr lang="el-GR" dirty="0">
                <a:latin typeface="Consolas" panose="020B0609020204030204" pitchFamily="49" charset="0"/>
              </a:rPr>
              <a:t> το </a:t>
            </a:r>
            <a:r>
              <a:rPr lang="en-US" dirty="0">
                <a:latin typeface="Consolas" panose="020B0609020204030204" pitchFamily="49" charset="0"/>
              </a:rPr>
              <a:t>weight </a:t>
            </a:r>
            <a:r>
              <a:rPr lang="el-GR" dirty="0">
                <a:latin typeface="Consolas" panose="020B0609020204030204" pitchFamily="49" charset="0"/>
              </a:rPr>
              <a:t>της </a:t>
            </a:r>
            <a:r>
              <a:rPr lang="en-US" dirty="0">
                <a:latin typeface="Consolas" panose="020B0609020204030204" pitchFamily="49" charset="0"/>
              </a:rPr>
              <a:t>rq.</a:t>
            </a:r>
            <a:endParaRPr lang="el-G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l-G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Επομένως ο χρόνος της </a:t>
            </a:r>
            <a:r>
              <a:rPr lang="en-US" dirty="0">
                <a:latin typeface="Consolas" panose="020B0609020204030204" pitchFamily="49" charset="0"/>
              </a:rPr>
              <a:t>CPU </a:t>
            </a:r>
            <a:r>
              <a:rPr lang="el-GR" dirty="0">
                <a:latin typeface="Consolas" panose="020B0609020204030204" pitchFamily="49" charset="0"/>
              </a:rPr>
              <a:t>που παίρνει κάθε διεργασία είναι </a:t>
            </a:r>
            <a:r>
              <a:rPr lang="en-US" b="1" dirty="0">
                <a:latin typeface="Consolas" panose="020B0609020204030204" pitchFamily="49" charset="0"/>
              </a:rPr>
              <a:t>TL*(weight(task)/weight(rq))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1FD13-35B4-45DD-9917-B11F249B3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8" y="2211338"/>
            <a:ext cx="620759" cy="65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87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26C0-08BA-4D79-9163-87ACEC43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854" y="323088"/>
            <a:ext cx="3801161" cy="680314"/>
          </a:xfrm>
        </p:spPr>
        <p:txBody>
          <a:bodyPr/>
          <a:lstStyle/>
          <a:p>
            <a:r>
              <a:rPr lang="el-GR" dirty="0">
                <a:latin typeface="Consolas" panose="020B0609020204030204" pitchFamily="49" charset="0"/>
              </a:rPr>
              <a:t>Παράδειγμα</a:t>
            </a:r>
            <a:r>
              <a:rPr lang="en-US" dirty="0">
                <a:latin typeface="Consolas" panose="020B0609020204030204" pitchFamily="49" charset="0"/>
              </a:rPr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ABA9-219A-4BE7-B6D9-D140619F8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99" y="1089964"/>
            <a:ext cx="8111872" cy="5782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200" dirty="0">
                <a:latin typeface="Consolas" panose="020B0609020204030204" pitchFamily="49" charset="0"/>
              </a:rPr>
              <a:t>Για να δούμε καλύτερα την επίδραση των παραπάνω, ας υποθέσουμε πως έχουμε 2 διεργασίες </a:t>
            </a:r>
            <a:r>
              <a:rPr lang="en-US" sz="2200" dirty="0">
                <a:latin typeface="Consolas" panose="020B0609020204030204" pitchFamily="49" charset="0"/>
              </a:rPr>
              <a:t>p</a:t>
            </a:r>
            <a:r>
              <a:rPr lang="el-GR" sz="2200" dirty="0">
                <a:latin typeface="Consolas" panose="020B0609020204030204" pitchFamily="49" charset="0"/>
              </a:rPr>
              <a:t>Α και </a:t>
            </a:r>
            <a:r>
              <a:rPr lang="en-US" sz="2200" dirty="0">
                <a:latin typeface="Consolas" panose="020B0609020204030204" pitchFamily="49" charset="0"/>
              </a:rPr>
              <a:t>p</a:t>
            </a:r>
            <a:r>
              <a:rPr lang="el-GR" sz="2200" dirty="0">
                <a:latin typeface="Consolas" panose="020B0609020204030204" pitchFamily="49" charset="0"/>
              </a:rPr>
              <a:t>Β όπου: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sz="1600" dirty="0">
                <a:latin typeface="Consolas" panose="020B0609020204030204" pitchFamily="49" charset="0"/>
              </a:rPr>
              <a:t>Το </a:t>
            </a:r>
            <a:r>
              <a:rPr lang="en-US" sz="1600" dirty="0">
                <a:latin typeface="Consolas" panose="020B0609020204030204" pitchFamily="49" charset="0"/>
              </a:rPr>
              <a:t>weight </a:t>
            </a:r>
            <a:r>
              <a:rPr lang="el-GR" sz="1600" dirty="0">
                <a:latin typeface="Consolas" panose="020B0609020204030204" pitchFamily="49" charset="0"/>
              </a:rPr>
              <a:t>προκύπτει με βάση το πίνακα της διαφάνειας</a:t>
            </a:r>
            <a:r>
              <a:rPr lang="en-US" sz="1600" dirty="0">
                <a:latin typeface="Consolas" panose="020B0609020204030204" pitchFamily="49" charset="0"/>
              </a:rPr>
              <a:t> 24</a:t>
            </a:r>
            <a:r>
              <a:rPr lang="el-GR" sz="16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l-GR" sz="2200" dirty="0">
                <a:latin typeface="Consolas" panose="020B0609020204030204" pitchFamily="49" charset="0"/>
              </a:rPr>
              <a:t>Αν υποθέσουμε πως δεν τρέχουν άλλες διεργασίες τότε στη </a:t>
            </a:r>
            <a:r>
              <a:rPr lang="en-US" sz="2200" dirty="0">
                <a:latin typeface="Consolas" panose="020B0609020204030204" pitchFamily="49" charset="0"/>
              </a:rPr>
              <a:t>rq (run queue) </a:t>
            </a:r>
            <a:r>
              <a:rPr lang="el-GR" sz="2200" dirty="0">
                <a:latin typeface="Consolas" panose="020B0609020204030204" pitchFamily="49" charset="0"/>
              </a:rPr>
              <a:t>της </a:t>
            </a:r>
            <a:r>
              <a:rPr lang="en-US" sz="2200" dirty="0">
                <a:latin typeface="Consolas" panose="020B0609020204030204" pitchFamily="49" charset="0"/>
              </a:rPr>
              <a:t>CPU </a:t>
            </a:r>
            <a:r>
              <a:rPr lang="el-GR" sz="2200" dirty="0">
                <a:latin typeface="Consolas" panose="020B0609020204030204" pitchFamily="49" charset="0"/>
              </a:rPr>
              <a:t>υπάρχουν 2 διεργασίες.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To weight </a:t>
            </a:r>
            <a:r>
              <a:rPr lang="el-GR" sz="2200" dirty="0">
                <a:latin typeface="Consolas" panose="020B0609020204030204" pitchFamily="49" charset="0"/>
              </a:rPr>
              <a:t>της </a:t>
            </a:r>
            <a:r>
              <a:rPr lang="en-US" sz="2200" dirty="0">
                <a:latin typeface="Consolas" panose="020B0609020204030204" pitchFamily="49" charset="0"/>
              </a:rPr>
              <a:t>rq </a:t>
            </a:r>
            <a:r>
              <a:rPr lang="el-GR" sz="2200" dirty="0">
                <a:latin typeface="Consolas" panose="020B0609020204030204" pitchFamily="49" charset="0"/>
              </a:rPr>
              <a:t>= 1024 + 1024 = 2048</a:t>
            </a:r>
          </a:p>
          <a:p>
            <a:pPr marL="0" indent="0">
              <a:buNone/>
            </a:pPr>
            <a:r>
              <a:rPr lang="en-US" sz="2200" b="1" dirty="0">
                <a:latin typeface="Consolas" panose="020B0609020204030204" pitchFamily="49" charset="0"/>
              </a:rPr>
              <a:t>CPUpercpX = weight(pX) / weight(rq)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CPUpercpA = </a:t>
            </a:r>
            <a:r>
              <a:rPr lang="el-GR" sz="2200" dirty="0">
                <a:latin typeface="Consolas" panose="020B0609020204030204" pitchFamily="49" charset="0"/>
              </a:rPr>
              <a:t>1024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l-GR" sz="2200" dirty="0">
                <a:latin typeface="Consolas" panose="020B0609020204030204" pitchFamily="49" charset="0"/>
              </a:rPr>
              <a:t>2048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l-GR" sz="2200" dirty="0"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50%</a:t>
            </a:r>
          </a:p>
          <a:p>
            <a:pPr marL="0" indent="0">
              <a:buNone/>
            </a:pPr>
            <a:r>
              <a:rPr lang="el-GR" sz="2200" dirty="0">
                <a:latin typeface="Consolas" panose="020B0609020204030204" pitchFamily="49" charset="0"/>
              </a:rPr>
              <a:t>Αντίστοιχα και το </a:t>
            </a:r>
            <a:r>
              <a:rPr lang="en-US" sz="2200" dirty="0">
                <a:latin typeface="Consolas" panose="020B0609020204030204" pitchFamily="49" charset="0"/>
              </a:rPr>
              <a:t>CPUpercpB </a:t>
            </a:r>
            <a:r>
              <a:rPr lang="el-GR" sz="2200" dirty="0">
                <a:latin typeface="Consolas" panose="020B0609020204030204" pitchFamily="49" charset="0"/>
              </a:rPr>
              <a:t>θα είναι = 50%.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69F6D3-B8EB-48BC-B817-E088D2F53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47286"/>
              </p:ext>
            </p:extLst>
          </p:nvPr>
        </p:nvGraphicFramePr>
        <p:xfrm>
          <a:off x="1123034" y="1789785"/>
          <a:ext cx="6096000" cy="1175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28284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45773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3653833"/>
                    </a:ext>
                  </a:extLst>
                </a:gridCol>
              </a:tblGrid>
              <a:tr h="4340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nice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1024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5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1024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7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01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26C0-08BA-4D79-9163-87ACEC43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400" y="293828"/>
            <a:ext cx="3786533" cy="680314"/>
          </a:xfrm>
        </p:spPr>
        <p:txBody>
          <a:bodyPr/>
          <a:lstStyle/>
          <a:p>
            <a:r>
              <a:rPr lang="el-GR" dirty="0">
                <a:latin typeface="Consolas" panose="020B0609020204030204" pitchFamily="49" charset="0"/>
              </a:rPr>
              <a:t>Παράδειγμα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ABA9-219A-4BE7-B6D9-D140619F8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98" y="974142"/>
            <a:ext cx="8192339" cy="5883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200" dirty="0">
                <a:latin typeface="Consolas" panose="020B0609020204030204" pitchFamily="49" charset="0"/>
              </a:rPr>
              <a:t>Στη συνέχεια κάνουμε τις ίδιες υποθέσεις, με τη διαφορά πως το </a:t>
            </a:r>
            <a:r>
              <a:rPr lang="en-US" sz="2200" dirty="0">
                <a:latin typeface="Consolas" panose="020B0609020204030204" pitchFamily="49" charset="0"/>
              </a:rPr>
              <a:t>nice value </a:t>
            </a:r>
            <a:r>
              <a:rPr lang="el-GR" sz="2200" dirty="0">
                <a:latin typeface="Consolas" panose="020B0609020204030204" pitchFamily="49" charset="0"/>
              </a:rPr>
              <a:t>της Α θα είναι 1.</a:t>
            </a:r>
          </a:p>
          <a:p>
            <a:pPr marL="0" indent="0">
              <a:buNone/>
            </a:pPr>
            <a:endParaRPr lang="el-GR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l-GR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sz="2200" dirty="0">
                <a:latin typeface="Consolas" panose="020B0609020204030204" pitchFamily="49" charset="0"/>
              </a:rPr>
              <a:t>Το </a:t>
            </a:r>
            <a:r>
              <a:rPr lang="en-US" sz="2200" dirty="0">
                <a:latin typeface="Consolas" panose="020B0609020204030204" pitchFamily="49" charset="0"/>
              </a:rPr>
              <a:t>weight </a:t>
            </a:r>
            <a:r>
              <a:rPr lang="el-GR" sz="2200" dirty="0">
                <a:latin typeface="Consolas" panose="020B0609020204030204" pitchFamily="49" charset="0"/>
              </a:rPr>
              <a:t>της </a:t>
            </a:r>
            <a:r>
              <a:rPr lang="en-US" sz="2200" dirty="0">
                <a:latin typeface="Consolas" panose="020B0609020204030204" pitchFamily="49" charset="0"/>
              </a:rPr>
              <a:t>rq </a:t>
            </a:r>
            <a:r>
              <a:rPr lang="el-GR" sz="2200" dirty="0">
                <a:latin typeface="Consolas" panose="020B0609020204030204" pitchFamily="49" charset="0"/>
              </a:rPr>
              <a:t>θα είναι: </a:t>
            </a:r>
            <a:r>
              <a:rPr lang="en-US" sz="2200" dirty="0">
                <a:latin typeface="Consolas" panose="020B0609020204030204" pitchFamily="49" charset="0"/>
              </a:rPr>
              <a:t>820</a:t>
            </a:r>
            <a:r>
              <a:rPr lang="el-GR" sz="2200" dirty="0">
                <a:latin typeface="Consolas" panose="020B0609020204030204" pitchFamily="49" charset="0"/>
              </a:rPr>
              <a:t> + </a:t>
            </a:r>
            <a:r>
              <a:rPr lang="en-US" sz="2200" dirty="0">
                <a:latin typeface="Consolas" panose="020B0609020204030204" pitchFamily="49" charset="0"/>
              </a:rPr>
              <a:t>1024</a:t>
            </a:r>
            <a:r>
              <a:rPr lang="el-GR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latin typeface="Consolas" panose="020B0609020204030204" pitchFamily="49" charset="0"/>
              </a:rPr>
              <a:t>1844</a:t>
            </a:r>
          </a:p>
          <a:p>
            <a:pPr marL="0" indent="0">
              <a:buNone/>
            </a:pPr>
            <a:r>
              <a:rPr lang="el-GR" sz="2200" dirty="0">
                <a:latin typeface="Consolas" panose="020B0609020204030204" pitchFamily="49" charset="0"/>
              </a:rPr>
              <a:t>Επομένως το ποσοστό χρόνου στη </a:t>
            </a:r>
            <a:r>
              <a:rPr lang="en-US" sz="2200" dirty="0">
                <a:latin typeface="Consolas" panose="020B0609020204030204" pitchFamily="49" charset="0"/>
              </a:rPr>
              <a:t>CPU </a:t>
            </a:r>
            <a:r>
              <a:rPr lang="el-GR" sz="2200" dirty="0">
                <a:latin typeface="Consolas" panose="020B0609020204030204" pitchFamily="49" charset="0"/>
              </a:rPr>
              <a:t>που θα πάρει η Α είναι: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CPUpercpA = 820 / 1844 </a:t>
            </a:r>
            <a:r>
              <a:rPr lang="el-GR" sz="2200" dirty="0">
                <a:latin typeface="Consolas" panose="020B0609020204030204" pitchFamily="49" charset="0"/>
              </a:rPr>
              <a:t>= </a:t>
            </a:r>
            <a:r>
              <a:rPr lang="en-US" sz="2200" dirty="0">
                <a:latin typeface="Consolas" panose="020B0609020204030204" pitchFamily="49" charset="0"/>
              </a:rPr>
              <a:t>~45%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CPUpercpB = 1024 / 1844 </a:t>
            </a:r>
            <a:r>
              <a:rPr lang="el-GR" sz="2200" dirty="0">
                <a:latin typeface="Consolas" panose="020B0609020204030204" pitchFamily="49" charset="0"/>
              </a:rPr>
              <a:t>= </a:t>
            </a:r>
            <a:r>
              <a:rPr lang="en-US" sz="2200" dirty="0">
                <a:latin typeface="Consolas" panose="020B0609020204030204" pitchFamily="49" charset="0"/>
              </a:rPr>
              <a:t>~55%</a:t>
            </a:r>
          </a:p>
          <a:p>
            <a:pPr marL="0" indent="0">
              <a:buNone/>
            </a:pPr>
            <a:r>
              <a:rPr lang="el-GR" sz="2200" dirty="0">
                <a:latin typeface="Consolas" panose="020B0609020204030204" pitchFamily="49" charset="0"/>
              </a:rPr>
              <a:t>Επομένως παρατηρούμε πως αυξάνοντας τη τιμή του </a:t>
            </a:r>
            <a:r>
              <a:rPr lang="en-US" sz="2200" dirty="0">
                <a:latin typeface="Consolas" panose="020B0609020204030204" pitchFamily="49" charset="0"/>
              </a:rPr>
              <a:t>nice </a:t>
            </a:r>
            <a:r>
              <a:rPr lang="el-GR" sz="2200" dirty="0">
                <a:latin typeface="Consolas" panose="020B0609020204030204" pitchFamily="49" charset="0"/>
              </a:rPr>
              <a:t>της Α κατά 1 πλέον το ποσοστό χρόνου της </a:t>
            </a:r>
            <a:r>
              <a:rPr lang="en-US" sz="2200" dirty="0">
                <a:latin typeface="Consolas" panose="020B0609020204030204" pitchFamily="49" charset="0"/>
              </a:rPr>
              <a:t>CPU </a:t>
            </a:r>
            <a:r>
              <a:rPr lang="el-GR" sz="2200" dirty="0">
                <a:latin typeface="Consolas" panose="020B0609020204030204" pitchFamily="49" charset="0"/>
              </a:rPr>
              <a:t>που παίρνει είναι ~10% λιγότερο απ’ ότι αν είχε </a:t>
            </a:r>
            <a:r>
              <a:rPr lang="en-US" sz="2200" dirty="0">
                <a:latin typeface="Consolas" panose="020B0609020204030204" pitchFamily="49" charset="0"/>
              </a:rPr>
              <a:t>nice</a:t>
            </a:r>
            <a:r>
              <a:rPr lang="el-GR" sz="2200" dirty="0">
                <a:latin typeface="Consolas" panose="020B0609020204030204" pitchFamily="49" charset="0"/>
              </a:rPr>
              <a:t> 0.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69F6D3-B8EB-48BC-B817-E088D2F53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10308"/>
              </p:ext>
            </p:extLst>
          </p:nvPr>
        </p:nvGraphicFramePr>
        <p:xfrm>
          <a:off x="1123034" y="1736940"/>
          <a:ext cx="6096000" cy="1151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28284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45773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3653833"/>
                    </a:ext>
                  </a:extLst>
                </a:gridCol>
              </a:tblGrid>
              <a:tr h="4096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nice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5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7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203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26C0-08BA-4D79-9163-87ACEC43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854" y="323088"/>
            <a:ext cx="3801161" cy="680314"/>
          </a:xfrm>
        </p:spPr>
        <p:txBody>
          <a:bodyPr/>
          <a:lstStyle/>
          <a:p>
            <a:r>
              <a:rPr lang="el-GR" dirty="0">
                <a:latin typeface="Consolas" panose="020B0609020204030204" pitchFamily="49" charset="0"/>
              </a:rPr>
              <a:t>Παράδειγμα</a:t>
            </a:r>
            <a:r>
              <a:rPr lang="en-US" dirty="0">
                <a:latin typeface="Consolas" panose="020B0609020204030204" pitchFamily="49" charset="0"/>
              </a:rPr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ABA9-219A-4BE7-B6D9-D140619F8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99" y="1089964"/>
            <a:ext cx="8111872" cy="5782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200" dirty="0">
                <a:latin typeface="Consolas" panose="020B0609020204030204" pitchFamily="49" charset="0"/>
              </a:rPr>
              <a:t>Υποθέτουμε πως έχουμε 2 διεργασίες </a:t>
            </a:r>
            <a:r>
              <a:rPr lang="en-US" sz="2200" dirty="0">
                <a:latin typeface="Consolas" panose="020B0609020204030204" pitchFamily="49" charset="0"/>
              </a:rPr>
              <a:t>p</a:t>
            </a:r>
            <a:r>
              <a:rPr lang="el-GR" sz="2200" dirty="0">
                <a:latin typeface="Consolas" panose="020B0609020204030204" pitchFamily="49" charset="0"/>
              </a:rPr>
              <a:t>Α και </a:t>
            </a:r>
            <a:r>
              <a:rPr lang="en-US" sz="2200" dirty="0">
                <a:latin typeface="Consolas" panose="020B0609020204030204" pitchFamily="49" charset="0"/>
              </a:rPr>
              <a:t>p</a:t>
            </a:r>
            <a:r>
              <a:rPr lang="el-GR" sz="2200" dirty="0">
                <a:latin typeface="Consolas" panose="020B0609020204030204" pitchFamily="49" charset="0"/>
              </a:rPr>
              <a:t>Β όπου: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l-G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l-GR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sz="2200" dirty="0">
                <a:latin typeface="Consolas" panose="020B0609020204030204" pitchFamily="49" charset="0"/>
              </a:rPr>
              <a:t>Αν υποθέσουμε πως δεν τρέχουν άλλες διεργασίες τότε στο </a:t>
            </a:r>
            <a:r>
              <a:rPr lang="en-US" sz="2200" dirty="0">
                <a:latin typeface="Consolas" panose="020B0609020204030204" pitchFamily="49" charset="0"/>
              </a:rPr>
              <a:t>rq (run queue) </a:t>
            </a:r>
            <a:r>
              <a:rPr lang="el-GR" sz="2200" dirty="0">
                <a:latin typeface="Consolas" panose="020B0609020204030204" pitchFamily="49" charset="0"/>
              </a:rPr>
              <a:t>της </a:t>
            </a:r>
            <a:r>
              <a:rPr lang="en-US" sz="2200" dirty="0">
                <a:latin typeface="Consolas" panose="020B0609020204030204" pitchFamily="49" charset="0"/>
              </a:rPr>
              <a:t>CPU </a:t>
            </a:r>
            <a:r>
              <a:rPr lang="el-GR" sz="2200" dirty="0">
                <a:latin typeface="Consolas" panose="020B0609020204030204" pitchFamily="49" charset="0"/>
              </a:rPr>
              <a:t>υπάρχουν 2 διεργασίες.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To weight </a:t>
            </a:r>
            <a:r>
              <a:rPr lang="el-GR" sz="2200" dirty="0">
                <a:latin typeface="Consolas" panose="020B0609020204030204" pitchFamily="49" charset="0"/>
              </a:rPr>
              <a:t>της </a:t>
            </a:r>
            <a:r>
              <a:rPr lang="en-US" sz="2200" dirty="0">
                <a:latin typeface="Consolas" panose="020B0609020204030204" pitchFamily="49" charset="0"/>
              </a:rPr>
              <a:t>rq </a:t>
            </a:r>
            <a:r>
              <a:rPr lang="el-GR" sz="2200" dirty="0">
                <a:latin typeface="Consolas" panose="020B0609020204030204" pitchFamily="49" charset="0"/>
              </a:rPr>
              <a:t>= 1277 + 1024 = 2301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CPUpercpA = </a:t>
            </a:r>
            <a:r>
              <a:rPr lang="el-GR" sz="2200" dirty="0">
                <a:latin typeface="Consolas" panose="020B0609020204030204" pitchFamily="49" charset="0"/>
              </a:rPr>
              <a:t>1277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l-GR" sz="2200" dirty="0">
                <a:latin typeface="Consolas" panose="020B0609020204030204" pitchFamily="49" charset="0"/>
              </a:rPr>
              <a:t>2301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l-GR" sz="2200" dirty="0">
                <a:latin typeface="Consolas" panose="020B0609020204030204" pitchFamily="49" charset="0"/>
              </a:rPr>
              <a:t>= ~</a:t>
            </a:r>
            <a:r>
              <a:rPr lang="en-US" sz="2200" dirty="0">
                <a:latin typeface="Consolas" panose="020B0609020204030204" pitchFamily="49" charset="0"/>
              </a:rPr>
              <a:t>5</a:t>
            </a:r>
            <a:r>
              <a:rPr lang="el-GR" sz="2200" dirty="0">
                <a:latin typeface="Consolas" panose="020B0609020204030204" pitchFamily="49" charset="0"/>
              </a:rPr>
              <a:t>5</a:t>
            </a:r>
            <a:r>
              <a:rPr lang="en-US" sz="2200" dirty="0">
                <a:latin typeface="Consolas" panose="020B0609020204030204" pitchFamily="49" charset="0"/>
              </a:rPr>
              <a:t>%</a:t>
            </a:r>
          </a:p>
          <a:p>
            <a:pPr marL="0" indent="0">
              <a:buNone/>
            </a:pPr>
            <a:r>
              <a:rPr lang="el-GR" sz="2200" dirty="0">
                <a:latin typeface="Consolas" panose="020B0609020204030204" pitchFamily="49" charset="0"/>
              </a:rPr>
              <a:t>Αντίστοιχα το </a:t>
            </a:r>
            <a:r>
              <a:rPr lang="en-US" sz="2200" dirty="0">
                <a:latin typeface="Consolas" panose="020B0609020204030204" pitchFamily="49" charset="0"/>
              </a:rPr>
              <a:t>CPUpercpB </a:t>
            </a:r>
            <a:r>
              <a:rPr lang="el-GR" sz="2200" dirty="0">
                <a:latin typeface="Consolas" panose="020B0609020204030204" pitchFamily="49" charset="0"/>
              </a:rPr>
              <a:t>θα είναι ~45%.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69F6D3-B8EB-48BC-B817-E088D2F53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57787"/>
              </p:ext>
            </p:extLst>
          </p:nvPr>
        </p:nvGraphicFramePr>
        <p:xfrm>
          <a:off x="1352434" y="1660550"/>
          <a:ext cx="6096000" cy="1144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28284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45773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3653833"/>
                    </a:ext>
                  </a:extLst>
                </a:gridCol>
              </a:tblGrid>
              <a:tr h="4023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nice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1277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5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1024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7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656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26C0-08BA-4D79-9163-87ACEC43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400" y="293828"/>
            <a:ext cx="3786533" cy="680314"/>
          </a:xfrm>
        </p:spPr>
        <p:txBody>
          <a:bodyPr/>
          <a:lstStyle/>
          <a:p>
            <a:r>
              <a:rPr lang="el-GR" dirty="0">
                <a:latin typeface="Consolas" panose="020B0609020204030204" pitchFamily="49" charset="0"/>
              </a:rPr>
              <a:t>Παράδειγμα 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ABA9-219A-4BE7-B6D9-D140619F8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98" y="974142"/>
            <a:ext cx="8192339" cy="5883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200" dirty="0">
                <a:latin typeface="Consolas" panose="020B0609020204030204" pitchFamily="49" charset="0"/>
              </a:rPr>
              <a:t>Στη συνέχεια κάνουμε τις ίδιες υποθέσεις, με τη διαφορά πως το </a:t>
            </a:r>
            <a:r>
              <a:rPr lang="en-US" sz="2200" dirty="0">
                <a:latin typeface="Consolas" panose="020B0609020204030204" pitchFamily="49" charset="0"/>
              </a:rPr>
              <a:t>nice value </a:t>
            </a:r>
            <a:r>
              <a:rPr lang="el-GR" sz="2200" dirty="0">
                <a:latin typeface="Consolas" panose="020B0609020204030204" pitchFamily="49" charset="0"/>
              </a:rPr>
              <a:t>της </a:t>
            </a:r>
            <a:r>
              <a:rPr lang="en-US" sz="2200" dirty="0">
                <a:latin typeface="Consolas" panose="020B0609020204030204" pitchFamily="49" charset="0"/>
              </a:rPr>
              <a:t>B</a:t>
            </a:r>
            <a:r>
              <a:rPr lang="el-GR" sz="2200" dirty="0">
                <a:latin typeface="Consolas" panose="020B0609020204030204" pitchFamily="49" charset="0"/>
              </a:rPr>
              <a:t> θα είναι 1.</a:t>
            </a:r>
          </a:p>
          <a:p>
            <a:pPr marL="0" indent="0">
              <a:buNone/>
            </a:pPr>
            <a:endParaRPr lang="el-GR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l-GR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sz="2200" dirty="0">
                <a:latin typeface="Consolas" panose="020B0609020204030204" pitchFamily="49" charset="0"/>
              </a:rPr>
              <a:t>Το </a:t>
            </a:r>
            <a:r>
              <a:rPr lang="en-US" sz="2200" dirty="0">
                <a:latin typeface="Consolas" panose="020B0609020204030204" pitchFamily="49" charset="0"/>
              </a:rPr>
              <a:t>weight </a:t>
            </a:r>
            <a:r>
              <a:rPr lang="el-GR" sz="2200" dirty="0">
                <a:latin typeface="Consolas" panose="020B0609020204030204" pitchFamily="49" charset="0"/>
              </a:rPr>
              <a:t>της </a:t>
            </a:r>
            <a:r>
              <a:rPr lang="en-US" sz="2200" dirty="0">
                <a:latin typeface="Consolas" panose="020B0609020204030204" pitchFamily="49" charset="0"/>
              </a:rPr>
              <a:t>rq </a:t>
            </a:r>
            <a:r>
              <a:rPr lang="el-GR" sz="2200" dirty="0">
                <a:latin typeface="Consolas" panose="020B0609020204030204" pitchFamily="49" charset="0"/>
              </a:rPr>
              <a:t>θα είναι: 1277 + 820 = 2097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l-GR" sz="2200" dirty="0">
                <a:latin typeface="Consolas" panose="020B0609020204030204" pitchFamily="49" charset="0"/>
              </a:rPr>
              <a:t>Επομένως το ποσοστό χρόνου στη </a:t>
            </a:r>
            <a:r>
              <a:rPr lang="en-US" sz="2200" dirty="0">
                <a:latin typeface="Consolas" panose="020B0609020204030204" pitchFamily="49" charset="0"/>
              </a:rPr>
              <a:t>CPU </a:t>
            </a:r>
            <a:r>
              <a:rPr lang="el-GR" sz="2200" dirty="0">
                <a:latin typeface="Consolas" panose="020B0609020204030204" pitchFamily="49" charset="0"/>
              </a:rPr>
              <a:t>που θα πάρει η Α είναι: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CPUpercpA = </a:t>
            </a:r>
            <a:r>
              <a:rPr lang="el-GR" sz="2200" dirty="0">
                <a:latin typeface="Consolas" panose="020B0609020204030204" pitchFamily="49" charset="0"/>
              </a:rPr>
              <a:t>1277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l-GR" sz="2200" dirty="0">
                <a:latin typeface="Consolas" panose="020B0609020204030204" pitchFamily="49" charset="0"/>
              </a:rPr>
              <a:t>2097</a:t>
            </a:r>
            <a:r>
              <a:rPr lang="en-US" sz="2200" dirty="0">
                <a:latin typeface="Consolas" panose="020B0609020204030204" pitchFamily="49" charset="0"/>
              </a:rPr>
              <a:t> ~ </a:t>
            </a:r>
            <a:r>
              <a:rPr lang="el-GR" sz="2200" dirty="0">
                <a:latin typeface="Consolas" panose="020B0609020204030204" pitchFamily="49" charset="0"/>
              </a:rPr>
              <a:t>60</a:t>
            </a:r>
            <a:r>
              <a:rPr lang="en-US" sz="2200" dirty="0">
                <a:latin typeface="Consolas" panose="020B0609020204030204" pitchFamily="49" charset="0"/>
              </a:rPr>
              <a:t>%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CPUpercpB = </a:t>
            </a:r>
            <a:r>
              <a:rPr lang="el-GR" sz="2200" dirty="0">
                <a:latin typeface="Consolas" panose="020B0609020204030204" pitchFamily="49" charset="0"/>
              </a:rPr>
              <a:t>820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l-GR" sz="2200" dirty="0">
                <a:latin typeface="Consolas" panose="020B0609020204030204" pitchFamily="49" charset="0"/>
              </a:rPr>
              <a:t>2097</a:t>
            </a:r>
            <a:r>
              <a:rPr lang="en-US" sz="2200" dirty="0">
                <a:latin typeface="Consolas" panose="020B0609020204030204" pitchFamily="49" charset="0"/>
              </a:rPr>
              <a:t>  ~ </a:t>
            </a:r>
            <a:r>
              <a:rPr lang="el-GR" sz="2200" dirty="0">
                <a:latin typeface="Consolas" panose="020B0609020204030204" pitchFamily="49" charset="0"/>
              </a:rPr>
              <a:t>40</a:t>
            </a:r>
            <a:r>
              <a:rPr lang="en-US" sz="2200" dirty="0">
                <a:latin typeface="Consolas" panose="020B0609020204030204" pitchFamily="49" charset="0"/>
              </a:rPr>
              <a:t>%</a:t>
            </a:r>
          </a:p>
          <a:p>
            <a:pPr marL="0" indent="0">
              <a:buNone/>
            </a:pPr>
            <a:r>
              <a:rPr lang="el-GR" sz="2200" dirty="0">
                <a:latin typeface="Consolas" panose="020B0609020204030204" pitchFamily="49" charset="0"/>
              </a:rPr>
              <a:t>Επομένως παρατηρούμε πως αυξάνοντας τη τιμή του </a:t>
            </a:r>
            <a:r>
              <a:rPr lang="en-US" sz="2200" dirty="0">
                <a:latin typeface="Consolas" panose="020B0609020204030204" pitchFamily="49" charset="0"/>
              </a:rPr>
              <a:t>nice</a:t>
            </a:r>
            <a:r>
              <a:rPr lang="el-GR" sz="2200" dirty="0">
                <a:latin typeface="Consolas" panose="020B0609020204030204" pitchFamily="49" charset="0"/>
              </a:rPr>
              <a:t> της Β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l-GR" sz="2200" dirty="0">
                <a:latin typeface="Consolas" panose="020B0609020204030204" pitchFamily="49" charset="0"/>
              </a:rPr>
              <a:t>κατά 1 πλέον το ποσοστό χρόνου της </a:t>
            </a:r>
            <a:r>
              <a:rPr lang="en-US" sz="2200" dirty="0">
                <a:latin typeface="Consolas" panose="020B0609020204030204" pitchFamily="49" charset="0"/>
              </a:rPr>
              <a:t>CPU </a:t>
            </a:r>
            <a:r>
              <a:rPr lang="el-GR" sz="2200" dirty="0">
                <a:latin typeface="Consolas" panose="020B0609020204030204" pitchFamily="49" charset="0"/>
              </a:rPr>
              <a:t>που παίρνει είναι ~10% λιγότερο απ’ ότι αν είχε </a:t>
            </a:r>
            <a:r>
              <a:rPr lang="en-US" sz="2200" dirty="0">
                <a:latin typeface="Consolas" panose="020B0609020204030204" pitchFamily="49" charset="0"/>
              </a:rPr>
              <a:t>nice</a:t>
            </a:r>
            <a:r>
              <a:rPr lang="el-GR" sz="2200" dirty="0">
                <a:latin typeface="Consolas" panose="020B0609020204030204" pitchFamily="49" charset="0"/>
              </a:rPr>
              <a:t> 0.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69F6D3-B8EB-48BC-B817-E088D2F53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4183"/>
              </p:ext>
            </p:extLst>
          </p:nvPr>
        </p:nvGraphicFramePr>
        <p:xfrm>
          <a:off x="1123034" y="1746465"/>
          <a:ext cx="6096000" cy="1151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28284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45773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3653833"/>
                    </a:ext>
                  </a:extLst>
                </a:gridCol>
              </a:tblGrid>
              <a:tr h="4096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nice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-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1277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5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820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7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19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9AC090-E544-4336-8764-BAE895727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" y="0"/>
            <a:ext cx="911852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55DD63-B380-48F8-AF7C-C0A27977AD38}"/>
              </a:ext>
            </a:extLst>
          </p:cNvPr>
          <p:cNvSpPr txBox="1"/>
          <p:nvPr/>
        </p:nvSpPr>
        <p:spPr>
          <a:xfrm>
            <a:off x="447675" y="555783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97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1BA03-6C77-4B18-B321-A6A8A16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623889"/>
            <a:ext cx="7939087" cy="5556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https://mechpen.github.io/posts/2020-04-27-cfs-group/index.html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https://www.kernel.org/doc/Documentation/scheduler/sched-design-CFS.txt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https://titanwolf.org/Network/Articles/Article?AID=81521287-29de-4a9f-a951-66642dc27d01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https://elixir.bootlin.com/linux/v5.15.4/source/kernel/sched/core.c#L6945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http://bricktou.cn/kernel/sched/coreSYSCALL_DEFINE1_x_en.html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https://elixir.bootlin.com/linux/v5.15.4/source/kernel/sched/core.c#L6868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https://patchwork.kernel.org/project/linux-arm-msm/patch/1445709662-17232-1-git-send-email-ohaugan@codeaurora.org/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https://access.redhat.com/documentation/en-us/red_hat_enterprise_linux_for_real_time/7/html/reference_guide/chap-priorities_and_policies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https://elixir.bootlin.com/linux/v5.15.4/source/include/linux/sched/prio.h#L1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http://www.bricktou.com/kernel/sched/coreset_user_nice_en.html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https://elixir.bootlin.com/linux/v5.15.4/source/kernel/sched/core.c#L10802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https://oakbytes.wordpress.com/2012/06/06/linux-scheduler-cfs-and-nice/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https://blog.shichao.io/2015/07/22/relationships_among_nice_priority_and_weight_in_linux_kernel.html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https://titanwolf.org/Network/Articles/Article?AID=30a032e8-231a-4b4b-97a3-f372a034121c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https://alessandropellegrini.it/didattica/2018/aosv/16.Scheduling.pdf</a:t>
            </a:r>
          </a:p>
          <a:p>
            <a:pPr marL="0" indent="0">
              <a:buNone/>
            </a:pPr>
            <a:r>
              <a:rPr lang="en-US" sz="800" dirty="0">
                <a:latin typeface="Consolas" panose="020B0609020204030204" pitchFamily="49" charset="0"/>
              </a:rPr>
              <a:t>https://developer.ibm.com/tutorials/l-completely-fair-scheduler/</a:t>
            </a:r>
          </a:p>
        </p:txBody>
      </p:sp>
    </p:spTree>
    <p:extLst>
      <p:ext uri="{BB962C8B-B14F-4D97-AF65-F5344CB8AC3E}">
        <p14:creationId xmlns:p14="http://schemas.microsoft.com/office/powerpoint/2010/main" val="275267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5DD63-B380-48F8-AF7C-C0A27977AD38}"/>
              </a:ext>
            </a:extLst>
          </p:cNvPr>
          <p:cNvSpPr txBox="1"/>
          <p:nvPr/>
        </p:nvSpPr>
        <p:spPr>
          <a:xfrm>
            <a:off x="447675" y="555783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4CD13-2A1F-40C2-8D1D-CE183063F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" y="0"/>
            <a:ext cx="9118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6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C9FA83-1C0A-49CD-84DB-2CDA7AE60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" y="0"/>
            <a:ext cx="9118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63EAE0-10D6-428D-89D9-157916252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" y="0"/>
            <a:ext cx="9118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0F776-ACA8-4085-BAE6-A48AD69EF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" y="0"/>
            <a:ext cx="9118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9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0E652A-61AF-4C86-AB20-94EEA1449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" y="0"/>
            <a:ext cx="9118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9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528ADF-29B1-407E-96B0-4F5672B85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" y="0"/>
            <a:ext cx="9118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687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1162</Words>
  <Application>Microsoft Office PowerPoint</Application>
  <PresentationFormat>On-screen Show (4:3)</PresentationFormat>
  <Paragraphs>142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Schoolbook</vt:lpstr>
      <vt:lpstr>Consolas</vt:lpstr>
      <vt:lpstr>Wingdings 2</vt:lpstr>
      <vt:lpstr>View</vt:lpstr>
      <vt:lpstr>Λειτουργικά Συστήματα  Ο τρόπος υπολογισμού του weight στο scheduler του Linux</vt:lpstr>
      <vt:lpstr>Σχέση nice και weight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set_load_weight</vt:lpstr>
      <vt:lpstr>set_load_weight</vt:lpstr>
      <vt:lpstr>set_load_weight</vt:lpstr>
      <vt:lpstr>set_load_weight</vt:lpstr>
      <vt:lpstr>set_load_weight</vt:lpstr>
      <vt:lpstr>Παράδειγμα 1</vt:lpstr>
      <vt:lpstr>Παράδειγμα 1</vt:lpstr>
      <vt:lpstr>Παράδειγμα 2</vt:lpstr>
      <vt:lpstr>Παράδειγμα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Baxevanos</dc:creator>
  <cp:lastModifiedBy>Andreas Baxevanos</cp:lastModifiedBy>
  <cp:revision>18</cp:revision>
  <dcterms:created xsi:type="dcterms:W3CDTF">2021-11-28T20:32:12Z</dcterms:created>
  <dcterms:modified xsi:type="dcterms:W3CDTF">2022-01-12T01:06:42Z</dcterms:modified>
</cp:coreProperties>
</file>