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318" r:id="rId3"/>
    <p:sldId id="319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418"/>
    <a:srgbClr val="B5CA82"/>
    <a:srgbClr val="91AC6B"/>
    <a:srgbClr val="41BEFF"/>
    <a:srgbClr val="0099FF"/>
    <a:srgbClr val="CA213F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9412" autoAdjust="0"/>
  </p:normalViewPr>
  <p:slideViewPr>
    <p:cSldViewPr snapToGrid="0">
      <p:cViewPr varScale="1">
        <p:scale>
          <a:sx n="91" d="100"/>
          <a:sy n="91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9B996EC-37F5-A64C-913A-4DF87599B3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88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E704171A-1ED4-0647-8612-EFEF6E47707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70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4171A-1ED4-0647-8612-EFEF6E47707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6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2E6E5-3A2B-6445-AD4C-90C9A4646990}" type="datetime1">
              <a:rPr lang="de-DE"/>
              <a:pPr/>
              <a:t>05.10.2020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8277A-23CF-2D4F-AAB7-215FF5134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95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989A8-2063-5948-8252-A83976AEEBF3}" type="datetime1">
              <a:rPr lang="de-DE"/>
              <a:pPr/>
              <a:t>05.10.2020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F5E02-30E1-2B45-925F-493AD839DA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20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6001765-C0C5-1941-A3B8-8EDB0ED2BAA0}" type="datetime1">
              <a:rPr lang="de-DE"/>
              <a:pPr/>
              <a:t>05.10.2020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5E4246F-D150-5F4B-A2AD-B4C9B67023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48604" y="1875484"/>
            <a:ext cx="7775575" cy="389080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UM Neue Helvetica 55 Regular"/>
              <a:cs typeface="TUM Neue Helvetica 55 Regular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61160"/>
            <a:ext cx="8128000" cy="2639440"/>
          </a:xfrm>
        </p:spPr>
        <p:txBody>
          <a:bodyPr/>
          <a:lstStyle/>
          <a:p>
            <a:r>
              <a:rPr lang="de-DE" sz="4000" dirty="0"/>
              <a:t>SLM online </a:t>
            </a:r>
            <a:r>
              <a:rPr lang="de-DE" sz="4000" dirty="0" err="1"/>
              <a:t>course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Univ.-Prof. Dr. Jörg </a:t>
            </a:r>
            <a:r>
              <a:rPr lang="de-DE" sz="2400" dirty="0" err="1"/>
              <a:t>Königstorfer</a:t>
            </a:r>
            <a:endParaRPr lang="en-US" sz="2400" dirty="0">
              <a:latin typeface="TUM Neue Helvetica 55 Regular"/>
              <a:cs typeface="TUM Neue Helvetica 55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780" y="1379709"/>
            <a:ext cx="787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tabLst>
                <a:tab pos="2420938" algn="l"/>
              </a:tabLst>
              <a:defRPr/>
            </a:pPr>
            <a:r>
              <a:rPr lang="en-US" sz="1800" dirty="0">
                <a:solidFill>
                  <a:schemeClr val="bg2"/>
                </a:solidFill>
                <a:latin typeface="TUM Neue Helvetica 55 Regular"/>
                <a:cs typeface="TUM Neue Helvetica 55 Regular"/>
              </a:rPr>
              <a:t>L E C T U R E	</a:t>
            </a:r>
            <a:r>
              <a:rPr lang="en-US" sz="1800">
                <a:solidFill>
                  <a:schemeClr val="bg2"/>
                </a:solidFill>
                <a:latin typeface="TUM Neue Helvetica 55 Regular"/>
                <a:cs typeface="TUM Neue Helvetica 55 Regular"/>
              </a:rPr>
              <a:t> </a:t>
            </a:r>
            <a:r>
              <a:rPr lang="en-US" sz="1800" smtClean="0">
                <a:solidFill>
                  <a:schemeClr val="bg2"/>
                </a:solidFill>
                <a:latin typeface="TUM Neue Helvetica 55 Regular"/>
                <a:cs typeface="TUM Neue Helvetica 55 Regular"/>
              </a:rPr>
              <a:t>Winter semester </a:t>
            </a:r>
            <a:r>
              <a:rPr lang="en-US" sz="1800" dirty="0" smtClean="0">
                <a:solidFill>
                  <a:schemeClr val="bg2"/>
                </a:solidFill>
                <a:latin typeface="TUM Neue Helvetica 55 Regular"/>
                <a:cs typeface="TUM Neue Helvetica 55 Regular"/>
              </a:rPr>
              <a:t>2020/2021</a:t>
            </a:r>
            <a:endParaRPr lang="en-US" sz="1800" dirty="0">
              <a:solidFill>
                <a:schemeClr val="bg2"/>
              </a:solidFill>
              <a:latin typeface="TUM Neue Helvetica 55 Regular"/>
              <a:cs typeface="TUM Neue Helvetica 55 Regular"/>
            </a:endParaRPr>
          </a:p>
          <a:p>
            <a:pPr algn="ctr" eaLnBrk="1" hangingPunct="1">
              <a:defRPr/>
            </a:pPr>
            <a:endParaRPr lang="en-US" sz="1800" dirty="0">
              <a:solidFill>
                <a:schemeClr val="bg2"/>
              </a:solidFill>
              <a:latin typeface="TUM Neue Helvetica 55 Regular"/>
              <a:cs typeface="TUM Neue Helvetica 55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09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08001" y="1634067"/>
            <a:ext cx="8043332" cy="453813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Advices</a:t>
            </a:r>
            <a:r>
              <a:rPr lang="de-DE" b="1" dirty="0"/>
              <a:t/>
            </a:r>
            <a:br>
              <a:rPr lang="de-DE" b="1" dirty="0"/>
            </a:b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Make sure your sign the exam on the last page (= answer sheet)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Make sure you have answered EVERY question on the </a:t>
            </a:r>
            <a:br>
              <a:rPr lang="en-US" sz="2000" dirty="0"/>
            </a:br>
            <a:r>
              <a:rPr lang="en-US" sz="2000" dirty="0"/>
              <a:t>ANSWER SHEET (There are no minus points for wrong answers!)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Make sure you marked the answer sheet correctly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08001" y="1634067"/>
            <a:ext cx="8043332" cy="453813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bring</a:t>
            </a:r>
          </a:p>
          <a:p>
            <a:r>
              <a:rPr lang="de-DE" sz="2000" dirty="0" err="1"/>
              <a:t>Pencil</a:t>
            </a:r>
            <a:endParaRPr lang="de-DE" sz="2000" dirty="0"/>
          </a:p>
          <a:p>
            <a:r>
              <a:rPr lang="de-DE" sz="2000" dirty="0"/>
              <a:t>Rubber</a:t>
            </a:r>
          </a:p>
          <a:p>
            <a:r>
              <a:rPr lang="en-US" sz="2000" dirty="0"/>
              <a:t>Dictionary (without any comments and markings)</a:t>
            </a:r>
          </a:p>
          <a:p>
            <a:r>
              <a:rPr lang="de-DE" sz="2000" dirty="0" err="1"/>
              <a:t>Calculator</a:t>
            </a:r>
            <a:r>
              <a:rPr lang="de-DE" sz="2000" dirty="0"/>
              <a:t> (non-</a:t>
            </a:r>
            <a:r>
              <a:rPr lang="de-DE" sz="2000" dirty="0" err="1"/>
              <a:t>programmable</a:t>
            </a:r>
            <a:r>
              <a:rPr lang="de-DE" sz="2000" dirty="0"/>
              <a:t>)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2480732"/>
            <a:ext cx="8128000" cy="3691467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b="1" dirty="0"/>
              <a:t>Sample </a:t>
            </a:r>
            <a:r>
              <a:rPr lang="de-DE" sz="3200" b="1" dirty="0" err="1" smtClean="0"/>
              <a:t>question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8230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058333"/>
            <a:ext cx="8128000" cy="51138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b="1" dirty="0"/>
              <a:t>. The fit between the sponsor and the sponsored entity can indicate </a:t>
            </a:r>
            <a:r>
              <a:rPr lang="de-DE" b="1" dirty="0" err="1"/>
              <a:t>similarities</a:t>
            </a:r>
            <a:r>
              <a:rPr lang="de-DE" b="1" dirty="0"/>
              <a:t> in:</a:t>
            </a:r>
          </a:p>
          <a:p>
            <a:pPr marL="0" indent="0">
              <a:buNone/>
            </a:pPr>
            <a:endParaRPr lang="de-DE" b="1" dirty="0"/>
          </a:p>
          <a:p>
            <a:pPr lvl="1">
              <a:buClr>
                <a:schemeClr val="tx2"/>
              </a:buClr>
              <a:buFont typeface="+mj-lt"/>
              <a:buAutoNum type="arabicPeriod"/>
            </a:pPr>
            <a:r>
              <a:rPr lang="de-DE" sz="1800" b="1" dirty="0"/>
              <a:t>Mission</a:t>
            </a:r>
          </a:p>
          <a:p>
            <a:pPr lvl="1">
              <a:buClr>
                <a:schemeClr val="tx2"/>
              </a:buClr>
              <a:buFont typeface="+mj-lt"/>
              <a:buAutoNum type="arabicPeriod"/>
            </a:pPr>
            <a:r>
              <a:rPr lang="de-DE" sz="1800" b="1" dirty="0"/>
              <a:t>Products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services</a:t>
            </a:r>
            <a:endParaRPr lang="de-DE" sz="1800" b="1" dirty="0"/>
          </a:p>
          <a:p>
            <a:pPr lvl="1">
              <a:buClr>
                <a:schemeClr val="tx2"/>
              </a:buClr>
              <a:buFont typeface="+mj-lt"/>
              <a:buAutoNum type="arabicPeriod"/>
            </a:pPr>
            <a:r>
              <a:rPr lang="de-DE" sz="1800" b="1" dirty="0"/>
              <a:t>Technology</a:t>
            </a:r>
          </a:p>
          <a:p>
            <a:pPr lvl="1">
              <a:buClr>
                <a:schemeClr val="tx2"/>
              </a:buClr>
              <a:buFont typeface="+mj-lt"/>
              <a:buAutoNum type="arabicPeriod"/>
            </a:pPr>
            <a:r>
              <a:rPr lang="de-DE" sz="1800" b="1" dirty="0" err="1"/>
              <a:t>Associations</a:t>
            </a:r>
            <a:endParaRPr lang="de-DE" sz="1800" b="1" dirty="0"/>
          </a:p>
          <a:p>
            <a:pPr lvl="1">
              <a:buClr>
                <a:schemeClr val="tx2"/>
              </a:buClr>
              <a:buFont typeface="+mj-lt"/>
              <a:buAutoNum type="arabicPeriod"/>
            </a:pPr>
            <a:r>
              <a:rPr lang="de-DE" sz="1800" b="1" dirty="0" err="1"/>
              <a:t>Markets</a:t>
            </a:r>
            <a:endParaRPr lang="de-DE" sz="1800" b="1" dirty="0"/>
          </a:p>
          <a:p>
            <a:pPr>
              <a:buFont typeface="+mj-lt"/>
              <a:buAutoNum type="arabicPeriod"/>
            </a:pPr>
            <a:endParaRPr lang="de-DE" sz="1800" b="1" dirty="0"/>
          </a:p>
          <a:p>
            <a:pPr>
              <a:buClr>
                <a:schemeClr val="tx2"/>
              </a:buClr>
              <a:buFont typeface="+mj-lt"/>
              <a:buAutoNum type="alphaLcParenR"/>
            </a:pPr>
            <a:r>
              <a:rPr lang="en-US" sz="1800" dirty="0"/>
              <a:t>1, 2, 3 and 4 are correct only</a:t>
            </a:r>
          </a:p>
          <a:p>
            <a:pPr>
              <a:buClr>
                <a:schemeClr val="tx2"/>
              </a:buClr>
              <a:buFont typeface="+mj-lt"/>
              <a:buAutoNum type="alphaLcParenR"/>
            </a:pPr>
            <a:r>
              <a:rPr lang="en-US" sz="1800" dirty="0"/>
              <a:t>1, 2, 3 and 5 are correct only</a:t>
            </a:r>
          </a:p>
          <a:p>
            <a:pPr>
              <a:buClr>
                <a:schemeClr val="tx2"/>
              </a:buClr>
              <a:buFont typeface="+mj-lt"/>
              <a:buAutoNum type="alphaLcParenR"/>
            </a:pPr>
            <a:r>
              <a:rPr lang="en-US" sz="1800" dirty="0"/>
              <a:t>2, 3, 4 and 5 are correct only</a:t>
            </a:r>
          </a:p>
          <a:p>
            <a:pPr>
              <a:buClr>
                <a:schemeClr val="tx2"/>
              </a:buClr>
              <a:buFont typeface="+mj-lt"/>
              <a:buAutoNum type="alphaLcParenR"/>
            </a:pPr>
            <a:r>
              <a:rPr lang="en-US" sz="1800" dirty="0"/>
              <a:t>2, 3 and 4 are correct only</a:t>
            </a:r>
          </a:p>
          <a:p>
            <a:pPr>
              <a:buClr>
                <a:schemeClr val="tx2"/>
              </a:buClr>
              <a:buFont typeface="+mj-lt"/>
              <a:buAutoNum type="alphaLcParenR"/>
            </a:pPr>
            <a:r>
              <a:rPr lang="de-DE" sz="1800" dirty="0"/>
              <a:t>All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correct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909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for the Exam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will the exam look like?</a:t>
            </a:r>
          </a:p>
          <a:p>
            <a:r>
              <a:rPr lang="en-US" sz="2000" dirty="0"/>
              <a:t>The exam takes </a:t>
            </a:r>
            <a:r>
              <a:rPr lang="en-US" sz="2000" dirty="0" smtClean="0"/>
              <a:t>75 </a:t>
            </a:r>
            <a:r>
              <a:rPr lang="en-US" sz="2000" dirty="0"/>
              <a:t>minutes.</a:t>
            </a:r>
          </a:p>
          <a:p>
            <a:r>
              <a:rPr lang="en-US" sz="2000" dirty="0"/>
              <a:t>The exam consists of 36 multiple choice questions: There are five possible answers, only one is correct.</a:t>
            </a:r>
          </a:p>
          <a:p>
            <a:r>
              <a:rPr lang="en-US" sz="2000" dirty="0"/>
              <a:t>In addition to these multiple choice questions, there are also open-end questions at the end of the exam (1-3 questions). </a:t>
            </a:r>
          </a:p>
          <a:p>
            <a:r>
              <a:rPr lang="en-US" sz="2000" dirty="0"/>
              <a:t>The questions can include calculations. (Please bring a calculator with you that cannot be programmed when taking the exam.)</a:t>
            </a:r>
          </a:p>
          <a:p>
            <a:r>
              <a:rPr lang="en-US" sz="2000" dirty="0"/>
              <a:t>The content of all lectures will be covered in the exam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14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73" y="1524000"/>
            <a:ext cx="3858627" cy="46905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828800"/>
            <a:ext cx="4936067" cy="4343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exam</a:t>
            </a:r>
            <a:r>
              <a:rPr lang="de-DE" b="1" dirty="0"/>
              <a:t> </a:t>
            </a:r>
          </a:p>
          <a:p>
            <a:r>
              <a:rPr lang="de-DE" sz="2000" dirty="0" err="1"/>
              <a:t>Personalized</a:t>
            </a:r>
            <a:r>
              <a:rPr lang="de-DE" sz="2000" dirty="0"/>
              <a:t> </a:t>
            </a:r>
            <a:r>
              <a:rPr lang="de-DE" sz="2000" dirty="0" err="1"/>
              <a:t>exam</a:t>
            </a:r>
            <a:endParaRPr lang="de-DE" sz="2000" dirty="0"/>
          </a:p>
          <a:p>
            <a:r>
              <a:rPr lang="de-DE" sz="2000" dirty="0" err="1"/>
              <a:t>Randomized</a:t>
            </a:r>
            <a:r>
              <a:rPr lang="de-DE" sz="2000" dirty="0"/>
              <a:t> </a:t>
            </a:r>
            <a:r>
              <a:rPr lang="de-DE" sz="2000" dirty="0" err="1"/>
              <a:t>questions</a:t>
            </a:r>
            <a:r>
              <a:rPr lang="de-DE" sz="2000" dirty="0"/>
              <a:t> &amp; </a:t>
            </a:r>
            <a:r>
              <a:rPr lang="de-DE" sz="2000" dirty="0" err="1"/>
              <a:t>answers</a:t>
            </a:r>
            <a:endParaRPr lang="de-DE" sz="2000" dirty="0"/>
          </a:p>
          <a:p>
            <a:r>
              <a:rPr lang="de-DE" sz="2000" dirty="0"/>
              <a:t>Name, </a:t>
            </a:r>
            <a:r>
              <a:rPr lang="de-DE" sz="2000" dirty="0" err="1"/>
              <a:t>Matriculation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&amp; </a:t>
            </a:r>
            <a:br>
              <a:rPr lang="de-DE" sz="2000" dirty="0"/>
            </a:br>
            <a:r>
              <a:rPr lang="en-US" sz="2000" dirty="0"/>
              <a:t>Date of birth are automatically </a:t>
            </a:r>
            <a:br>
              <a:rPr lang="en-US" sz="2000" dirty="0"/>
            </a:br>
            <a:r>
              <a:rPr lang="en-US" sz="2000" dirty="0"/>
              <a:t>printed on </a:t>
            </a:r>
            <a:r>
              <a:rPr lang="en-US" sz="2000" u="sng" dirty="0"/>
              <a:t>cover &amp; answer sheet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Before entering the room every student will be assigned to a seat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When arriving at your seat, please check immediately if the exam has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printed</a:t>
            </a:r>
            <a:r>
              <a:rPr lang="de-DE" sz="2000" dirty="0"/>
              <a:t> on.</a:t>
            </a:r>
          </a:p>
        </p:txBody>
      </p:sp>
    </p:spTree>
    <p:extLst>
      <p:ext uri="{BB962C8B-B14F-4D97-AF65-F5344CB8AC3E}">
        <p14:creationId xmlns:p14="http://schemas.microsoft.com/office/powerpoint/2010/main" val="23203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828800"/>
            <a:ext cx="4936067" cy="4343400"/>
          </a:xfrm>
        </p:spPr>
        <p:txBody>
          <a:bodyPr/>
          <a:lstStyle/>
          <a:p>
            <a:r>
              <a:rPr lang="de-DE" sz="1800" b="1" dirty="0"/>
              <a:t>Order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sheets</a:t>
            </a:r>
            <a:endParaRPr lang="de-DE" sz="18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97126"/>
            <a:ext cx="6011333" cy="387507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434665" y="2429933"/>
            <a:ext cx="254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800" b="1" dirty="0"/>
              <a:t>1 – Cover </a:t>
            </a:r>
            <a:r>
              <a:rPr lang="de-DE" sz="1800" b="1" dirty="0" err="1"/>
              <a:t>sheet</a:t>
            </a:r>
            <a:endParaRPr lang="de-DE" sz="1800" b="1" dirty="0"/>
          </a:p>
          <a:p>
            <a:pPr algn="l"/>
            <a:r>
              <a:rPr lang="de-DE" sz="1800" b="1" dirty="0"/>
              <a:t>2 – </a:t>
            </a:r>
            <a:r>
              <a:rPr lang="de-DE" sz="1800" b="1" dirty="0" err="1"/>
              <a:t>Question</a:t>
            </a:r>
            <a:r>
              <a:rPr lang="de-DE" sz="1800" b="1" dirty="0"/>
              <a:t> </a:t>
            </a:r>
            <a:r>
              <a:rPr lang="de-DE" sz="1800" b="1" dirty="0" err="1"/>
              <a:t>sheets</a:t>
            </a:r>
            <a:endParaRPr lang="de-DE" sz="1800" b="1" dirty="0"/>
          </a:p>
          <a:p>
            <a:pPr algn="l"/>
            <a:r>
              <a:rPr lang="de-DE" sz="1800" b="1" dirty="0"/>
              <a:t>3 – </a:t>
            </a:r>
            <a:r>
              <a:rPr lang="de-DE" sz="1800" b="1" dirty="0" err="1"/>
              <a:t>Answer</a:t>
            </a:r>
            <a:r>
              <a:rPr lang="de-DE" sz="1800" b="1" dirty="0"/>
              <a:t> </a:t>
            </a:r>
            <a:r>
              <a:rPr lang="de-DE" sz="1800" b="1" dirty="0" err="1"/>
              <a:t>sheet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550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34" y="1011766"/>
            <a:ext cx="4951524" cy="5307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0" y="1828800"/>
            <a:ext cx="4936067" cy="4343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sheet</a:t>
            </a:r>
            <a:endParaRPr lang="de-DE" b="1" dirty="0"/>
          </a:p>
          <a:p>
            <a:r>
              <a:rPr lang="en-US" sz="2000" b="1" dirty="0"/>
              <a:t>Before answering the exam questions:</a:t>
            </a:r>
          </a:p>
          <a:p>
            <a:endParaRPr lang="en-US" sz="2000" b="1" dirty="0"/>
          </a:p>
          <a:p>
            <a:r>
              <a:rPr lang="de-DE" sz="2000" dirty="0">
                <a:solidFill>
                  <a:srgbClr val="FF0000"/>
                </a:solidFill>
              </a:rPr>
              <a:t>MAKE SURE TO SIGN </a:t>
            </a:r>
            <a:br>
              <a:rPr lang="de-DE" sz="2000" dirty="0">
                <a:solidFill>
                  <a:srgbClr val="FF0000"/>
                </a:solidFill>
              </a:rPr>
            </a:br>
            <a:r>
              <a:rPr lang="de-DE" sz="2000" dirty="0">
                <a:solidFill>
                  <a:srgbClr val="FF0000"/>
                </a:solidFill>
              </a:rPr>
              <a:t>THE EXAM ON THE</a:t>
            </a:r>
            <a:br>
              <a:rPr lang="de-DE" sz="2000" dirty="0">
                <a:solidFill>
                  <a:srgbClr val="FF0000"/>
                </a:solidFill>
              </a:rPr>
            </a:br>
            <a:r>
              <a:rPr lang="de-DE" sz="2000" dirty="0">
                <a:solidFill>
                  <a:srgbClr val="FF0000"/>
                </a:solidFill>
              </a:rPr>
              <a:t>ANSWER SHEET (LAST PAGE)!</a:t>
            </a:r>
          </a:p>
          <a:p>
            <a:endParaRPr lang="de-DE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b="1" dirty="0" err="1"/>
              <a:t>Otherwise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exam</a:t>
            </a:r>
            <a:r>
              <a:rPr lang="de-DE" sz="2000" b="1" dirty="0"/>
              <a:t> will </a:t>
            </a:r>
            <a:br>
              <a:rPr lang="de-DE" sz="2000" b="1" dirty="0"/>
            </a:br>
            <a:r>
              <a:rPr lang="de-DE" sz="2000" b="1" dirty="0"/>
              <a:t>not </a:t>
            </a:r>
            <a:r>
              <a:rPr lang="de-DE" sz="2000" b="1" dirty="0" err="1"/>
              <a:t>be</a:t>
            </a:r>
            <a:r>
              <a:rPr lang="de-DE" sz="2000" b="1" dirty="0"/>
              <a:t> valid !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2802467"/>
            <a:ext cx="6465929" cy="33697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001" y="1634067"/>
            <a:ext cx="3268134" cy="453813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sheet</a:t>
            </a:r>
            <a:endParaRPr lang="de-DE" b="1" dirty="0"/>
          </a:p>
          <a:p>
            <a:r>
              <a:rPr lang="en-US" sz="1600" dirty="0"/>
              <a:t>Mark your answers </a:t>
            </a:r>
            <a:r>
              <a:rPr lang="en-US" sz="1600" b="1" dirty="0"/>
              <a:t>only on the answer sheet</a:t>
            </a:r>
          </a:p>
          <a:p>
            <a:endParaRPr lang="en-US" sz="2000" b="1" dirty="0"/>
          </a:p>
          <a:p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453468" y="1634067"/>
            <a:ext cx="4182532" cy="453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</a:rPr>
              <a:t>DO NOT </a:t>
            </a:r>
            <a:r>
              <a:rPr lang="en-US" sz="1600" dirty="0"/>
              <a:t>mark your answers </a:t>
            </a:r>
            <a:r>
              <a:rPr lang="de-DE" sz="1600" dirty="0"/>
              <a:t>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question</a:t>
            </a:r>
            <a:r>
              <a:rPr lang="de-DE" sz="1600" dirty="0"/>
              <a:t> </a:t>
            </a:r>
            <a:r>
              <a:rPr lang="de-DE" sz="1600" dirty="0" err="1"/>
              <a:t>sheet</a:t>
            </a:r>
            <a:endParaRPr lang="de-DE" sz="1600" dirty="0"/>
          </a:p>
          <a:p>
            <a:r>
              <a:rPr lang="de-DE" sz="1600" dirty="0" err="1"/>
              <a:t>Answers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question</a:t>
            </a:r>
            <a:r>
              <a:rPr lang="de-DE" sz="1600" dirty="0"/>
              <a:t> </a:t>
            </a:r>
            <a:r>
              <a:rPr lang="en-US" sz="1600" dirty="0"/>
              <a:t>sheet will not be counted</a:t>
            </a:r>
            <a:endParaRPr lang="en-US" sz="1600" b="1" kern="0" dirty="0"/>
          </a:p>
          <a:p>
            <a:endParaRPr lang="de-DE" sz="1600" b="1" kern="0" dirty="0">
              <a:solidFill>
                <a:srgbClr val="FF0000"/>
              </a:solidFill>
            </a:endParaRPr>
          </a:p>
        </p:txBody>
      </p:sp>
      <p:sp>
        <p:nvSpPr>
          <p:cNvPr id="5" name="&quot;Nein&quot;-Symbol 4"/>
          <p:cNvSpPr/>
          <p:nvPr/>
        </p:nvSpPr>
        <p:spPr bwMode="auto">
          <a:xfrm>
            <a:off x="5698068" y="5046133"/>
            <a:ext cx="651933" cy="651933"/>
          </a:xfrm>
          <a:prstGeom prst="noSmoking">
            <a:avLst/>
          </a:prstGeom>
          <a:solidFill>
            <a:srgbClr val="E534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Smiley 7"/>
          <p:cNvSpPr/>
          <p:nvPr/>
        </p:nvSpPr>
        <p:spPr bwMode="auto">
          <a:xfrm>
            <a:off x="1828801" y="4910667"/>
            <a:ext cx="626534" cy="626534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01470"/>
            <a:ext cx="8026399" cy="4180797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08001" y="1634067"/>
            <a:ext cx="3268134" cy="453813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sheet</a:t>
            </a:r>
            <a:endParaRPr lang="de-DE" b="1" dirty="0"/>
          </a:p>
          <a:p>
            <a:endParaRPr lang="en-US" sz="2000" b="1" dirty="0"/>
          </a:p>
          <a:p>
            <a:endParaRPr lang="de-D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08001" y="1634067"/>
            <a:ext cx="3268134" cy="453813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sheet</a:t>
            </a:r>
            <a:endParaRPr lang="de-DE" b="1" dirty="0"/>
          </a:p>
          <a:p>
            <a:endParaRPr lang="en-US" sz="2000" b="1" dirty="0"/>
          </a:p>
          <a:p>
            <a:endParaRPr lang="de-DE" sz="2000" b="1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2201755"/>
            <a:ext cx="7626729" cy="39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don’ts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08001" y="1634067"/>
            <a:ext cx="8043332" cy="4538133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sheet</a:t>
            </a:r>
            <a:endParaRPr lang="de-DE" b="1" dirty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800" b="1" dirty="0"/>
              <a:t>Use a pencil and completely mark the respective the correct letter box!</a:t>
            </a:r>
            <a:endParaRPr lang="de-DE" sz="1800" b="1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3" y="2177966"/>
            <a:ext cx="5522383" cy="30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weiss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TUM_Vorlage_weiss.pot</Template>
  <TotalTime>0</TotalTime>
  <Words>432</Words>
  <Application>Microsoft Office PowerPoint</Application>
  <PresentationFormat>Bildschirmpräsentation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TUM Neue Helvetica 55 Regular</vt:lpstr>
      <vt:lpstr>Wingdings</vt:lpstr>
      <vt:lpstr>TUM_Vorlage_weiss</vt:lpstr>
      <vt:lpstr>SLM online course   Univ.-Prof. Dr. Jörg Königstorfer</vt:lpstr>
      <vt:lpstr>How to Prepare for the Exam</vt:lpstr>
      <vt:lpstr>Dos and don’ts</vt:lpstr>
      <vt:lpstr>Dos and don’ts</vt:lpstr>
      <vt:lpstr>Dos and don’ts</vt:lpstr>
      <vt:lpstr>Dos and don’ts</vt:lpstr>
      <vt:lpstr>Dos and don’ts</vt:lpstr>
      <vt:lpstr>Dos and don’ts</vt:lpstr>
      <vt:lpstr>Dos and don’ts</vt:lpstr>
      <vt:lpstr>Dos and don’ts</vt:lpstr>
      <vt:lpstr>Dos and don’ts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Freiberger, Annika</cp:lastModifiedBy>
  <cp:revision>126</cp:revision>
  <cp:lastPrinted>2018-04-26T15:44:22Z</cp:lastPrinted>
  <dcterms:created xsi:type="dcterms:W3CDTF">2009-06-05T15:14:26Z</dcterms:created>
  <dcterms:modified xsi:type="dcterms:W3CDTF">2020-10-05T09:08:10Z</dcterms:modified>
</cp:coreProperties>
</file>