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86" r:id="rId5"/>
    <p:sldId id="277" r:id="rId6"/>
    <p:sldId id="259" r:id="rId7"/>
    <p:sldId id="282" r:id="rId8"/>
    <p:sldId id="283" r:id="rId9"/>
    <p:sldId id="284" r:id="rId10"/>
    <p:sldId id="285" r:id="rId11"/>
    <p:sldId id="281" r:id="rId12"/>
    <p:sldId id="276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32" autoAdjust="0"/>
  </p:normalViewPr>
  <p:slideViewPr>
    <p:cSldViewPr snapToGrid="0">
      <p:cViewPr varScale="1">
        <p:scale>
          <a:sx n="90" d="100"/>
          <a:sy n="90" d="100"/>
        </p:scale>
        <p:origin x="-13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0AA14-2A73-435F-AE39-3E8C5103A088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6994-9424-4FEC-8BD0-9D869C58EF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0272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BUSINESS TERMS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Welcome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final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. </a:t>
            </a:r>
            <a:r>
              <a:rPr lang="de-DE" dirty="0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gameplot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realy</a:t>
            </a:r>
            <a:r>
              <a:rPr lang="de-DE" dirty="0" smtClean="0"/>
              <a:t> simple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selfexplaining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bottem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top </a:t>
            </a:r>
            <a:r>
              <a:rPr lang="de-DE" baseline="0" dirty="0" err="1" smtClean="0"/>
              <a:t>shot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seperated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4 different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stages</a:t>
            </a:r>
            <a:endParaRPr lang="de-DE" baseline="0" dirty="0" smtClean="0"/>
          </a:p>
          <a:p>
            <a:endParaRPr lang="de-DE" baseline="0" dirty="0" smtClean="0"/>
          </a:p>
          <a:p>
            <a:pPr marL="228600" indent="-228600">
              <a:buNone/>
            </a:pPr>
            <a:r>
              <a:rPr lang="de-DE" baseline="0" dirty="0" smtClean="0"/>
              <a:t>1.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shoot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enemies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increase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score (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score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).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enemy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will lose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4 </a:t>
            </a:r>
            <a:r>
              <a:rPr lang="de-DE" baseline="0" dirty="0" err="1" smtClean="0"/>
              <a:t>lifes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endParaRPr lang="de-DE" baseline="0" dirty="0" smtClean="0"/>
          </a:p>
          <a:p>
            <a:pPr marL="228600" indent="-228600">
              <a:buNone/>
            </a:pPr>
            <a:r>
              <a:rPr lang="de-DE" baseline="0" dirty="0" smtClean="0"/>
              <a:t>2. </a:t>
            </a:r>
            <a:r>
              <a:rPr lang="de-DE" baseline="0" dirty="0" err="1" smtClean="0"/>
              <a:t>Proto</a:t>
            </a:r>
            <a:r>
              <a:rPr lang="de-DE" baseline="0" dirty="0" smtClean="0"/>
              <a:t> </a:t>
            </a:r>
            <a:r>
              <a:rPr lang="de-DE" baseline="0" dirty="0" smtClean="0"/>
              <a:t>Star Stage: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will lose alle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lifes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die </a:t>
            </a:r>
            <a:r>
              <a:rPr lang="de-DE" baseline="0" dirty="0" err="1" smtClean="0"/>
              <a:t>instantly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endParaRPr lang="de-DE" baseline="0" dirty="0" smtClean="0"/>
          </a:p>
          <a:p>
            <a:pPr marL="228600" indent="-228600">
              <a:buNone/>
            </a:pPr>
            <a:r>
              <a:rPr lang="de-DE" baseline="0" dirty="0" smtClean="0"/>
              <a:t>3. Asteroid Stage: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asteroid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ships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position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affected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speed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asteroid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)</a:t>
            </a:r>
            <a:br>
              <a:rPr lang="de-DE" baseline="0" dirty="0" smtClean="0"/>
            </a:br>
            <a:endParaRPr lang="de-DE" baseline="0" dirty="0" smtClean="0"/>
          </a:p>
          <a:p>
            <a:pPr marL="228600" indent="-228600">
              <a:buNone/>
            </a:pPr>
            <a:r>
              <a:rPr lang="de-DE" baseline="0" dirty="0" smtClean="0"/>
              <a:t>4. Mixed Stage: Mixed </a:t>
            </a:r>
            <a:r>
              <a:rPr lang="de-DE" baseline="0" dirty="0" err="1" smtClean="0"/>
              <a:t>spawn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all different </a:t>
            </a:r>
            <a:r>
              <a:rPr lang="de-DE" baseline="0" dirty="0" err="1" smtClean="0"/>
              <a:t>danger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sequences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First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mention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all CPUs wich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in an Apple </a:t>
            </a:r>
            <a:r>
              <a:rPr lang="de-DE" baseline="0" dirty="0" err="1" smtClean="0"/>
              <a:t>device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ARM.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Apple </a:t>
            </a:r>
            <a:r>
              <a:rPr lang="de-DE" baseline="0" dirty="0" err="1" smtClean="0"/>
              <a:t>names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Codename,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A4, A5,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so 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. Ist just a </a:t>
            </a:r>
            <a:r>
              <a:rPr lang="de-DE" baseline="0" dirty="0" err="1" smtClean="0"/>
              <a:t>small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huge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came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simply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hope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proviedes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cpus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Storage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iPhones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So, not </a:t>
            </a:r>
            <a:r>
              <a:rPr lang="de-DE" baseline="0" dirty="0" err="1" smtClean="0"/>
              <a:t>like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micro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ssd</a:t>
            </a:r>
            <a:r>
              <a:rPr lang="de-DE" baseline="0" dirty="0" smtClean="0"/>
              <a:t>, Apple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storages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included</a:t>
            </a:r>
            <a:r>
              <a:rPr lang="de-DE" baseline="0" dirty="0" smtClean="0"/>
              <a:t>,</a:t>
            </a:r>
          </a:p>
          <a:p>
            <a:r>
              <a:rPr lang="de-DE" baseline="0" dirty="0" err="1" smtClean="0"/>
              <a:t>Depending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spent</a:t>
            </a:r>
            <a:r>
              <a:rPr lang="de-DE" baseline="0" dirty="0" smtClean="0"/>
              <a:t> in. 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maybe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Iphone</a:t>
            </a:r>
            <a:r>
              <a:rPr lang="de-DE" baseline="0" dirty="0" smtClean="0"/>
              <a:t> 7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32 GB Flash Storage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acutal</a:t>
            </a:r>
            <a:r>
              <a:rPr lang="de-DE" baseline="0" dirty="0" smtClean="0"/>
              <a:t> time.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controls</a:t>
            </a:r>
            <a:r>
              <a:rPr lang="de-DE" baseline="0" dirty="0" smtClean="0"/>
              <a:t>: </a:t>
            </a:r>
          </a:p>
          <a:p>
            <a:r>
              <a:rPr lang="de-DE" baseline="0" dirty="0" smtClean="0"/>
              <a:t>1. 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finger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mouse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type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navigate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x-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.</a:t>
            </a:r>
            <a:br>
              <a:rPr lang="de-DE" baseline="0" dirty="0" smtClean="0"/>
            </a:br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smtClean="0"/>
              <a:t>2. 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shot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tab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click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ship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3. 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pushed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viewport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asteroid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player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position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</a:t>
            </a:r>
            <a:r>
              <a:rPr lang="de-DE" baseline="0" dirty="0" smtClean="0"/>
              <a:t> via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gyro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.</a:t>
            </a:r>
            <a:br>
              <a:rPr lang="de-DE" baseline="0" dirty="0" smtClean="0"/>
            </a:b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pushed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viewport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will also die.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ships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ipad</a:t>
            </a:r>
            <a:r>
              <a:rPr lang="de-DE" baseline="0" dirty="0" smtClean="0"/>
              <a:t>/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torwards</a:t>
            </a:r>
            <a:r>
              <a:rPr lang="de-DE" baseline="0" dirty="0" smtClean="0"/>
              <a:t>/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smtClean="0"/>
              <a:t>Next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have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some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small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code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snippets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which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discribe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how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implemented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main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features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game</a:t>
            </a:r>
            <a:endParaRPr lang="de-DE" sz="1200" baseline="0" dirty="0" smtClean="0"/>
          </a:p>
          <a:p>
            <a:endParaRPr lang="de-DE" sz="1200" baseline="0" dirty="0" smtClean="0"/>
          </a:p>
          <a:p>
            <a:r>
              <a:rPr lang="de-DE" sz="1200" baseline="0" dirty="0" smtClean="0"/>
              <a:t>First </a:t>
            </a:r>
            <a:r>
              <a:rPr lang="de-DE" sz="1200" baseline="0" dirty="0" err="1" smtClean="0"/>
              <a:t>to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mention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intersection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between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danger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objects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player</a:t>
            </a:r>
            <a:endParaRPr lang="de-DE" sz="1200" baseline="0" dirty="0" smtClean="0"/>
          </a:p>
          <a:p>
            <a:endParaRPr lang="de-DE" sz="1200" baseline="0" dirty="0" smtClean="0"/>
          </a:p>
          <a:p>
            <a:r>
              <a:rPr lang="de-DE" sz="1200" baseline="0" dirty="0" smtClean="0"/>
              <a:t>As </a:t>
            </a:r>
            <a:r>
              <a:rPr lang="de-DE" sz="1200" baseline="0" dirty="0" err="1" smtClean="0"/>
              <a:t>shown</a:t>
            </a:r>
            <a:r>
              <a:rPr lang="de-DE" sz="1200" baseline="0" dirty="0" smtClean="0"/>
              <a:t> on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slides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before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there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are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some</a:t>
            </a:r>
            <a:r>
              <a:rPr lang="de-DE" sz="1200" baseline="0" dirty="0" smtClean="0"/>
              <a:t> differente </a:t>
            </a:r>
            <a:r>
              <a:rPr lang="de-DE" sz="1200" baseline="0" dirty="0" err="1" smtClean="0"/>
              <a:t>types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collision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player</a:t>
            </a:r>
            <a:r>
              <a:rPr lang="de-DE" sz="1200" baseline="0" dirty="0" smtClean="0"/>
              <a:t> – </a:t>
            </a:r>
            <a:r>
              <a:rPr lang="de-DE" sz="1200" baseline="0" dirty="0" err="1" smtClean="0"/>
              <a:t>enemy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collision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deacrese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lifecount</a:t>
            </a:r>
            <a:r>
              <a:rPr lang="de-DE" sz="1200" baseline="0" dirty="0" smtClean="0"/>
              <a:t>, polar </a:t>
            </a:r>
            <a:r>
              <a:rPr lang="de-DE" sz="1200" baseline="0" dirty="0" err="1" smtClean="0"/>
              <a:t>stars</a:t>
            </a:r>
            <a:r>
              <a:rPr lang="de-DE" sz="1200" baseline="0" dirty="0" smtClean="0"/>
              <a:t> will kill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instantly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asteroids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wont</a:t>
            </a:r>
            <a:r>
              <a:rPr lang="de-DE" sz="1200" baseline="0" dirty="0" smtClean="0"/>
              <a:t> hurt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, but </a:t>
            </a:r>
          </a:p>
          <a:p>
            <a:r>
              <a:rPr lang="de-DE" sz="1200" baseline="0" dirty="0" err="1" smtClean="0"/>
              <a:t>Affects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position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ship</a:t>
            </a:r>
            <a:r>
              <a:rPr lang="de-DE" sz="1200" baseline="0" dirty="0" smtClean="0"/>
              <a:t>. </a:t>
            </a:r>
          </a:p>
          <a:p>
            <a:endParaRPr lang="de-DE" sz="1200" baseline="0" dirty="0" smtClean="0"/>
          </a:p>
          <a:p>
            <a:r>
              <a:rPr lang="de-DE" sz="1200" baseline="0" dirty="0" smtClean="0"/>
              <a:t>In </a:t>
            </a:r>
            <a:r>
              <a:rPr lang="de-DE" sz="1200" baseline="0" dirty="0" err="1" smtClean="0"/>
              <a:t>this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snipped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show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collision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settings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player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object</a:t>
            </a:r>
            <a:r>
              <a:rPr lang="de-DE" sz="1200" baseline="0" dirty="0" smtClean="0"/>
              <a:t>. </a:t>
            </a:r>
            <a:r>
              <a:rPr lang="de-DE" sz="1200" baseline="0" dirty="0" err="1" smtClean="0"/>
              <a:t>It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based</a:t>
            </a:r>
            <a:r>
              <a:rPr lang="de-DE" sz="1200" baseline="0" dirty="0" smtClean="0"/>
              <a:t> on </a:t>
            </a:r>
            <a:r>
              <a:rPr lang="de-DE" sz="1200" baseline="0" dirty="0" err="1" smtClean="0"/>
              <a:t>predefined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bit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masks</a:t>
            </a:r>
            <a:r>
              <a:rPr lang="de-DE" sz="1200" baseline="0" dirty="0" smtClean="0"/>
              <a:t> (just a </a:t>
            </a:r>
            <a:r>
              <a:rPr lang="de-DE" sz="1200" baseline="0" dirty="0" err="1" smtClean="0"/>
              <a:t>number</a:t>
            </a:r>
            <a:r>
              <a:rPr lang="de-DE" sz="1200" baseline="0" dirty="0" smtClean="0"/>
              <a:t>) </a:t>
            </a:r>
            <a:r>
              <a:rPr lang="de-DE" sz="1200" baseline="0" dirty="0" err="1" smtClean="0"/>
              <a:t>to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assigne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collision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categories</a:t>
            </a:r>
            <a:endParaRPr lang="de-DE" sz="1200" baseline="0" dirty="0" smtClean="0"/>
          </a:p>
          <a:p>
            <a:endParaRPr lang="de-DE" sz="1200" baseline="0" dirty="0" smtClean="0"/>
          </a:p>
          <a:p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see</a:t>
            </a:r>
            <a:r>
              <a:rPr lang="de-DE" sz="1200" baseline="0" dirty="0" smtClean="0"/>
              <a:t> in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snippet</a:t>
            </a:r>
            <a:r>
              <a:rPr lang="de-DE" sz="1200" baseline="0" dirty="0" smtClean="0"/>
              <a:t>, 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playerNode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has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categorie</a:t>
            </a:r>
            <a:r>
              <a:rPr lang="de-DE" sz="1200" baseline="0" dirty="0" smtClean="0"/>
              <a:t> „</a:t>
            </a:r>
            <a:r>
              <a:rPr lang="de-DE" sz="1200" baseline="0" dirty="0" err="1" smtClean="0"/>
              <a:t>physicsMaskPlayer</a:t>
            </a:r>
            <a:r>
              <a:rPr lang="de-DE" sz="1200" baseline="0" dirty="0" smtClean="0"/>
              <a:t>“, </a:t>
            </a:r>
            <a:r>
              <a:rPr lang="de-DE" sz="1200" baseline="0" dirty="0" err="1" smtClean="0"/>
              <a:t>which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number</a:t>
            </a:r>
            <a:r>
              <a:rPr lang="de-DE" sz="1200" baseline="0" dirty="0" smtClean="0"/>
              <a:t> 0 in </a:t>
            </a:r>
            <a:r>
              <a:rPr lang="de-DE" sz="1200" baseline="0" dirty="0" err="1" smtClean="0"/>
              <a:t>your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case</a:t>
            </a:r>
            <a:r>
              <a:rPr lang="de-DE" sz="1200" baseline="0" dirty="0" smtClean="0"/>
              <a:t>.</a:t>
            </a:r>
          </a:p>
          <a:p>
            <a:r>
              <a:rPr lang="de-DE" sz="1200" baseline="0" dirty="0" err="1" smtClean="0"/>
              <a:t>It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collide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with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asteroids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physics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effect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computed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framework</a:t>
            </a:r>
            <a:r>
              <a:rPr lang="de-DE" sz="1200" baseline="0" dirty="0" smtClean="0"/>
              <a:t>. But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have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full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control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physics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behaviour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used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a </a:t>
            </a:r>
            <a:r>
              <a:rPr lang="de-DE" sz="1200" baseline="0" dirty="0" err="1" smtClean="0"/>
              <a:t>state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mashine</a:t>
            </a:r>
            <a:r>
              <a:rPr lang="de-DE" sz="1200" baseline="0" dirty="0" smtClean="0"/>
              <a:t> (</a:t>
            </a:r>
            <a:r>
              <a:rPr lang="de-DE" sz="1200" baseline="0" dirty="0" err="1" smtClean="0"/>
              <a:t>set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friction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set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mass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set</a:t>
            </a:r>
            <a:r>
              <a:rPr lang="de-DE" sz="1200" baseline="0" dirty="0" smtClean="0"/>
              <a:t> …),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on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top „</a:t>
            </a:r>
            <a:r>
              <a:rPr lang="de-DE" sz="1200" baseline="0" dirty="0" err="1" smtClean="0"/>
              <a:t>affectedByGravity</a:t>
            </a:r>
            <a:r>
              <a:rPr lang="de-DE" sz="1200" baseline="0" dirty="0" smtClean="0"/>
              <a:t>“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so on</a:t>
            </a:r>
          </a:p>
          <a:p>
            <a:endParaRPr lang="de-DE" sz="1200" baseline="0" dirty="0" smtClean="0"/>
          </a:p>
          <a:p>
            <a:r>
              <a:rPr lang="de-DE" sz="1200" baseline="0" dirty="0" smtClean="0"/>
              <a:t>The </a:t>
            </a:r>
            <a:r>
              <a:rPr lang="de-DE" sz="1200" baseline="0" dirty="0" err="1" smtClean="0"/>
              <a:t>contactBitMask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just </a:t>
            </a:r>
            <a:r>
              <a:rPr lang="de-DE" sz="1200" baseline="0" dirty="0" err="1" smtClean="0"/>
              <a:t>to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trigger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notification</a:t>
            </a:r>
            <a:r>
              <a:rPr lang="de-DE" sz="1200" baseline="0" dirty="0" smtClean="0"/>
              <a:t> in </a:t>
            </a:r>
            <a:r>
              <a:rPr lang="de-DE" sz="1200" baseline="0" dirty="0" err="1" smtClean="0"/>
              <a:t>case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collision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between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player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enemy</a:t>
            </a:r>
            <a:r>
              <a:rPr lang="de-DE" sz="1200" baseline="0" dirty="0" smtClean="0"/>
              <a:t>. The </a:t>
            </a:r>
            <a:r>
              <a:rPr lang="de-DE" sz="1200" baseline="0" dirty="0" err="1" smtClean="0"/>
              <a:t>logic</a:t>
            </a:r>
            <a:r>
              <a:rPr lang="de-DE" sz="1200" baseline="0" dirty="0" smtClean="0"/>
              <a:t> in </a:t>
            </a:r>
            <a:r>
              <a:rPr lang="de-DE" sz="1200" baseline="0" dirty="0" err="1" smtClean="0"/>
              <a:t>case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a </a:t>
            </a:r>
            <a:r>
              <a:rPr lang="de-DE" sz="1200" baseline="0" dirty="0" err="1" smtClean="0"/>
              <a:t>collision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handled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manualy</a:t>
            </a:r>
            <a:r>
              <a:rPr lang="de-DE" sz="1200" baseline="0" dirty="0" smtClean="0"/>
              <a:t>.</a:t>
            </a:r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err="1" smtClean="0"/>
              <a:t>This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main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part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our</a:t>
            </a:r>
            <a:r>
              <a:rPr lang="de-DE" sz="1200" baseline="0" dirty="0" smtClean="0"/>
              <a:t> </a:t>
            </a:r>
            <a:r>
              <a:rPr lang="de-DE" sz="1200" dirty="0" err="1" smtClean="0"/>
              <a:t>motion</a:t>
            </a:r>
            <a:r>
              <a:rPr lang="de-DE" sz="1200" dirty="0" smtClean="0"/>
              <a:t> </a:t>
            </a:r>
            <a:r>
              <a:rPr lang="de-DE" sz="1200" dirty="0" err="1" smtClean="0"/>
              <a:t>control</a:t>
            </a:r>
            <a:r>
              <a:rPr lang="de-DE" sz="1200" dirty="0" smtClean="0"/>
              <a:t> </a:t>
            </a:r>
            <a:r>
              <a:rPr lang="de-DE" sz="1200" dirty="0" err="1" smtClean="0"/>
              <a:t>implementation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Short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said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we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first</a:t>
            </a:r>
            <a:r>
              <a:rPr lang="de-DE" sz="1200" baseline="0" dirty="0" smtClean="0"/>
              <a:t> check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gyro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availability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add</a:t>
            </a:r>
            <a:r>
              <a:rPr lang="de-DE" sz="1200" baseline="0" dirty="0" smtClean="0"/>
              <a:t> a </a:t>
            </a:r>
            <a:r>
              <a:rPr lang="de-DE" sz="1200" baseline="0" dirty="0" err="1" smtClean="0"/>
              <a:t>parameter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called</a:t>
            </a:r>
            <a:r>
              <a:rPr lang="de-DE" sz="1200" baseline="0" dirty="0" smtClean="0"/>
              <a:t> „</a:t>
            </a:r>
            <a:r>
              <a:rPr lang="de-DE" sz="1200" baseline="0" dirty="0" err="1" smtClean="0"/>
              <a:t>gryoLevel</a:t>
            </a:r>
            <a:r>
              <a:rPr lang="de-DE" sz="1200" baseline="0" dirty="0" smtClean="0"/>
              <a:t>“ </a:t>
            </a:r>
            <a:r>
              <a:rPr lang="de-DE" sz="1200" baseline="0" dirty="0" err="1" smtClean="0"/>
              <a:t>to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ships</a:t>
            </a:r>
            <a:r>
              <a:rPr lang="de-DE" sz="1200" baseline="0" dirty="0" smtClean="0"/>
              <a:t> y-</a:t>
            </a:r>
            <a:r>
              <a:rPr lang="de-DE" sz="1200" baseline="0" dirty="0" err="1" smtClean="0"/>
              <a:t>position</a:t>
            </a:r>
            <a:r>
              <a:rPr lang="de-DE" sz="1200" baseline="0" dirty="0" smtClean="0"/>
              <a:t>.</a:t>
            </a:r>
          </a:p>
          <a:p>
            <a:r>
              <a:rPr lang="de-DE" sz="1200" baseline="0" dirty="0" err="1" smtClean="0"/>
              <a:t>This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parameter</a:t>
            </a:r>
            <a:r>
              <a:rPr lang="de-DE" sz="1200" baseline="0" dirty="0" smtClean="0"/>
              <a:t> will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increased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rotation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pad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from</a:t>
            </a:r>
            <a:r>
              <a:rPr lang="de-DE" sz="1200" baseline="0" dirty="0" smtClean="0"/>
              <a:t> 0 </a:t>
            </a:r>
            <a:r>
              <a:rPr lang="de-DE" sz="1200" baseline="0" dirty="0" err="1" smtClean="0"/>
              <a:t>to</a:t>
            </a:r>
            <a:r>
              <a:rPr lang="de-DE" sz="1200" baseline="0" dirty="0" smtClean="0"/>
              <a:t> 90 °. The </a:t>
            </a:r>
            <a:r>
              <a:rPr lang="de-DE" sz="1200" baseline="0" dirty="0" err="1" smtClean="0"/>
              <a:t>limit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90°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caused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user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behauviour</a:t>
            </a:r>
            <a:r>
              <a:rPr lang="de-DE" sz="1200" baseline="0" dirty="0" smtClean="0"/>
              <a:t>.</a:t>
            </a:r>
          </a:p>
          <a:p>
            <a:endParaRPr lang="de-DE" sz="1200" baseline="0" dirty="0" smtClean="0"/>
          </a:p>
          <a:p>
            <a:r>
              <a:rPr lang="de-DE" sz="1200" baseline="0" dirty="0" smtClean="0"/>
              <a:t>The </a:t>
            </a:r>
            <a:r>
              <a:rPr lang="de-DE" sz="1200" baseline="0" dirty="0" err="1" smtClean="0"/>
              <a:t>limit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y-</a:t>
            </a:r>
            <a:r>
              <a:rPr lang="de-DE" sz="1200" baseline="0" dirty="0" err="1" smtClean="0"/>
              <a:t>position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a </a:t>
            </a:r>
            <a:r>
              <a:rPr lang="de-DE" sz="1200" baseline="0" dirty="0" err="1" smtClean="0"/>
              <a:t>fourth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screen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height</a:t>
            </a:r>
            <a:r>
              <a:rPr lang="de-DE" sz="1200" baseline="0" dirty="0" smtClean="0"/>
              <a:t>, so </a:t>
            </a:r>
            <a:r>
              <a:rPr lang="de-DE" sz="1200" baseline="0" dirty="0" err="1" smtClean="0"/>
              <a:t>screenheight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divided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by</a:t>
            </a:r>
            <a:r>
              <a:rPr lang="de-DE" sz="1200" baseline="0" dirty="0" smtClean="0"/>
              <a:t> 4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max</a:t>
            </a:r>
            <a:r>
              <a:rPr lang="de-DE" sz="1200" baseline="0" dirty="0" smtClean="0"/>
              <a:t> y </a:t>
            </a:r>
            <a:r>
              <a:rPr lang="de-DE" sz="1200" baseline="0" dirty="0" err="1" smtClean="0"/>
              <a:t>player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position</a:t>
            </a:r>
            <a:r>
              <a:rPr lang="de-DE" sz="1200" baseline="0" dirty="0" smtClean="0"/>
              <a:t>.</a:t>
            </a:r>
          </a:p>
          <a:p>
            <a:endParaRPr lang="de-DE" sz="1200" baseline="0" dirty="0" smtClean="0"/>
          </a:p>
          <a:p>
            <a:r>
              <a:rPr lang="de-DE" sz="1200" baseline="0" dirty="0" err="1" smtClean="0"/>
              <a:t>Missing</a:t>
            </a:r>
            <a:r>
              <a:rPr lang="de-DE" sz="1200" baseline="0" dirty="0" smtClean="0"/>
              <a:t> in </a:t>
            </a:r>
            <a:r>
              <a:rPr lang="de-DE" sz="1200" baseline="0" dirty="0" err="1" smtClean="0"/>
              <a:t>this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snipped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example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viewport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collision</a:t>
            </a:r>
            <a:endParaRPr lang="de-DE" sz="120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err="1" smtClean="0"/>
              <a:t>This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codesnippet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shows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how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handled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our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player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shots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combined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with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tough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control</a:t>
            </a:r>
            <a:r>
              <a:rPr lang="de-DE" sz="1200" baseline="0" dirty="0" smtClean="0"/>
              <a:t>.</a:t>
            </a:r>
          </a:p>
          <a:p>
            <a:endParaRPr lang="de-DE" sz="1200" baseline="0" dirty="0" smtClean="0"/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dirty="0" err="1" smtClean="0"/>
              <a:t>For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most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events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SKActions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were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used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like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player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hit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animation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spritsheets</a:t>
            </a:r>
            <a:r>
              <a:rPr lang="de-DE" sz="1200" baseline="0" dirty="0" smtClean="0"/>
              <a:t>,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gameloop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timer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the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enemy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spawn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event</a:t>
            </a:r>
            <a:r>
              <a:rPr lang="de-DE" sz="1200" baseline="0" dirty="0" smtClean="0"/>
              <a:t>.</a:t>
            </a:r>
          </a:p>
          <a:p>
            <a:r>
              <a:rPr lang="de-DE" sz="1200" baseline="0" dirty="0" err="1" smtClean="0"/>
              <a:t>SKActions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are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increadible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powerfull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and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provide</a:t>
            </a:r>
            <a:r>
              <a:rPr lang="de-DE" sz="1200" baseline="0" dirty="0" smtClean="0"/>
              <a:t> a </a:t>
            </a:r>
            <a:r>
              <a:rPr lang="de-DE" sz="1200" baseline="0" dirty="0" err="1" smtClean="0"/>
              <a:t>lot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functions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which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allows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to</a:t>
            </a:r>
            <a:r>
              <a:rPr lang="de-DE" sz="1200" baseline="0" dirty="0" smtClean="0"/>
              <a:t> handle </a:t>
            </a:r>
            <a:r>
              <a:rPr lang="de-DE" sz="1200" baseline="0" dirty="0" err="1" smtClean="0"/>
              <a:t>most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of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your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gamelogics</a:t>
            </a:r>
            <a:r>
              <a:rPr lang="de-DE" sz="1200" baseline="0" dirty="0" smtClean="0"/>
              <a:t>. Can </a:t>
            </a:r>
            <a:r>
              <a:rPr lang="de-DE" sz="1200" baseline="0" dirty="0" err="1" smtClean="0"/>
              <a:t>be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nested</a:t>
            </a:r>
            <a:r>
              <a:rPr lang="de-DE" sz="1200" baseline="0" dirty="0" smtClean="0"/>
              <a:t>/ </a:t>
            </a:r>
            <a:r>
              <a:rPr lang="de-DE" sz="1200" baseline="0" dirty="0" err="1" smtClean="0"/>
              <a:t>combined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with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other</a:t>
            </a:r>
            <a:r>
              <a:rPr lang="de-DE" sz="1200" baseline="0" dirty="0" smtClean="0"/>
              <a:t> </a:t>
            </a:r>
            <a:r>
              <a:rPr lang="de-DE" sz="1200" baseline="0" dirty="0" err="1" smtClean="0"/>
              <a:t>actions</a:t>
            </a:r>
            <a:r>
              <a:rPr lang="de-DE" sz="1200" baseline="0" dirty="0" smtClean="0"/>
              <a:t>.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B6994-9424-4FEC-8BD0-9D869C58EFB3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B80BF8-476B-4766-A9CF-ADF7151AEE34}" type="datetimeFigureOut">
              <a:rPr lang="de-DE" smtClean="0"/>
              <a:pPr/>
              <a:t>13.03.2018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6F7C1D7-591D-43C9-87A2-DB4FF9DA864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Bambi\Desktop\Sprites\Sprites\Royalty Free Game Art - Spaceships from Unlucky Studio\Spaceship_art_pack_larger\Effects\Proton Star\p_Sprite_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274852">
            <a:off x="3904571" y="0"/>
            <a:ext cx="1015772" cy="1015772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22B0C4-B30D-4A9D-9E02-80BD22876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39924"/>
            <a:ext cx="10972800" cy="1828800"/>
          </a:xfrm>
        </p:spPr>
        <p:txBody>
          <a:bodyPr/>
          <a:lstStyle/>
          <a:p>
            <a:r>
              <a:rPr lang="de-DE" dirty="0" smtClean="0"/>
              <a:t>Mobile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225E93E-704D-4AD1-8E48-542D38F3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744" y="1949222"/>
            <a:ext cx="8534400" cy="1752600"/>
          </a:xfrm>
        </p:spPr>
        <p:txBody>
          <a:bodyPr/>
          <a:lstStyle/>
          <a:p>
            <a:r>
              <a:rPr lang="de-DE" dirty="0" smtClean="0"/>
              <a:t>Andreas Dietze, Manuel Schmitt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102" name="Picture 6" descr="E:\Dropbox\Dropbox\Last Sem\WebApp and MobileApps\P1\media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447" y="3422489"/>
            <a:ext cx="1950810" cy="2285617"/>
          </a:xfrm>
          <a:prstGeom prst="rect">
            <a:avLst/>
          </a:prstGeom>
          <a:noFill/>
        </p:spPr>
      </p:pic>
      <p:pic>
        <p:nvPicPr>
          <p:cNvPr id="9" name="Picture 6" descr="E:\Dropbox\Dropbox\Last Sem\WebApp and MobileApps\P1\media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9461868" y="3431196"/>
            <a:ext cx="1950810" cy="2285617"/>
          </a:xfrm>
          <a:prstGeom prst="rect">
            <a:avLst/>
          </a:prstGeom>
          <a:noFill/>
        </p:spPr>
      </p:pic>
      <p:pic>
        <p:nvPicPr>
          <p:cNvPr id="1026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4448" y="4804229"/>
            <a:ext cx="1662183" cy="1463902"/>
          </a:xfrm>
          <a:prstGeom prst="rect">
            <a:avLst/>
          </a:prstGeom>
          <a:noFill/>
        </p:spPr>
      </p:pic>
      <p:pic>
        <p:nvPicPr>
          <p:cNvPr id="1027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2799" y="4411437"/>
            <a:ext cx="1211716" cy="1211716"/>
          </a:xfrm>
          <a:prstGeom prst="rect">
            <a:avLst/>
          </a:prstGeom>
          <a:noFill/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1484" y="3518809"/>
            <a:ext cx="1211716" cy="1211716"/>
          </a:xfrm>
          <a:prstGeom prst="rect">
            <a:avLst/>
          </a:prstGeom>
          <a:noFill/>
        </p:spPr>
      </p:pic>
      <p:pic>
        <p:nvPicPr>
          <p:cNvPr id="1029" name="Picture 5" descr="C:\Users\Bambi\Desktop\Sprites\Sprites\Royalty Free Game Art - Spaceships from Unlucky Studio\Spaceship_art_pack_larger\Aestroids\aestroid_dar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3344938">
            <a:off x="3066142" y="3066822"/>
            <a:ext cx="1563234" cy="1563233"/>
          </a:xfrm>
          <a:prstGeom prst="rect">
            <a:avLst/>
          </a:prstGeom>
          <a:noFill/>
        </p:spPr>
      </p:pic>
      <p:pic>
        <p:nvPicPr>
          <p:cNvPr id="1030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9670199">
            <a:off x="7376608" y="3584319"/>
            <a:ext cx="938912" cy="938911"/>
          </a:xfrm>
          <a:prstGeom prst="rect">
            <a:avLst/>
          </a:prstGeom>
          <a:noFill/>
        </p:spPr>
      </p:pic>
      <p:pic>
        <p:nvPicPr>
          <p:cNvPr id="1031" name="Picture 7" descr="C:\Users\Bambi\Desktop\Sprites\Sprites\Royalty Free Game Art - Spaceships from Unlucky Studio\Spaceship_art_pack_larger\Aestroids\aestroid_gray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06825" y="5172075"/>
            <a:ext cx="1560513" cy="1560513"/>
          </a:xfrm>
          <a:prstGeom prst="rect">
            <a:avLst/>
          </a:prstGeom>
          <a:noFill/>
        </p:spPr>
      </p:pic>
      <p:pic>
        <p:nvPicPr>
          <p:cNvPr id="1032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0800000">
            <a:off x="6230254" y="2311626"/>
            <a:ext cx="1560513" cy="1560512"/>
          </a:xfrm>
          <a:prstGeom prst="rect">
            <a:avLst/>
          </a:prstGeom>
          <a:noFill/>
        </p:spPr>
      </p:pic>
      <p:pic>
        <p:nvPicPr>
          <p:cNvPr id="1033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0386531">
            <a:off x="10145703" y="1146628"/>
            <a:ext cx="1741715" cy="1741715"/>
          </a:xfrm>
          <a:prstGeom prst="rect">
            <a:avLst/>
          </a:prstGeom>
          <a:noFill/>
        </p:spPr>
      </p:pic>
      <p:pic>
        <p:nvPicPr>
          <p:cNvPr id="1034" name="Picture 10" descr="C:\Users\Bambi\Desktop\Sprites\Sprites\Royalty Free Game Art - Spaceships from Unlucky Studio\Spaceship_art_pack_larger\Effects\Proton Star\p_Sprite_1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0914" y="289606"/>
            <a:ext cx="1843314" cy="1843314"/>
          </a:xfrm>
          <a:prstGeom prst="rect">
            <a:avLst/>
          </a:prstGeom>
          <a:noFill/>
        </p:spPr>
      </p:pic>
      <p:pic>
        <p:nvPicPr>
          <p:cNvPr id="1036" name="Picture 12" descr="C:\Users\Bambi\Desktop\Sprites\Sprites\Royalty Free Game Art - Spaceships from Unlucky Studio\Spaceship_art_pack_larger\Effects\Proton Star\p_Sprite_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08343" y="537485"/>
            <a:ext cx="1103312" cy="1103312"/>
          </a:xfrm>
          <a:prstGeom prst="rect">
            <a:avLst/>
          </a:prstGeom>
          <a:noFill/>
        </p:spPr>
      </p:pic>
      <p:pic>
        <p:nvPicPr>
          <p:cNvPr id="1037" name="Picture 13" descr="C:\Users\Bambi\Desktop\Sprites\Sprites\Royalty Free Game Art - Spaceships from Unlucky Studio\Spaceship_art_pack_larger\Effects\Galaxy\galaxy_1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02616" y="2467203"/>
            <a:ext cx="2394858" cy="2394858"/>
          </a:xfrm>
          <a:prstGeom prst="rect">
            <a:avLst/>
          </a:prstGeom>
          <a:noFill/>
        </p:spPr>
      </p:pic>
      <p:pic>
        <p:nvPicPr>
          <p:cNvPr id="1038" name="Picture 14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7313" y="1190172"/>
            <a:ext cx="2945946" cy="2945946"/>
          </a:xfrm>
          <a:prstGeom prst="rect">
            <a:avLst/>
          </a:prstGeom>
          <a:noFill/>
        </p:spPr>
      </p:pic>
      <p:pic>
        <p:nvPicPr>
          <p:cNvPr id="1039" name="Picture 15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610632" y="2105025"/>
            <a:ext cx="2438400" cy="2438400"/>
          </a:xfrm>
          <a:prstGeom prst="rect">
            <a:avLst/>
          </a:prstGeom>
          <a:noFill/>
        </p:spPr>
      </p:pic>
      <p:pic>
        <p:nvPicPr>
          <p:cNvPr id="1040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373484" y="5297714"/>
            <a:ext cx="1248682" cy="1248682"/>
          </a:xfrm>
          <a:prstGeom prst="rect">
            <a:avLst/>
          </a:prstGeom>
          <a:noFill/>
        </p:spPr>
      </p:pic>
      <p:pic>
        <p:nvPicPr>
          <p:cNvPr id="23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68284" y="4775200"/>
            <a:ext cx="791482" cy="791482"/>
          </a:xfrm>
          <a:prstGeom prst="rect">
            <a:avLst/>
          </a:prstGeom>
          <a:noFill/>
        </p:spPr>
      </p:pic>
      <p:pic>
        <p:nvPicPr>
          <p:cNvPr id="24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11255" y="4442050"/>
            <a:ext cx="456974" cy="456974"/>
          </a:xfrm>
          <a:prstGeom prst="rect">
            <a:avLst/>
          </a:prstGeom>
          <a:noFill/>
        </p:spPr>
      </p:pic>
      <p:pic>
        <p:nvPicPr>
          <p:cNvPr id="25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71027" y="2278742"/>
            <a:ext cx="428625" cy="428625"/>
          </a:xfrm>
          <a:prstGeom prst="rect">
            <a:avLst/>
          </a:prstGeom>
          <a:noFill/>
        </p:spPr>
      </p:pic>
      <p:pic>
        <p:nvPicPr>
          <p:cNvPr id="26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6625" y="2177821"/>
            <a:ext cx="1400403" cy="1400403"/>
          </a:xfrm>
          <a:prstGeom prst="rect">
            <a:avLst/>
          </a:prstGeom>
          <a:noFill/>
        </p:spPr>
      </p:pic>
      <p:pic>
        <p:nvPicPr>
          <p:cNvPr id="27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749198" y="1306286"/>
            <a:ext cx="1110796" cy="1110796"/>
          </a:xfrm>
          <a:prstGeom prst="rect">
            <a:avLst/>
          </a:prstGeom>
          <a:noFill/>
        </p:spPr>
      </p:pic>
      <p:pic>
        <p:nvPicPr>
          <p:cNvPr id="28" name="Picture 16" descr="C:\Users\Bambi\Desktop\Sprites\Sprites\Royalty Free Game Art - Spaceships from Unlucky Studio\Spaceship_art_pack_larger\Effects\Proton Star\p_Sprite_1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37313" y="-296862"/>
            <a:ext cx="1545544" cy="1545544"/>
          </a:xfrm>
          <a:prstGeom prst="rect">
            <a:avLst/>
          </a:prstGeom>
          <a:noFill/>
        </p:spPr>
      </p:pic>
      <p:pic>
        <p:nvPicPr>
          <p:cNvPr id="1041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33599" y="3338967"/>
            <a:ext cx="2714171" cy="2714171"/>
          </a:xfrm>
          <a:prstGeom prst="rect">
            <a:avLst/>
          </a:prstGeom>
          <a:noFill/>
        </p:spPr>
      </p:pic>
      <p:pic>
        <p:nvPicPr>
          <p:cNvPr id="30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449942" y="2584224"/>
            <a:ext cx="1596571" cy="1596571"/>
          </a:xfrm>
          <a:prstGeom prst="rect">
            <a:avLst/>
          </a:prstGeom>
          <a:noFill/>
        </p:spPr>
      </p:pic>
      <p:pic>
        <p:nvPicPr>
          <p:cNvPr id="31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52914" y="0"/>
            <a:ext cx="1394052" cy="1394052"/>
          </a:xfrm>
          <a:prstGeom prst="rect">
            <a:avLst/>
          </a:prstGeom>
          <a:noFill/>
        </p:spPr>
      </p:pic>
      <p:pic>
        <p:nvPicPr>
          <p:cNvPr id="32" name="Picture 17" descr="C:\Users\Bambi\Desktop\Sprites\Sprites\Royalty Free Game Art - Spaceships from Unlucky Studio\Spaceship_art_pack_larger\Effects\Proton Star\p_Sprite_1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290629" y="5312229"/>
            <a:ext cx="2018166" cy="2018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953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Workload</a:t>
            </a:r>
            <a:r>
              <a:rPr lang="de-DE" dirty="0" smtClean="0"/>
              <a:t> – Andreas (~60h)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513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172"/>
                <a:gridCol w="7219507"/>
                <a:gridCol w="1694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Hours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Initial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commit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</a:t>
                      </a:r>
                      <a:r>
                        <a:rPr lang="de-DE" dirty="0" err="1" smtClean="0"/>
                        <a:t>etting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more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acquainted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endParaRPr lang="de-DE" dirty="0" smtClean="0"/>
                    </a:p>
                    <a:p>
                      <a:r>
                        <a:rPr lang="de-DE" baseline="0" dirty="0" err="1" smtClean="0"/>
                        <a:t>swift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fighting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VM 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 + 4h </a:t>
                      </a:r>
                      <a:r>
                        <a:rPr lang="de-DE" dirty="0" err="1" smtClean="0"/>
                        <a:t>vm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23.02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Outsourced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objects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background</a:t>
                      </a:r>
                      <a:r>
                        <a:rPr lang="de-DE" baseline="0" dirty="0" smtClean="0"/>
                        <a:t>) </a:t>
                      </a:r>
                      <a:r>
                        <a:rPr lang="de-DE" baseline="0" dirty="0" err="1" smtClean="0"/>
                        <a:t>into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seperate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classes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added</a:t>
                      </a:r>
                      <a:r>
                        <a:rPr lang="de-DE" baseline="0" dirty="0" smtClean="0"/>
                        <a:t> Audiomanager, </a:t>
                      </a:r>
                      <a:r>
                        <a:rPr lang="de-DE" baseline="0" dirty="0" err="1" smtClean="0"/>
                        <a:t>shot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management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24.02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tests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familiar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SpriteKit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PhysicsBodies</a:t>
                      </a:r>
                      <a:r>
                        <a:rPr lang="de-DE" baseline="0" dirty="0" smtClean="0"/>
                        <a:t>, VM </a:t>
                      </a:r>
                      <a:r>
                        <a:rPr lang="de-DE" baseline="0" dirty="0" err="1" smtClean="0"/>
                        <a:t>again</a:t>
                      </a:r>
                      <a:r>
                        <a:rPr lang="de-DE" baseline="0" dirty="0" smtClean="0"/>
                        <a:t> GRRR (2h </a:t>
                      </a:r>
                      <a:r>
                        <a:rPr lang="de-DE" baseline="0" dirty="0" err="1" smtClean="0"/>
                        <a:t>updates</a:t>
                      </a:r>
                      <a:r>
                        <a:rPr lang="de-DE" baseline="0" dirty="0" smtClean="0"/>
                        <a:t> ++)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2h </a:t>
                      </a:r>
                      <a:r>
                        <a:rPr lang="de-DE" baseline="0" dirty="0" smtClean="0"/>
                        <a:t> + 4h </a:t>
                      </a:r>
                      <a:r>
                        <a:rPr lang="de-DE" baseline="0" dirty="0" err="1" smtClean="0"/>
                        <a:t>vm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made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day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Fist </a:t>
                      </a:r>
                      <a:r>
                        <a:rPr lang="de-DE" dirty="0" err="1" smtClean="0"/>
                        <a:t>game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collisions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physicsMasks</a:t>
                      </a:r>
                      <a:r>
                        <a:rPr lang="de-DE" dirty="0" smtClean="0"/>
                        <a:t>, simple </a:t>
                      </a:r>
                      <a:r>
                        <a:rPr lang="de-DE" dirty="0" err="1" smtClean="0"/>
                        <a:t>shapes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cirles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boxes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playerBullet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intersection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debug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 </a:t>
                      </a:r>
                      <a:r>
                        <a:rPr lang="de-DE" dirty="0" err="1" smtClean="0"/>
                        <a:t>collision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bullets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polygone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based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non </a:t>
                      </a:r>
                      <a:r>
                        <a:rPr lang="de-DE" baseline="0" dirty="0" err="1" smtClean="0"/>
                        <a:t>alpha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texels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a </a:t>
                      </a:r>
                      <a:r>
                        <a:rPr lang="de-DE" baseline="0" dirty="0" err="1" smtClean="0"/>
                        <a:t>texture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edge</a:t>
                      </a:r>
                      <a:r>
                        <a:rPr lang="de-DE" baseline="0" dirty="0" smtClean="0"/>
                        <a:t> – </a:t>
                      </a:r>
                      <a:r>
                        <a:rPr lang="de-DE" baseline="0" dirty="0" err="1" smtClean="0"/>
                        <a:t>shape</a:t>
                      </a:r>
                      <a:r>
                        <a:rPr lang="de-DE" baseline="0" dirty="0" smtClean="0"/>
                        <a:t>),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lifes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handling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dead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animation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explosion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Protostars, </a:t>
                      </a:r>
                      <a:r>
                        <a:rPr lang="de-DE" dirty="0" err="1" smtClean="0"/>
                        <a:t>asteroids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gamestages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physics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settings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between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player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game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logics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win</a:t>
                      </a:r>
                      <a:r>
                        <a:rPr lang="de-DE" baseline="0" dirty="0" smtClean="0"/>
                        <a:t>/lose </a:t>
                      </a:r>
                      <a:r>
                        <a:rPr lang="de-DE" baseline="0" dirty="0" err="1" smtClean="0"/>
                        <a:t>conditions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new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enemy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sprite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sheets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Gyro-axis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counter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movment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</a:t>
                      </a:r>
                      <a:r>
                        <a:rPr lang="de-DE" baseline="0" dirty="0" smtClean="0"/>
                        <a:t> push, </a:t>
                      </a:r>
                      <a:r>
                        <a:rPr lang="de-DE" baseline="0" dirty="0" err="1" smtClean="0"/>
                        <a:t>debug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Workload</a:t>
            </a:r>
            <a:r>
              <a:rPr lang="de-DE" dirty="0" smtClean="0"/>
              <a:t> – Manuel (52h)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622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9172"/>
                <a:gridCol w="7219507"/>
                <a:gridCol w="1694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Hours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 up development environment (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VMWare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Player + MAC OS +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Xcode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Simulators)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 used to Swift +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SpriteKit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initial game logic: Scrolling Background + Ship + Shot +  Controls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 used to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SKActions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SpriteKit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-Physics. Got familiar with gyro. VM started to have problems with data transfer (no internet, no data transfer from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vm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host or drive)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25.02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collision tests (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physicsMasks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bounding boxes, intersections between player, bullet, enemy, asteroid)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26.02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Added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MainMenu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and Retry-Scenes to create a real game-loop (scene-management); added current- and persistent score; win/lose conditions; created different enemy spawning stages; overall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27.02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PowerUp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(Health) that increases life-count (problems with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didEnd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triggered); created ship-sprite-sheet for final ship animation; created random rotation for all asteroids; bug fixes (esp. sound, z-Index)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28.02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Gyro-axis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counter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movment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asteroid</a:t>
                      </a:r>
                      <a:r>
                        <a:rPr lang="de-DE" baseline="0" dirty="0" smtClean="0"/>
                        <a:t> push, </a:t>
                      </a:r>
                      <a:r>
                        <a:rPr lang="de-DE" baseline="0" dirty="0" err="1" smtClean="0"/>
                        <a:t>debug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deploy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 – </a:t>
            </a:r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VM-Ware High Sierra 10.13</a:t>
            </a:r>
            <a:endParaRPr lang="de-DE" sz="2000" dirty="0"/>
          </a:p>
          <a:p>
            <a:pPr lvl="1"/>
            <a:r>
              <a:rPr lang="de-DE" sz="1800" dirty="0" err="1" smtClean="0"/>
              <a:t>IPad</a:t>
            </a:r>
            <a:r>
              <a:rPr lang="de-DE" sz="1800" dirty="0" smtClean="0"/>
              <a:t> was </a:t>
            </a:r>
            <a:r>
              <a:rPr lang="de-DE" sz="1800" dirty="0" err="1" smtClean="0"/>
              <a:t>only</a:t>
            </a:r>
            <a:r>
              <a:rPr lang="de-DE" sz="1800" dirty="0" smtClean="0"/>
              <a:t> </a:t>
            </a:r>
            <a:r>
              <a:rPr lang="de-DE" sz="1800" dirty="0" err="1" smtClean="0"/>
              <a:t>partially</a:t>
            </a:r>
            <a:r>
              <a:rPr lang="de-DE" sz="1800" dirty="0" smtClean="0"/>
              <a:t> </a:t>
            </a:r>
            <a:r>
              <a:rPr lang="de-DE" sz="1800" dirty="0" err="1" smtClean="0"/>
              <a:t>detected</a:t>
            </a:r>
            <a:r>
              <a:rPr lang="de-DE" sz="1800" dirty="0" smtClean="0"/>
              <a:t> via USB </a:t>
            </a:r>
            <a:r>
              <a:rPr lang="de-DE" sz="1800" dirty="0" smtClean="0">
                <a:sym typeface="Wingdings" pitchFamily="2" charset="2"/>
              </a:rPr>
              <a:t> </a:t>
            </a:r>
            <a:r>
              <a:rPr lang="de-DE" sz="1800" dirty="0" err="1" smtClean="0">
                <a:sym typeface="Wingdings" pitchFamily="2" charset="2"/>
              </a:rPr>
              <a:t>Deploy</a:t>
            </a:r>
            <a:r>
              <a:rPr lang="de-DE" sz="1800" dirty="0" smtClean="0">
                <a:sym typeface="Wingdings" pitchFamily="2" charset="2"/>
              </a:rPr>
              <a:t>  Updates </a:t>
            </a:r>
            <a:endParaRPr lang="de-DE" sz="1800" dirty="0" smtClean="0"/>
          </a:p>
          <a:p>
            <a:pPr lvl="1"/>
            <a:r>
              <a:rPr lang="de-DE" sz="1800" dirty="0" err="1" smtClean="0"/>
              <a:t>No</a:t>
            </a:r>
            <a:r>
              <a:rPr lang="de-DE" sz="1800" dirty="0" smtClean="0"/>
              <a:t> GPU-Support in VM</a:t>
            </a:r>
          </a:p>
          <a:p>
            <a:pPr lvl="2"/>
            <a:r>
              <a:rPr lang="de-DE" sz="1600" b="1" dirty="0" err="1" smtClean="0">
                <a:solidFill>
                  <a:srgbClr val="002060"/>
                </a:solidFill>
              </a:rPr>
              <a:t>No</a:t>
            </a:r>
            <a:r>
              <a:rPr lang="de-DE" sz="1600" b="1" dirty="0" smtClean="0">
                <a:solidFill>
                  <a:srgbClr val="002060"/>
                </a:solidFill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</a:rPr>
              <a:t>SpriteKitParticles</a:t>
            </a:r>
            <a:endParaRPr lang="de-DE" sz="1600" b="1" dirty="0" smtClean="0">
              <a:solidFill>
                <a:srgbClr val="002060"/>
              </a:solidFill>
            </a:endParaRP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Framerate </a:t>
            </a:r>
            <a:r>
              <a:rPr lang="de-DE" sz="1600" b="1" dirty="0" err="1" smtClean="0">
                <a:solidFill>
                  <a:srgbClr val="002060"/>
                </a:solidFill>
              </a:rPr>
              <a:t>of</a:t>
            </a:r>
            <a:r>
              <a:rPr lang="de-DE" sz="1600" b="1" dirty="0" smtClean="0">
                <a:solidFill>
                  <a:srgbClr val="002060"/>
                </a:solidFill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</a:rPr>
              <a:t>approx</a:t>
            </a:r>
            <a:r>
              <a:rPr lang="de-DE" sz="1600" b="1" dirty="0" smtClean="0">
                <a:solidFill>
                  <a:srgbClr val="002060"/>
                </a:solidFill>
              </a:rPr>
              <a:t> 2 FPS in VM</a:t>
            </a:r>
          </a:p>
          <a:p>
            <a:pPr lvl="1"/>
            <a:r>
              <a:rPr lang="en-US" sz="1800" dirty="0" smtClean="0"/>
              <a:t>Data transfer from VM was suddenly no longer possible, either in the Internet, in the guest OS or on a hard drive. Drag and Drop data transfer later again temporarily possible.</a:t>
            </a:r>
            <a:endParaRPr lang="de-DE" sz="1800" b="1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de-DE" sz="1600" b="1" dirty="0" smtClean="0">
              <a:solidFill>
                <a:srgbClr val="002060"/>
              </a:solidFill>
            </a:endParaRPr>
          </a:p>
          <a:p>
            <a:r>
              <a:rPr lang="de-DE" sz="2000" dirty="0" err="1" smtClean="0"/>
              <a:t>SpriteKit</a:t>
            </a:r>
            <a:endParaRPr lang="de-DE" sz="2000" dirty="0" smtClean="0"/>
          </a:p>
          <a:p>
            <a:pPr lvl="1"/>
            <a:r>
              <a:rPr lang="de-DE" sz="1800" dirty="0" err="1" smtClean="0"/>
              <a:t>Very</a:t>
            </a:r>
            <a:r>
              <a:rPr lang="de-DE" sz="1800" dirty="0" smtClean="0"/>
              <a:t> </a:t>
            </a:r>
            <a:r>
              <a:rPr lang="de-DE" sz="1800" dirty="0" err="1" smtClean="0"/>
              <a:t>good</a:t>
            </a:r>
            <a:r>
              <a:rPr lang="de-DE" sz="1800" dirty="0" smtClean="0"/>
              <a:t> Framework </a:t>
            </a:r>
            <a:r>
              <a:rPr lang="de-DE" sz="1800" dirty="0" err="1" smtClean="0"/>
              <a:t>for</a:t>
            </a:r>
            <a:r>
              <a:rPr lang="de-DE" sz="1800" dirty="0" smtClean="0"/>
              <a:t> mobile 2D-Games</a:t>
            </a:r>
          </a:p>
          <a:p>
            <a:pPr lvl="2"/>
            <a:r>
              <a:rPr lang="de-DE" sz="1600" b="1" dirty="0" err="1" smtClean="0">
                <a:solidFill>
                  <a:srgbClr val="002060"/>
                </a:solidFill>
              </a:rPr>
              <a:t>didEnd</a:t>
            </a:r>
            <a:r>
              <a:rPr lang="de-DE" sz="1600" b="1" dirty="0" smtClean="0">
                <a:solidFill>
                  <a:srgbClr val="002060"/>
                </a:solidFill>
              </a:rPr>
              <a:t>()  </a:t>
            </a:r>
            <a:r>
              <a:rPr lang="de-DE" sz="1600" b="1" dirty="0" err="1" smtClean="0">
                <a:solidFill>
                  <a:srgbClr val="002060"/>
                </a:solidFill>
              </a:rPr>
              <a:t>has</a:t>
            </a:r>
            <a:r>
              <a:rPr lang="de-DE" sz="1600" b="1" dirty="0" smtClean="0">
                <a:solidFill>
                  <a:srgbClr val="002060"/>
                </a:solidFill>
              </a:rPr>
              <a:t> not </a:t>
            </a:r>
            <a:r>
              <a:rPr lang="de-DE" sz="1600" b="1" dirty="0" err="1" smtClean="0">
                <a:solidFill>
                  <a:srgbClr val="002060"/>
                </a:solidFill>
              </a:rPr>
              <a:t>been</a:t>
            </a:r>
            <a:r>
              <a:rPr lang="de-DE" sz="1600" b="1" dirty="0" smtClean="0">
                <a:solidFill>
                  <a:srgbClr val="002060"/>
                </a:solidFill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</a:rPr>
              <a:t>triggered</a:t>
            </a:r>
            <a:r>
              <a:rPr lang="de-DE" sz="1600" b="1" dirty="0" smtClean="0">
                <a:solidFill>
                  <a:srgbClr val="002060"/>
                </a:solidFill>
              </a:rPr>
              <a:t> (</a:t>
            </a:r>
            <a:r>
              <a:rPr lang="de-DE" sz="1600" b="1" dirty="0" err="1" smtClean="0">
                <a:solidFill>
                  <a:srgbClr val="002060"/>
                </a:solidFill>
              </a:rPr>
              <a:t>explosions</a:t>
            </a:r>
            <a:r>
              <a:rPr lang="de-DE" sz="1600" b="1" dirty="0" smtClean="0">
                <a:solidFill>
                  <a:srgbClr val="002060"/>
                </a:solidFill>
              </a:rPr>
              <a:t>, power </a:t>
            </a:r>
            <a:r>
              <a:rPr lang="de-DE" sz="1600" b="1" dirty="0" err="1" smtClean="0">
                <a:solidFill>
                  <a:srgbClr val="002060"/>
                </a:solidFill>
              </a:rPr>
              <a:t>up</a:t>
            </a:r>
            <a:r>
              <a:rPr lang="de-DE" sz="1600" b="1" dirty="0" smtClean="0">
                <a:solidFill>
                  <a:srgbClr val="002060"/>
                </a:solidFill>
              </a:rPr>
              <a:t>)</a:t>
            </a:r>
          </a:p>
          <a:p>
            <a:pPr lvl="2"/>
            <a:r>
              <a:rPr lang="de-DE" sz="1600" b="1" dirty="0" smtClean="0">
                <a:solidFill>
                  <a:srgbClr val="002060"/>
                </a:solidFill>
              </a:rPr>
              <a:t>High end </a:t>
            </a:r>
            <a:r>
              <a:rPr lang="de-DE" sz="1600" b="1" dirty="0" err="1" smtClean="0">
                <a:solidFill>
                  <a:srgbClr val="002060"/>
                </a:solidFill>
              </a:rPr>
              <a:t>framework</a:t>
            </a:r>
            <a:r>
              <a:rPr lang="de-DE" sz="1600" b="1" dirty="0" smtClean="0">
                <a:solidFill>
                  <a:srgbClr val="002060"/>
                </a:solidFill>
              </a:rPr>
              <a:t> 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low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level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development</a:t>
            </a:r>
            <a:r>
              <a:rPr lang="de-DE" sz="1600" b="1" dirty="0" smtClean="0">
                <a:solidFill>
                  <a:srgbClr val="002060"/>
                </a:solidFill>
                <a:sym typeface="Wingdings" pitchFamily="2" charset="2"/>
              </a:rPr>
              <a:t>  </a:t>
            </a:r>
            <a:r>
              <a:rPr lang="de-DE" sz="1600" b="1" dirty="0" err="1" smtClean="0">
                <a:solidFill>
                  <a:srgbClr val="002060"/>
                </a:solidFill>
                <a:sym typeface="Wingdings" pitchFamily="2" charset="2"/>
              </a:rPr>
              <a:t>hard</a:t>
            </a:r>
            <a:endParaRPr lang="de-DE" sz="16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endParaRPr lang="de-DE" sz="18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r>
              <a:rPr lang="de-DE" sz="2000" dirty="0" err="1" smtClean="0">
                <a:sym typeface="Wingdings" pitchFamily="2" charset="2"/>
              </a:rPr>
              <a:t>Deployment</a:t>
            </a:r>
            <a:endParaRPr lang="de-DE" sz="2000" dirty="0" smtClean="0">
              <a:sym typeface="Wingdings" pitchFamily="2" charset="2"/>
            </a:endParaRPr>
          </a:p>
          <a:p>
            <a:pPr lvl="1"/>
            <a:r>
              <a:rPr lang="de-DE" sz="1800" dirty="0" smtClean="0">
                <a:sym typeface="Wingdings" pitchFamily="2" charset="2"/>
              </a:rPr>
              <a:t>Programm </a:t>
            </a:r>
            <a:r>
              <a:rPr lang="de-DE" sz="1800" dirty="0" err="1" smtClean="0">
                <a:sym typeface="Wingdings" pitchFamily="2" charset="2"/>
              </a:rPr>
              <a:t>suddenly</a:t>
            </a:r>
            <a:r>
              <a:rPr lang="de-DE" sz="1800" dirty="0" smtClean="0">
                <a:sym typeface="Wingdings" pitchFamily="2" charset="2"/>
              </a:rPr>
              <a:t> </a:t>
            </a:r>
            <a:r>
              <a:rPr lang="de-DE" sz="1800" dirty="0" err="1" smtClean="0">
                <a:sym typeface="Wingdings" pitchFamily="2" charset="2"/>
              </a:rPr>
              <a:t>cannot</a:t>
            </a:r>
            <a:r>
              <a:rPr lang="de-DE" sz="1800" dirty="0" smtClean="0">
                <a:sym typeface="Wingdings" pitchFamily="2" charset="2"/>
              </a:rPr>
              <a:t> </a:t>
            </a:r>
            <a:r>
              <a:rPr lang="de-DE" sz="1800" dirty="0" err="1" smtClean="0">
                <a:sym typeface="Wingdings" pitchFamily="2" charset="2"/>
              </a:rPr>
              <a:t>be</a:t>
            </a:r>
            <a:r>
              <a:rPr lang="de-DE" sz="1800" dirty="0" smtClean="0">
                <a:sym typeface="Wingdings" pitchFamily="2" charset="2"/>
              </a:rPr>
              <a:t> </a:t>
            </a:r>
            <a:r>
              <a:rPr lang="de-DE" sz="1800" dirty="0" err="1" smtClean="0">
                <a:sym typeface="Wingdings" pitchFamily="2" charset="2"/>
              </a:rPr>
              <a:t>executed</a:t>
            </a:r>
            <a:r>
              <a:rPr lang="de-DE" sz="1800" dirty="0" smtClean="0">
                <a:sym typeface="Wingdings" pitchFamily="2" charset="2"/>
              </a:rPr>
              <a:t> on </a:t>
            </a:r>
            <a:r>
              <a:rPr lang="de-DE" sz="1800" dirty="0" err="1" smtClean="0">
                <a:sym typeface="Wingdings" pitchFamily="2" charset="2"/>
              </a:rPr>
              <a:t>the</a:t>
            </a:r>
            <a:r>
              <a:rPr lang="de-DE" sz="1800" dirty="0" smtClean="0">
                <a:sym typeface="Wingdings" pitchFamily="2" charset="2"/>
              </a:rPr>
              <a:t> </a:t>
            </a:r>
            <a:r>
              <a:rPr lang="de-DE" sz="1800" dirty="0" err="1" smtClean="0">
                <a:sym typeface="Wingdings" pitchFamily="2" charset="2"/>
              </a:rPr>
              <a:t>iPad</a:t>
            </a:r>
            <a:endParaRPr lang="de-DE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62707" y="7284"/>
            <a:ext cx="10972800" cy="1828800"/>
          </a:xfrm>
        </p:spPr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? </a:t>
            </a:r>
            <a:r>
              <a:rPr lang="de-DE" dirty="0" err="1" smtClean="0">
                <a:latin typeface="+mj-lt"/>
              </a:rPr>
              <a:t>Questions</a:t>
            </a:r>
            <a:r>
              <a:rPr lang="de-DE" dirty="0" smtClean="0">
                <a:latin typeface="+mj-lt"/>
              </a:rPr>
              <a:t> ? </a:t>
            </a:r>
            <a:endParaRPr lang="de-DE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DF673F-ADF7-4AB7-A02F-D116F1DC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 Agenda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4097C9D-5DAD-4A9C-9161-1D9D8E87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28" y="1600200"/>
            <a:ext cx="3900318" cy="4709160"/>
          </a:xfrm>
        </p:spPr>
        <p:txBody>
          <a:bodyPr>
            <a:normAutofit/>
          </a:bodyPr>
          <a:lstStyle/>
          <a:p>
            <a:r>
              <a:rPr lang="de-DE" sz="2200" dirty="0" smtClean="0"/>
              <a:t>Game Plot</a:t>
            </a:r>
          </a:p>
          <a:p>
            <a:r>
              <a:rPr lang="de-DE" sz="2200" dirty="0" smtClean="0"/>
              <a:t>Demo</a:t>
            </a:r>
          </a:p>
          <a:p>
            <a:r>
              <a:rPr lang="de-DE" sz="2200" dirty="0" smtClean="0"/>
              <a:t>Controls</a:t>
            </a:r>
            <a:endParaRPr lang="de-DE" sz="1800" dirty="0"/>
          </a:p>
          <a:p>
            <a:r>
              <a:rPr lang="de-DE" sz="2200" dirty="0" smtClean="0"/>
              <a:t>Game Code :</a:t>
            </a:r>
          </a:p>
          <a:p>
            <a:pPr lvl="1"/>
            <a:r>
              <a:rPr lang="de-DE" sz="1800" dirty="0" err="1" smtClean="0"/>
              <a:t>Intersections</a:t>
            </a:r>
            <a:endParaRPr lang="de-DE" sz="1800" dirty="0" smtClean="0"/>
          </a:p>
          <a:p>
            <a:pPr lvl="1"/>
            <a:r>
              <a:rPr lang="de-DE" sz="1800" dirty="0" err="1" smtClean="0"/>
              <a:t>Gryo</a:t>
            </a:r>
            <a:r>
              <a:rPr lang="de-DE" sz="1800" dirty="0" smtClean="0"/>
              <a:t> - </a:t>
            </a:r>
            <a:r>
              <a:rPr lang="de-DE" sz="1800" dirty="0" err="1" smtClean="0"/>
              <a:t>MotionControler</a:t>
            </a:r>
            <a:endParaRPr lang="de-DE" sz="1800" dirty="0" smtClean="0"/>
          </a:p>
          <a:p>
            <a:pPr lvl="1"/>
            <a:r>
              <a:rPr lang="de-DE" sz="1800" dirty="0" err="1" smtClean="0"/>
              <a:t>Touch</a:t>
            </a:r>
            <a:r>
              <a:rPr lang="de-DE" sz="1800" dirty="0" smtClean="0"/>
              <a:t> - Add </a:t>
            </a:r>
            <a:r>
              <a:rPr lang="de-DE" sz="1800" dirty="0" err="1" smtClean="0"/>
              <a:t>Shot</a:t>
            </a:r>
            <a:endParaRPr lang="de-DE" sz="1800" dirty="0" smtClean="0"/>
          </a:p>
          <a:p>
            <a:pPr lvl="1"/>
            <a:r>
              <a:rPr lang="de-DE" sz="1800" dirty="0" err="1" smtClean="0"/>
              <a:t>SKActions</a:t>
            </a:r>
            <a:endParaRPr lang="de-DE" sz="1800" dirty="0" smtClean="0"/>
          </a:p>
          <a:p>
            <a:r>
              <a:rPr lang="de-DE" sz="2200" dirty="0" smtClean="0"/>
              <a:t>Problems – </a:t>
            </a:r>
            <a:r>
              <a:rPr lang="de-DE" sz="2200" dirty="0" err="1" smtClean="0"/>
              <a:t>Discussion</a:t>
            </a:r>
            <a:endParaRPr lang="de-DE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40021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Plot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109"/>
            <a:ext cx="10972800" cy="1844749"/>
          </a:xfrm>
        </p:spPr>
        <p:txBody>
          <a:bodyPr/>
          <a:lstStyle/>
          <a:p>
            <a:r>
              <a:rPr lang="de-DE" sz="2000" dirty="0" err="1" smtClean="0"/>
              <a:t>Bottom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top </a:t>
            </a:r>
            <a:r>
              <a:rPr lang="de-DE" sz="2000" dirty="0" err="1" smtClean="0"/>
              <a:t>shot</a:t>
            </a:r>
            <a:r>
              <a:rPr lang="de-DE" sz="2000" dirty="0" smtClean="0"/>
              <a:t> </a:t>
            </a:r>
            <a:r>
              <a:rPr lang="de-DE" sz="2000" dirty="0" err="1" smtClean="0"/>
              <a:t>em</a:t>
            </a:r>
            <a:r>
              <a:rPr lang="de-DE" sz="2000" dirty="0" smtClean="0"/>
              <a:t> </a:t>
            </a:r>
            <a:r>
              <a:rPr lang="de-DE" sz="2000" dirty="0" err="1" smtClean="0"/>
              <a:t>up</a:t>
            </a:r>
            <a:endParaRPr lang="de-DE" sz="2000" dirty="0" smtClean="0"/>
          </a:p>
          <a:p>
            <a:pPr lvl="1"/>
            <a:r>
              <a:rPr lang="de-DE" sz="1800" dirty="0" smtClean="0"/>
              <a:t>Game </a:t>
            </a:r>
            <a:r>
              <a:rPr lang="de-DE" sz="1800" dirty="0" err="1" smtClean="0"/>
              <a:t>has</a:t>
            </a:r>
            <a:r>
              <a:rPr lang="de-DE" sz="1800" dirty="0" smtClean="0"/>
              <a:t> a total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four</a:t>
            </a:r>
            <a:r>
              <a:rPr lang="de-DE" sz="1800" dirty="0" smtClean="0"/>
              <a:t> </a:t>
            </a:r>
            <a:r>
              <a:rPr lang="de-DE" sz="1800" dirty="0" err="1" smtClean="0"/>
              <a:t>stages</a:t>
            </a:r>
            <a:r>
              <a:rPr lang="de-DE" sz="1800" dirty="0" smtClean="0"/>
              <a:t> </a:t>
            </a: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differs</a:t>
            </a:r>
            <a:r>
              <a:rPr lang="de-DE" sz="1800" dirty="0" smtClean="0"/>
              <a:t> form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endParaRPr lang="de-DE" sz="1800" dirty="0" smtClean="0"/>
          </a:p>
          <a:p>
            <a:pPr lvl="2"/>
            <a:r>
              <a:rPr lang="de-DE" sz="1600" dirty="0" smtClean="0"/>
              <a:t>1. Stage: </a:t>
            </a:r>
            <a:r>
              <a:rPr lang="de-DE" sz="1600" dirty="0" err="1" smtClean="0"/>
              <a:t>Shoot</a:t>
            </a:r>
            <a:r>
              <a:rPr lang="de-DE" sz="1600" dirty="0" smtClean="0"/>
              <a:t> </a:t>
            </a:r>
            <a:r>
              <a:rPr lang="de-DE" sz="1600" dirty="0" err="1" smtClean="0"/>
              <a:t>enemies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get</a:t>
            </a:r>
            <a:r>
              <a:rPr lang="de-DE" sz="1600" dirty="0" smtClean="0"/>
              <a:t> score</a:t>
            </a:r>
          </a:p>
          <a:p>
            <a:pPr lvl="2"/>
            <a:r>
              <a:rPr lang="de-DE" sz="1600" dirty="0" smtClean="0"/>
              <a:t>2. Stage: </a:t>
            </a:r>
            <a:r>
              <a:rPr lang="de-DE" sz="1600" dirty="0" err="1" smtClean="0"/>
              <a:t>Proto</a:t>
            </a:r>
            <a:r>
              <a:rPr lang="de-DE" sz="1600" dirty="0" smtClean="0"/>
              <a:t> </a:t>
            </a:r>
            <a:r>
              <a:rPr lang="de-DE" sz="1600" dirty="0" smtClean="0"/>
              <a:t>Star Stage </a:t>
            </a:r>
            <a:r>
              <a:rPr lang="de-DE" sz="1600" dirty="0" smtClean="0">
                <a:sym typeface="Wingdings" pitchFamily="2" charset="2"/>
              </a:rPr>
              <a:t>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got</a:t>
            </a:r>
            <a:r>
              <a:rPr lang="de-DE" sz="1600" dirty="0" smtClean="0"/>
              <a:t> </a:t>
            </a:r>
            <a:r>
              <a:rPr lang="de-DE" sz="1600" dirty="0" err="1" smtClean="0"/>
              <a:t>hit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will die instant</a:t>
            </a:r>
          </a:p>
          <a:p>
            <a:pPr lvl="2"/>
            <a:r>
              <a:rPr lang="de-DE" sz="1600" dirty="0" smtClean="0"/>
              <a:t>3. Stage: </a:t>
            </a:r>
            <a:r>
              <a:rPr lang="de-DE" sz="1600" dirty="0" err="1" smtClean="0"/>
              <a:t>Asteroids</a:t>
            </a:r>
            <a:r>
              <a:rPr lang="de-DE" sz="1600" dirty="0" smtClean="0"/>
              <a:t> </a:t>
            </a:r>
            <a:r>
              <a:rPr lang="de-DE" sz="1600" dirty="0" smtClean="0">
                <a:sym typeface="Wingdings" pitchFamily="2" charset="2"/>
              </a:rPr>
              <a:t> </a:t>
            </a:r>
            <a:r>
              <a:rPr lang="de-DE" sz="1600" dirty="0" err="1" smtClean="0">
                <a:sym typeface="Wingdings" pitchFamily="2" charset="2"/>
              </a:rPr>
              <a:t>Your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ships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position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is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affected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by</a:t>
            </a:r>
            <a:r>
              <a:rPr lang="de-DE" sz="1600" dirty="0" smtClean="0">
                <a:sym typeface="Wingdings" pitchFamily="2" charset="2"/>
              </a:rPr>
              <a:t> a </a:t>
            </a:r>
            <a:r>
              <a:rPr lang="de-DE" sz="1600" dirty="0" err="1" smtClean="0">
                <a:sym typeface="Wingdings" pitchFamily="2" charset="2"/>
              </a:rPr>
              <a:t>asteroid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collision</a:t>
            </a:r>
            <a:endParaRPr lang="de-DE" sz="1600" dirty="0" smtClean="0">
              <a:sym typeface="Wingdings" pitchFamily="2" charset="2"/>
            </a:endParaRPr>
          </a:p>
          <a:p>
            <a:pPr lvl="2"/>
            <a:r>
              <a:rPr lang="de-DE" sz="1600" dirty="0" smtClean="0">
                <a:sym typeface="Wingdings" pitchFamily="2" charset="2"/>
              </a:rPr>
              <a:t>4. Stage: Mixed type </a:t>
            </a:r>
            <a:r>
              <a:rPr lang="de-DE" sz="1600" dirty="0" err="1" smtClean="0">
                <a:sym typeface="Wingdings" pitchFamily="2" charset="2"/>
              </a:rPr>
              <a:t>of</a:t>
            </a:r>
            <a:r>
              <a:rPr lang="de-DE" sz="1600" dirty="0" smtClean="0">
                <a:sym typeface="Wingdings" pitchFamily="2" charset="2"/>
              </a:rPr>
              <a:t> all </a:t>
            </a:r>
            <a:r>
              <a:rPr lang="de-DE" sz="1600" dirty="0" err="1" smtClean="0">
                <a:sym typeface="Wingdings" pitchFamily="2" charset="2"/>
              </a:rPr>
              <a:t>danger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objects</a:t>
            </a:r>
            <a:r>
              <a:rPr lang="de-DE" sz="1600" dirty="0" smtClean="0">
                <a:sym typeface="Wingdings" pitchFamily="2" charset="2"/>
              </a:rPr>
              <a:t> in a </a:t>
            </a:r>
            <a:r>
              <a:rPr lang="de-DE" sz="1600" dirty="0" err="1" smtClean="0">
                <a:sym typeface="Wingdings" pitchFamily="2" charset="2"/>
              </a:rPr>
              <a:t>period</a:t>
            </a:r>
            <a:r>
              <a:rPr lang="de-DE" sz="1600" dirty="0" smtClean="0">
                <a:sym typeface="Wingdings" pitchFamily="2" charset="2"/>
              </a:rPr>
              <a:t> </a:t>
            </a:r>
            <a:r>
              <a:rPr lang="de-DE" sz="1600" dirty="0" err="1" smtClean="0">
                <a:sym typeface="Wingdings" pitchFamily="2" charset="2"/>
              </a:rPr>
              <a:t>sequence</a:t>
            </a:r>
            <a:r>
              <a:rPr lang="de-DE" sz="1600" dirty="0" smtClean="0">
                <a:sym typeface="Wingdings" pitchFamily="2" charset="2"/>
              </a:rPr>
              <a:t> - infinite</a:t>
            </a:r>
            <a:endParaRPr lang="de-DE" sz="1600" dirty="0" smtClean="0"/>
          </a:p>
          <a:p>
            <a:pPr lvl="2">
              <a:buNone/>
            </a:pPr>
            <a:endParaRPr lang="de-DE" sz="1600" dirty="0" smtClean="0"/>
          </a:p>
          <a:p>
            <a:endParaRPr lang="de-DE" dirty="0"/>
          </a:p>
        </p:txBody>
      </p:sp>
      <p:pic>
        <p:nvPicPr>
          <p:cNvPr id="9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736" y="5073463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0946" y="4636679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1073463" y="3749201"/>
            <a:ext cx="893560" cy="893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hteck 11"/>
          <p:cNvSpPr/>
          <p:nvPr/>
        </p:nvSpPr>
        <p:spPr>
          <a:xfrm>
            <a:off x="1083480" y="3221665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1</a:t>
            </a:r>
            <a:endParaRPr lang="de-DE" sz="2600" dirty="0"/>
          </a:p>
        </p:txBody>
      </p:sp>
      <p:sp>
        <p:nvSpPr>
          <p:cNvPr id="13" name="Rechteck 12"/>
          <p:cNvSpPr/>
          <p:nvPr/>
        </p:nvSpPr>
        <p:spPr>
          <a:xfrm>
            <a:off x="3766541" y="3214575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2</a:t>
            </a:r>
            <a:endParaRPr lang="de-DE" sz="2600" dirty="0"/>
          </a:p>
        </p:txBody>
      </p:sp>
      <p:pic>
        <p:nvPicPr>
          <p:cNvPr id="14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2612" y="553421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86531">
            <a:off x="2596572" y="3677178"/>
            <a:ext cx="1741715" cy="1741715"/>
          </a:xfrm>
          <a:prstGeom prst="rect">
            <a:avLst/>
          </a:prstGeom>
          <a:noFill/>
        </p:spPr>
      </p:pic>
      <p:sp>
        <p:nvSpPr>
          <p:cNvPr id="16" name="Rechteck 15"/>
          <p:cNvSpPr/>
          <p:nvPr/>
        </p:nvSpPr>
        <p:spPr>
          <a:xfrm>
            <a:off x="6640989" y="3218113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3</a:t>
            </a:r>
            <a:endParaRPr lang="de-DE" sz="2600" dirty="0"/>
          </a:p>
        </p:txBody>
      </p:sp>
      <p:pic>
        <p:nvPicPr>
          <p:cNvPr id="17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217075">
            <a:off x="6223974" y="3811838"/>
            <a:ext cx="1089504" cy="108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0599" y="5523587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feil nach unten 18"/>
          <p:cNvSpPr/>
          <p:nvPr/>
        </p:nvSpPr>
        <p:spPr>
          <a:xfrm>
            <a:off x="6624080" y="4880342"/>
            <a:ext cx="467833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C:\Users\Bambi\Desktop\de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9313" y="4710223"/>
            <a:ext cx="104775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hteckiger Pfeil 20"/>
          <p:cNvSpPr/>
          <p:nvPr/>
        </p:nvSpPr>
        <p:spPr>
          <a:xfrm rot="5400000">
            <a:off x="4401881" y="4167965"/>
            <a:ext cx="419984" cy="632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iger Pfeil 21"/>
          <p:cNvSpPr/>
          <p:nvPr/>
        </p:nvSpPr>
        <p:spPr>
          <a:xfrm rot="10800000">
            <a:off x="4479848" y="5585641"/>
            <a:ext cx="419984" cy="632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 rot="2248973">
            <a:off x="5794745" y="6134986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 rot="19661209">
            <a:off x="7403853" y="6136857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 nach unten 24"/>
          <p:cNvSpPr/>
          <p:nvPr/>
        </p:nvSpPr>
        <p:spPr>
          <a:xfrm rot="21435014">
            <a:off x="6645517" y="6443527"/>
            <a:ext cx="446568" cy="3560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8658021" y="5836686"/>
            <a:ext cx="702213" cy="70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386531">
            <a:off x="10118876" y="4159834"/>
            <a:ext cx="1368744" cy="1368744"/>
          </a:xfrm>
          <a:prstGeom prst="rect">
            <a:avLst/>
          </a:prstGeom>
          <a:noFill/>
        </p:spPr>
      </p:pic>
      <p:pic>
        <p:nvPicPr>
          <p:cNvPr id="28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217075">
            <a:off x="10478226" y="5879939"/>
            <a:ext cx="856198" cy="856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8" descr="C:\Users\Bambi\Desktop\Sprites\Sprites\Royalty Free Game Art - Spaceships from Unlucky Studio\Spaceship_art_pack_larger\Red\Enemy_animation\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9161295" y="4139020"/>
            <a:ext cx="702213" cy="702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7206" y="507700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8909" y="4863507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hteck 32"/>
          <p:cNvSpPr/>
          <p:nvPr/>
        </p:nvSpPr>
        <p:spPr>
          <a:xfrm>
            <a:off x="9664299" y="3221651"/>
            <a:ext cx="4582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600" dirty="0" smtClean="0"/>
              <a:t>4</a:t>
            </a:r>
            <a:endParaRPr lang="de-DE" sz="2600" dirty="0"/>
          </a:p>
        </p:txBody>
      </p:sp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09600" y="1600200"/>
            <a:ext cx="3133060" cy="4709160"/>
          </a:xfrm>
        </p:spPr>
        <p:txBody>
          <a:bodyPr/>
          <a:lstStyle/>
          <a:p>
            <a:r>
              <a:rPr lang="de-DE" dirty="0" smtClean="0"/>
              <a:t>Stage </a:t>
            </a:r>
            <a:r>
              <a:rPr lang="de-DE" dirty="0" err="1" smtClean="0"/>
              <a:t>One</a:t>
            </a:r>
            <a:endParaRPr lang="de-DE" dirty="0"/>
          </a:p>
        </p:txBody>
      </p:sp>
      <p:pic>
        <p:nvPicPr>
          <p:cNvPr id="1026" name="Picture 2" descr="C:\Users\Bambi\Desktop\mobApps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685" y="2205948"/>
            <a:ext cx="2713222" cy="3617629"/>
          </a:xfrm>
          <a:prstGeom prst="rect">
            <a:avLst/>
          </a:prstGeom>
          <a:noFill/>
        </p:spPr>
      </p:pic>
      <p:pic>
        <p:nvPicPr>
          <p:cNvPr id="1028" name="Picture 4" descr="C:\Users\Bambi\Desktop\mobApps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7456" y="2199810"/>
            <a:ext cx="2702923" cy="3626831"/>
          </a:xfrm>
          <a:prstGeom prst="rect">
            <a:avLst/>
          </a:prstGeom>
          <a:noFill/>
        </p:spPr>
      </p:pic>
      <p:pic>
        <p:nvPicPr>
          <p:cNvPr id="2050" name="Picture 2" descr="C:\Users\Bambi\Desktop\screenies\Screenshot_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3492" y="2203194"/>
            <a:ext cx="2715548" cy="3647159"/>
          </a:xfrm>
          <a:prstGeom prst="rect">
            <a:avLst/>
          </a:prstGeom>
          <a:noFill/>
        </p:spPr>
      </p:pic>
      <p:sp>
        <p:nvSpPr>
          <p:cNvPr id="8" name="Inhaltsplatzhalter 3"/>
          <p:cNvSpPr txBox="1">
            <a:spLocks/>
          </p:cNvSpPr>
          <p:nvPr/>
        </p:nvSpPr>
        <p:spPr>
          <a:xfrm>
            <a:off x="4441018" y="1603738"/>
            <a:ext cx="313306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8357500" y="1607276"/>
            <a:ext cx="313306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Stage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91557E-A725-4A8B-95A3-1EE0BED7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3109"/>
            <a:ext cx="5004391" cy="409365"/>
          </a:xfrm>
        </p:spPr>
        <p:txBody>
          <a:bodyPr/>
          <a:lstStyle/>
          <a:p>
            <a:r>
              <a:rPr lang="de-DE" sz="2000" dirty="0" err="1" smtClean="0"/>
              <a:t>Shift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ship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move</a:t>
            </a:r>
            <a:r>
              <a:rPr lang="de-DE" sz="2000" dirty="0" smtClean="0"/>
              <a:t> on x-</a:t>
            </a:r>
            <a:r>
              <a:rPr lang="de-DE" sz="2000" dirty="0" err="1" smtClean="0"/>
              <a:t>axis</a:t>
            </a:r>
            <a:endParaRPr lang="de-DE" sz="1600" dirty="0" smtClean="0"/>
          </a:p>
          <a:p>
            <a:endParaRPr lang="de-DE" dirty="0"/>
          </a:p>
        </p:txBody>
      </p:sp>
      <p:pic>
        <p:nvPicPr>
          <p:cNvPr id="9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499" y="5573257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0527" y="4966353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523" y="2705981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Pfeil nach unten 18"/>
          <p:cNvSpPr/>
          <p:nvPr/>
        </p:nvSpPr>
        <p:spPr>
          <a:xfrm rot="16200000">
            <a:off x="3886199" y="2589060"/>
            <a:ext cx="467833" cy="14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13138" y="4676675"/>
            <a:ext cx="4703141" cy="45890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de-DE" sz="2000" dirty="0" smtClean="0"/>
              <a:t>Tab/Click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ship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shot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33856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Pfeil nach unten 33"/>
          <p:cNvSpPr/>
          <p:nvPr/>
        </p:nvSpPr>
        <p:spPr>
          <a:xfrm rot="5400000">
            <a:off x="1316551" y="2592598"/>
            <a:ext cx="467833" cy="14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501" y="3524678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Pfeil nach unten 35"/>
          <p:cNvSpPr/>
          <p:nvPr/>
        </p:nvSpPr>
        <p:spPr>
          <a:xfrm>
            <a:off x="8420982" y="2881433"/>
            <a:ext cx="467833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unten 36"/>
          <p:cNvSpPr/>
          <p:nvPr/>
        </p:nvSpPr>
        <p:spPr>
          <a:xfrm rot="2248973">
            <a:off x="7591647" y="4136077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8" name="Pfeil nach unten 37"/>
          <p:cNvSpPr/>
          <p:nvPr/>
        </p:nvSpPr>
        <p:spPr>
          <a:xfrm rot="19661209">
            <a:off x="9200755" y="4137948"/>
            <a:ext cx="446568" cy="51036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feil nach unten 38"/>
          <p:cNvSpPr/>
          <p:nvPr/>
        </p:nvSpPr>
        <p:spPr>
          <a:xfrm rot="21435014">
            <a:off x="8442419" y="4444618"/>
            <a:ext cx="446568" cy="3560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440022" y="1316647"/>
            <a:ext cx="5004391" cy="4093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pushed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asteroid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" name="Picture 6" descr="C:\Users\Bambi\Desktop\Sprites\Sprites\Royalty Free Game Art - Spaceships from Unlucky Studio\Spaceship_art_pack_larger\Aestroids\aestroid_brow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217075">
            <a:off x="8095305" y="1812928"/>
            <a:ext cx="1089504" cy="108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C:\Users\Bambi\Desktop\pad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8937" y="5018566"/>
            <a:ext cx="1106253" cy="156154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075" name="Picture 3" descr="C:\Users\Bambi\Desktop\gam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3186" y="5146159"/>
            <a:ext cx="939304" cy="12546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2" name="Nach unten gekrümmter Pfeil 41"/>
          <p:cNvSpPr/>
          <p:nvPr/>
        </p:nvSpPr>
        <p:spPr>
          <a:xfrm>
            <a:off x="8856887" y="5401340"/>
            <a:ext cx="1127051" cy="7761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Inhaltsplatzhalter 2">
            <a:extLst>
              <a:ext uri="{FF2B5EF4-FFF2-40B4-BE49-F238E27FC236}">
                <a16:creationId xmlns="" xmlns:a16="http://schemas.microsoft.com/office/drawing/2014/main" id="{D3D285BB-E067-42A9-80F7-9F023F2EE75B}"/>
              </a:ext>
            </a:extLst>
          </p:cNvPr>
          <p:cNvSpPr txBox="1">
            <a:spLocks/>
          </p:cNvSpPr>
          <p:nvPr/>
        </p:nvSpPr>
        <p:spPr>
          <a:xfrm>
            <a:off x="6432927" y="4701479"/>
            <a:ext cx="5759073" cy="4093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Correction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gyro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positive </a:t>
            </a:r>
            <a:r>
              <a:rPr lang="de-DE" sz="2000" dirty="0" smtClean="0"/>
              <a:t>x-</a:t>
            </a:r>
            <a:r>
              <a:rPr lang="de-DE" sz="2000" dirty="0" err="1" smtClean="0"/>
              <a:t>axis</a:t>
            </a:r>
            <a:r>
              <a:rPr lang="de-DE" sz="2000" dirty="0" smtClean="0"/>
              <a:t> 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" name="Picture 7" descr="C:\Users\Bambi\Desktop\Sprites\Sprites\Royalty Free Game Art - Spaceships from Unlucky Studio\Spaceship_art_pack_larger\Aestroids\aestroid_gra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37616">
            <a:off x="1627151" y="1852614"/>
            <a:ext cx="1009723" cy="1009723"/>
          </a:xfrm>
          <a:prstGeom prst="rect">
            <a:avLst/>
          </a:prstGeom>
          <a:noFill/>
        </p:spPr>
      </p:pic>
      <p:pic>
        <p:nvPicPr>
          <p:cNvPr id="45" name="Picture 9" descr="C:\Users\Bambi\Desktop\Sprites\Sprites\Royalty Free Game Art - Spaceships from Unlucky Studio\Spaceship_art_pack_larger\Effects\Proton Star\p_Sprite_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386531">
            <a:off x="3400607" y="3461892"/>
            <a:ext cx="1082991" cy="1082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246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Intersection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07479" cy="470916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func</a:t>
            </a:r>
            <a:r>
              <a:rPr lang="de-DE" sz="2000" dirty="0" smtClean="0"/>
              <a:t> </a:t>
            </a:r>
            <a:r>
              <a:rPr lang="de-DE" sz="2000" dirty="0" err="1" smtClean="0"/>
              <a:t>addPlayer</a:t>
            </a:r>
            <a:r>
              <a:rPr lang="de-DE" sz="2000" dirty="0" smtClean="0"/>
              <a:t>(</a:t>
            </a:r>
            <a:r>
              <a:rPr lang="de-DE" sz="2000" dirty="0" err="1" smtClean="0"/>
              <a:t>gameInstance</a:t>
            </a:r>
            <a:r>
              <a:rPr lang="de-DE" sz="2000" dirty="0" smtClean="0"/>
              <a:t>: GameScene, </a:t>
            </a:r>
            <a:r>
              <a:rPr lang="de-DE" sz="2000" dirty="0" err="1" smtClean="0"/>
              <a:t>physicsMasks</a:t>
            </a:r>
            <a:r>
              <a:rPr lang="de-DE" sz="2000" dirty="0" smtClean="0"/>
              <a:t>: UInt32){…}</a:t>
            </a:r>
          </a:p>
        </p:txBody>
      </p:sp>
      <p:pic>
        <p:nvPicPr>
          <p:cNvPr id="1026" name="Picture 2" descr="C:\Users\Bambi\Desktop\Collis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367" y="2116321"/>
            <a:ext cx="10621489" cy="4082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Gyro</a:t>
            </a:r>
            <a:r>
              <a:rPr lang="de-DE" dirty="0" smtClean="0"/>
              <a:t> – </a:t>
            </a:r>
            <a:r>
              <a:rPr lang="de-DE" dirty="0" err="1" smtClean="0"/>
              <a:t>MotionControler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07479" cy="470916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func</a:t>
            </a:r>
            <a:r>
              <a:rPr lang="de-DE" sz="2000" dirty="0" smtClean="0"/>
              <a:t> update(_ </a:t>
            </a:r>
            <a:r>
              <a:rPr lang="de-DE" sz="2000" dirty="0" err="1" smtClean="0"/>
              <a:t>currentTime</a:t>
            </a:r>
            <a:r>
              <a:rPr lang="de-DE" sz="2000" dirty="0" smtClean="0"/>
              <a:t>: </a:t>
            </a:r>
            <a:r>
              <a:rPr lang="de-DE" sz="2000" dirty="0" err="1" smtClean="0"/>
              <a:t>TimeInterval</a:t>
            </a:r>
            <a:r>
              <a:rPr lang="de-DE" sz="2000" dirty="0" smtClean="0"/>
              <a:t>){…}</a:t>
            </a:r>
          </a:p>
        </p:txBody>
      </p:sp>
      <p:pic>
        <p:nvPicPr>
          <p:cNvPr id="2050" name="Picture 2" descr="C:\Users\Bambi\Desktop\GyroMo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313" y="2121454"/>
            <a:ext cx="8611930" cy="3933343"/>
          </a:xfrm>
          <a:prstGeom prst="rect">
            <a:avLst/>
          </a:prstGeom>
          <a:noFill/>
        </p:spPr>
      </p:pic>
      <p:pic>
        <p:nvPicPr>
          <p:cNvPr id="7" name="Picture 2" descr="C:\Users\Bambi\Desktop\pad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0993" y="2796371"/>
            <a:ext cx="1106253" cy="156154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3" descr="C:\Users\Bambi\Desktop\ga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05242" y="2923964"/>
            <a:ext cx="939304" cy="12546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9" name="Nach unten gekrümmter Pfeil 8"/>
          <p:cNvSpPr/>
          <p:nvPr/>
        </p:nvSpPr>
        <p:spPr>
          <a:xfrm>
            <a:off x="10249751" y="4550745"/>
            <a:ext cx="1127051" cy="7761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Touch</a:t>
            </a:r>
            <a:r>
              <a:rPr lang="de-DE" dirty="0" smtClean="0"/>
              <a:t> – Add </a:t>
            </a:r>
            <a:r>
              <a:rPr lang="de-DE" dirty="0" err="1" smtClean="0"/>
              <a:t>Shot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1107479" cy="4709160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Function</a:t>
            </a:r>
            <a:r>
              <a:rPr lang="de-DE" sz="2000" dirty="0" smtClean="0"/>
              <a:t> </a:t>
            </a:r>
            <a:r>
              <a:rPr lang="de-DE" sz="2000" dirty="0" err="1" smtClean="0"/>
              <a:t>touchesBegan</a:t>
            </a:r>
            <a:r>
              <a:rPr lang="de-DE" sz="2000" dirty="0" smtClean="0"/>
              <a:t> update(</a:t>
            </a:r>
            <a:r>
              <a:rPr lang="en-US" sz="2000" dirty="0" smtClean="0"/>
              <a:t>_ touches: Set&lt;</a:t>
            </a:r>
            <a:r>
              <a:rPr lang="en-US" sz="2000" dirty="0" err="1" smtClean="0"/>
              <a:t>UITouch</a:t>
            </a:r>
            <a:r>
              <a:rPr lang="en-US" sz="2000" dirty="0" smtClean="0"/>
              <a:t>&gt;, with event: </a:t>
            </a:r>
            <a:r>
              <a:rPr lang="en-US" sz="2000" dirty="0" err="1" smtClean="0"/>
              <a:t>UIEvent</a:t>
            </a:r>
            <a:r>
              <a:rPr lang="en-US" sz="2000" dirty="0" smtClean="0"/>
              <a:t>?</a:t>
            </a:r>
            <a:r>
              <a:rPr lang="de-DE" sz="2000" dirty="0" smtClean="0"/>
              <a:t>){…}</a:t>
            </a:r>
          </a:p>
        </p:txBody>
      </p:sp>
      <p:pic>
        <p:nvPicPr>
          <p:cNvPr id="1027" name="Picture 3" descr="C:\Users\Bambi\Desktop\Tou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891" y="2109274"/>
            <a:ext cx="8629983" cy="3230765"/>
          </a:xfrm>
          <a:prstGeom prst="rect">
            <a:avLst/>
          </a:prstGeom>
          <a:noFill/>
        </p:spPr>
      </p:pic>
      <p:pic>
        <p:nvPicPr>
          <p:cNvPr id="5" name="Picture 2" descr="C:\Users\Bambi\Desktop\Sprites\Sprites\shi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32774" y="3436113"/>
            <a:ext cx="951777" cy="83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 descr="C:\Users\Bambi\Desktop\Sprites\Sprites\Royalty Free Game Art - Spaceships from Unlucky Studio\Spaceship_art_pack_larger\Blue\bulle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3802" y="2829209"/>
            <a:ext cx="693837" cy="69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D56DBD-4AC8-4DB7-AC7A-13B19A96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Code : </a:t>
            </a:r>
            <a:r>
              <a:rPr lang="de-DE" dirty="0" err="1" smtClean="0"/>
              <a:t>SKActions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4313275" cy="470916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Part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func</a:t>
            </a:r>
            <a:r>
              <a:rPr lang="de-DE" sz="2000" dirty="0" smtClean="0"/>
              <a:t> update() {…}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 txBox="1">
            <a:spLocks/>
          </p:cNvSpPr>
          <p:nvPr/>
        </p:nvSpPr>
        <p:spPr>
          <a:xfrm>
            <a:off x="5110896" y="1603738"/>
            <a:ext cx="6308471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gameTimer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{…}</a:t>
            </a:r>
          </a:p>
        </p:txBody>
      </p:sp>
      <p:pic>
        <p:nvPicPr>
          <p:cNvPr id="2050" name="Picture 2" descr="C:\Users\Bambi\Desktop\skactionPlayerDe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632" y="2065928"/>
            <a:ext cx="3447553" cy="4154119"/>
          </a:xfrm>
          <a:prstGeom prst="rect">
            <a:avLst/>
          </a:prstGeom>
          <a:noFill/>
        </p:spPr>
      </p:pic>
      <p:pic>
        <p:nvPicPr>
          <p:cNvPr id="2052" name="Picture 4" descr="C:\Users\Bambi\Desktop\skactionGameTim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5367" y="2077483"/>
            <a:ext cx="5454042" cy="2069215"/>
          </a:xfrm>
          <a:prstGeom prst="rect">
            <a:avLst/>
          </a:prstGeom>
          <a:noFill/>
        </p:spPr>
      </p:pic>
      <p:sp>
        <p:nvSpPr>
          <p:cNvPr id="9" name="Inhaltsplatzhalter 2">
            <a:extLst>
              <a:ext uri="{FF2B5EF4-FFF2-40B4-BE49-F238E27FC236}">
                <a16:creationId xmlns="" xmlns:a16="http://schemas.microsoft.com/office/drawing/2014/main" id="{F3692078-C6EB-45C6-867D-E88D381EF5DD}"/>
              </a:ext>
            </a:extLst>
          </p:cNvPr>
          <p:cNvSpPr txBox="1">
            <a:spLocks/>
          </p:cNvSpPr>
          <p:nvPr/>
        </p:nvSpPr>
        <p:spPr>
          <a:xfrm>
            <a:off x="5103801" y="4231737"/>
            <a:ext cx="7088199" cy="224419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lvl="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addEnemy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de-DE" sz="2000" dirty="0" err="1" smtClean="0"/>
              <a:t>gameInstance</a:t>
            </a:r>
            <a:r>
              <a:rPr lang="de-DE" sz="2000" dirty="0" smtClean="0"/>
              <a:t>: GameScene, </a:t>
            </a:r>
            <a:r>
              <a:rPr lang="de-DE" sz="2000" dirty="0" err="1" smtClean="0"/>
              <a:t>physicsMasks</a:t>
            </a:r>
            <a:r>
              <a:rPr lang="de-DE" sz="2000" dirty="0" smtClean="0"/>
              <a:t>: UInt32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{…}</a:t>
            </a:r>
          </a:p>
        </p:txBody>
      </p:sp>
      <p:pic>
        <p:nvPicPr>
          <p:cNvPr id="2053" name="Picture 5" descr="C:\Users\Bambi\Desktop\skactionSequenc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1408" y="4998751"/>
            <a:ext cx="6159680" cy="1231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67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1777</Words>
  <Application>Microsoft Office PowerPoint</Application>
  <PresentationFormat>Benutzerdefiniert</PresentationFormat>
  <Paragraphs>192</Paragraphs>
  <Slides>13</Slides>
  <Notes>13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Ananke</vt:lpstr>
      <vt:lpstr>Mobile App Dev</vt:lpstr>
      <vt:lpstr>Presentation Agenda </vt:lpstr>
      <vt:lpstr>Game Plot</vt:lpstr>
      <vt:lpstr>Demo</vt:lpstr>
      <vt:lpstr>Controls</vt:lpstr>
      <vt:lpstr>Game Code : Intersection</vt:lpstr>
      <vt:lpstr>Game Code : Gyro – MotionControler</vt:lpstr>
      <vt:lpstr>Game Code : Touch – Add Shot</vt:lpstr>
      <vt:lpstr>Game Code : SKActions</vt:lpstr>
      <vt:lpstr>Workload – Andreas (~60h)</vt:lpstr>
      <vt:lpstr>Workload – Manuel (52h)</vt:lpstr>
      <vt:lpstr>Problems – Discussion</vt:lpstr>
      <vt:lpstr>thanks for your attention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Hardware within Apple Devices </dc:title>
  <dc:creator>Windows-Benutzer</dc:creator>
  <cp:lastModifiedBy>Bambi</cp:lastModifiedBy>
  <cp:revision>511</cp:revision>
  <dcterms:created xsi:type="dcterms:W3CDTF">2017-11-21T12:34:31Z</dcterms:created>
  <dcterms:modified xsi:type="dcterms:W3CDTF">2018-03-13T17:58:23Z</dcterms:modified>
</cp:coreProperties>
</file>