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77" r:id="rId5"/>
    <p:sldId id="259" r:id="rId6"/>
    <p:sldId id="279" r:id="rId7"/>
    <p:sldId id="281" r:id="rId8"/>
    <p:sldId id="276" r:id="rId9"/>
    <p:sldId id="27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32" autoAdjust="0"/>
  </p:normalViewPr>
  <p:slideViewPr>
    <p:cSldViewPr snapToGrid="0">
      <p:cViewPr varScale="1">
        <p:scale>
          <a:sx n="90" d="100"/>
          <a:sy n="90" d="100"/>
        </p:scale>
        <p:origin x="-13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0AA14-2A73-435F-AE39-3E8C5103A088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6994-9424-4FEC-8BD0-9D869C58EF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0272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BUSINESS TERMS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B80BF8-476B-4766-A9CF-ADF7151AEE34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Bambi\Desktop\Sprites\Sprites\Royalty Free Game Art - Spaceships from Unlucky Studio\Spaceship_art_pack_larger\Effects\Proton Star\p_Sprite_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274852">
            <a:off x="3904571" y="0"/>
            <a:ext cx="1015772" cy="101577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22B0C4-B30D-4A9D-9E02-80BD2287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39924"/>
            <a:ext cx="10972800" cy="1828800"/>
          </a:xfrm>
        </p:spPr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225E93E-704D-4AD1-8E48-542D38F3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744" y="1949222"/>
            <a:ext cx="8534400" cy="1752600"/>
          </a:xfrm>
        </p:spPr>
        <p:txBody>
          <a:bodyPr/>
          <a:lstStyle/>
          <a:p>
            <a:r>
              <a:rPr lang="de-DE" dirty="0" smtClean="0"/>
              <a:t>Andreas Dietze, Manuel Schmitt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102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47" y="3422489"/>
            <a:ext cx="1950810" cy="2285617"/>
          </a:xfrm>
          <a:prstGeom prst="rect">
            <a:avLst/>
          </a:prstGeom>
          <a:noFill/>
        </p:spPr>
      </p:pic>
      <p:pic>
        <p:nvPicPr>
          <p:cNvPr id="9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461868" y="3431196"/>
            <a:ext cx="1950810" cy="2285617"/>
          </a:xfrm>
          <a:prstGeom prst="rect">
            <a:avLst/>
          </a:prstGeom>
          <a:noFill/>
        </p:spPr>
      </p:pic>
      <p:pic>
        <p:nvPicPr>
          <p:cNvPr id="1026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4448" y="4804229"/>
            <a:ext cx="1662183" cy="1463902"/>
          </a:xfrm>
          <a:prstGeom prst="rect">
            <a:avLst/>
          </a:prstGeom>
          <a:noFill/>
        </p:spPr>
      </p:pic>
      <p:pic>
        <p:nvPicPr>
          <p:cNvPr id="1027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2799" y="4411437"/>
            <a:ext cx="1211716" cy="1211716"/>
          </a:xfrm>
          <a:prstGeom prst="rect">
            <a:avLst/>
          </a:prstGeom>
          <a:noFill/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1484" y="3518809"/>
            <a:ext cx="1211716" cy="1211716"/>
          </a:xfrm>
          <a:prstGeom prst="rect">
            <a:avLst/>
          </a:prstGeom>
          <a:noFill/>
        </p:spPr>
      </p:pic>
      <p:pic>
        <p:nvPicPr>
          <p:cNvPr id="1029" name="Picture 5" descr="C:\Users\Bambi\Desktop\Sprites\Sprites\Royalty Free Game Art - Spaceships from Unlucky Studio\Spaceship_art_pack_larger\Aestroids\aestroid_dar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3344938">
            <a:off x="3066142" y="3066822"/>
            <a:ext cx="1563234" cy="1563233"/>
          </a:xfrm>
          <a:prstGeom prst="rect">
            <a:avLst/>
          </a:prstGeom>
          <a:noFill/>
        </p:spPr>
      </p:pic>
      <p:pic>
        <p:nvPicPr>
          <p:cNvPr id="1030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9670199">
            <a:off x="7376608" y="3584319"/>
            <a:ext cx="938912" cy="938911"/>
          </a:xfrm>
          <a:prstGeom prst="rect">
            <a:avLst/>
          </a:prstGeom>
          <a:noFill/>
        </p:spPr>
      </p:pic>
      <p:pic>
        <p:nvPicPr>
          <p:cNvPr id="1031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06825" y="5172075"/>
            <a:ext cx="1560513" cy="1560513"/>
          </a:xfrm>
          <a:prstGeom prst="rect">
            <a:avLst/>
          </a:prstGeom>
          <a:noFill/>
        </p:spPr>
      </p:pic>
      <p:pic>
        <p:nvPicPr>
          <p:cNvPr id="1032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0800000">
            <a:off x="6230254" y="2311626"/>
            <a:ext cx="1560513" cy="1560512"/>
          </a:xfrm>
          <a:prstGeom prst="rect">
            <a:avLst/>
          </a:prstGeom>
          <a:noFill/>
        </p:spPr>
      </p:pic>
      <p:pic>
        <p:nvPicPr>
          <p:cNvPr id="1033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0386531">
            <a:off x="10145703" y="1146628"/>
            <a:ext cx="1741715" cy="1741715"/>
          </a:xfrm>
          <a:prstGeom prst="rect">
            <a:avLst/>
          </a:prstGeom>
          <a:noFill/>
        </p:spPr>
      </p:pic>
      <p:pic>
        <p:nvPicPr>
          <p:cNvPr id="1034" name="Picture 10" descr="C:\Users\Bambi\Desktop\Sprites\Sprites\Royalty Free Game Art - Spaceships from Unlucky Studio\Spaceship_art_pack_larger\Effects\Proton Star\p_Sprite_1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0914" y="289606"/>
            <a:ext cx="1843314" cy="1843314"/>
          </a:xfrm>
          <a:prstGeom prst="rect">
            <a:avLst/>
          </a:prstGeom>
          <a:noFill/>
        </p:spPr>
      </p:pic>
      <p:pic>
        <p:nvPicPr>
          <p:cNvPr id="1036" name="Picture 12" descr="C:\Users\Bambi\Desktop\Sprites\Sprites\Royalty Free Game Art - Spaceships from Unlucky Studio\Spaceship_art_pack_larger\Effects\Proton Star\p_Sprite_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08343" y="537485"/>
            <a:ext cx="1103312" cy="1103312"/>
          </a:xfrm>
          <a:prstGeom prst="rect">
            <a:avLst/>
          </a:prstGeom>
          <a:noFill/>
        </p:spPr>
      </p:pic>
      <p:pic>
        <p:nvPicPr>
          <p:cNvPr id="1037" name="Picture 13" descr="C:\Users\Bambi\Desktop\Sprites\Sprites\Royalty Free Game Art - Spaceships from Unlucky Studio\Spaceship_art_pack_larger\Effects\Galaxy\galaxy_1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02616" y="2467203"/>
            <a:ext cx="2394858" cy="2394858"/>
          </a:xfrm>
          <a:prstGeom prst="rect">
            <a:avLst/>
          </a:prstGeom>
          <a:noFill/>
        </p:spPr>
      </p:pic>
      <p:pic>
        <p:nvPicPr>
          <p:cNvPr id="1038" name="Picture 14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7313" y="1190172"/>
            <a:ext cx="2945946" cy="2945946"/>
          </a:xfrm>
          <a:prstGeom prst="rect">
            <a:avLst/>
          </a:prstGeom>
          <a:noFill/>
        </p:spPr>
      </p:pic>
      <p:pic>
        <p:nvPicPr>
          <p:cNvPr id="1039" name="Picture 15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10632" y="2105025"/>
            <a:ext cx="2438400" cy="2438400"/>
          </a:xfrm>
          <a:prstGeom prst="rect">
            <a:avLst/>
          </a:prstGeom>
          <a:noFill/>
        </p:spPr>
      </p:pic>
      <p:pic>
        <p:nvPicPr>
          <p:cNvPr id="1040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73484" y="5297714"/>
            <a:ext cx="1248682" cy="1248682"/>
          </a:xfrm>
          <a:prstGeom prst="rect">
            <a:avLst/>
          </a:prstGeom>
          <a:noFill/>
        </p:spPr>
      </p:pic>
      <p:pic>
        <p:nvPicPr>
          <p:cNvPr id="23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68284" y="4775200"/>
            <a:ext cx="791482" cy="791482"/>
          </a:xfrm>
          <a:prstGeom prst="rect">
            <a:avLst/>
          </a:prstGeom>
          <a:noFill/>
        </p:spPr>
      </p:pic>
      <p:pic>
        <p:nvPicPr>
          <p:cNvPr id="24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11255" y="4442050"/>
            <a:ext cx="456974" cy="456974"/>
          </a:xfrm>
          <a:prstGeom prst="rect">
            <a:avLst/>
          </a:prstGeom>
          <a:noFill/>
        </p:spPr>
      </p:pic>
      <p:pic>
        <p:nvPicPr>
          <p:cNvPr id="25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71027" y="2278742"/>
            <a:ext cx="428625" cy="428625"/>
          </a:xfrm>
          <a:prstGeom prst="rect">
            <a:avLst/>
          </a:prstGeom>
          <a:noFill/>
        </p:spPr>
      </p:pic>
      <p:pic>
        <p:nvPicPr>
          <p:cNvPr id="26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6625" y="2177821"/>
            <a:ext cx="1400403" cy="1400403"/>
          </a:xfrm>
          <a:prstGeom prst="rect">
            <a:avLst/>
          </a:prstGeom>
          <a:noFill/>
        </p:spPr>
      </p:pic>
      <p:pic>
        <p:nvPicPr>
          <p:cNvPr id="27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49198" y="1306286"/>
            <a:ext cx="1110796" cy="1110796"/>
          </a:xfrm>
          <a:prstGeom prst="rect">
            <a:avLst/>
          </a:prstGeom>
          <a:noFill/>
        </p:spPr>
      </p:pic>
      <p:pic>
        <p:nvPicPr>
          <p:cNvPr id="28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37313" y="-296862"/>
            <a:ext cx="1545544" cy="1545544"/>
          </a:xfrm>
          <a:prstGeom prst="rect">
            <a:avLst/>
          </a:prstGeom>
          <a:noFill/>
        </p:spPr>
      </p:pic>
      <p:pic>
        <p:nvPicPr>
          <p:cNvPr id="104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33599" y="3338967"/>
            <a:ext cx="2714171" cy="2714171"/>
          </a:xfrm>
          <a:prstGeom prst="rect">
            <a:avLst/>
          </a:prstGeom>
          <a:noFill/>
        </p:spPr>
      </p:pic>
      <p:pic>
        <p:nvPicPr>
          <p:cNvPr id="30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449942" y="2584224"/>
            <a:ext cx="1596571" cy="1596571"/>
          </a:xfrm>
          <a:prstGeom prst="rect">
            <a:avLst/>
          </a:prstGeom>
          <a:noFill/>
        </p:spPr>
      </p:pic>
      <p:pic>
        <p:nvPicPr>
          <p:cNvPr id="3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52914" y="0"/>
            <a:ext cx="1394052" cy="1394052"/>
          </a:xfrm>
          <a:prstGeom prst="rect">
            <a:avLst/>
          </a:prstGeom>
          <a:noFill/>
        </p:spPr>
      </p:pic>
      <p:pic>
        <p:nvPicPr>
          <p:cNvPr id="32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290629" y="5312229"/>
            <a:ext cx="2018166" cy="2018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953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DF673F-ADF7-4AB7-A02F-D116F1DC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-Agenda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4097C9D-5DAD-4A9C-9161-1D9D8E87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28" y="1600200"/>
            <a:ext cx="3900318" cy="4709160"/>
          </a:xfrm>
        </p:spPr>
        <p:txBody>
          <a:bodyPr>
            <a:normAutofit/>
          </a:bodyPr>
          <a:lstStyle/>
          <a:p>
            <a:r>
              <a:rPr lang="de-DE" sz="2200" dirty="0" smtClean="0"/>
              <a:t>Game-Plot</a:t>
            </a:r>
          </a:p>
          <a:p>
            <a:r>
              <a:rPr lang="de-DE" sz="2200" dirty="0" smtClean="0"/>
              <a:t>Controls</a:t>
            </a:r>
            <a:endParaRPr lang="de-DE" sz="1800" dirty="0"/>
          </a:p>
          <a:p>
            <a:r>
              <a:rPr lang="de-DE" sz="2200" dirty="0" smtClean="0"/>
              <a:t>Game-Code</a:t>
            </a:r>
            <a:endParaRPr lang="de-DE" sz="2200" dirty="0" smtClean="0"/>
          </a:p>
          <a:p>
            <a:pPr lvl="1"/>
            <a:r>
              <a:rPr lang="de-DE" sz="1800" dirty="0" err="1" smtClean="0"/>
              <a:t>Intersections</a:t>
            </a:r>
            <a:endParaRPr lang="de-DE" sz="1800" dirty="0" smtClean="0"/>
          </a:p>
          <a:p>
            <a:pPr lvl="1"/>
            <a:r>
              <a:rPr lang="de-DE" sz="1800" dirty="0" err="1" smtClean="0"/>
              <a:t>Gryo</a:t>
            </a:r>
            <a:endParaRPr lang="de-DE" sz="1800" dirty="0" smtClean="0"/>
          </a:p>
          <a:p>
            <a:pPr lvl="1"/>
            <a:r>
              <a:rPr lang="de-DE" sz="1800" dirty="0" smtClean="0"/>
              <a:t>…</a:t>
            </a:r>
          </a:p>
          <a:p>
            <a:r>
              <a:rPr lang="de-DE" sz="2200" dirty="0" err="1" smtClean="0"/>
              <a:t>Workload</a:t>
            </a:r>
            <a:r>
              <a:rPr lang="de-DE" sz="2200" dirty="0" smtClean="0"/>
              <a:t> – Andreas</a:t>
            </a:r>
          </a:p>
          <a:p>
            <a:r>
              <a:rPr lang="de-DE" sz="2200" dirty="0" err="1" smtClean="0"/>
              <a:t>Workload</a:t>
            </a:r>
            <a:r>
              <a:rPr lang="de-DE" sz="2200" dirty="0" smtClean="0"/>
              <a:t> – </a:t>
            </a:r>
            <a:r>
              <a:rPr lang="de-DE" sz="2200" dirty="0" smtClean="0"/>
              <a:t>Manuel</a:t>
            </a:r>
            <a:endParaRPr lang="de-DE" sz="2200" dirty="0" smtClean="0"/>
          </a:p>
          <a:p>
            <a:r>
              <a:rPr lang="de-DE" sz="2200" dirty="0" err="1" smtClean="0"/>
              <a:t>Discussion</a:t>
            </a:r>
            <a:endParaRPr lang="de-DE" sz="2200" dirty="0" smtClean="0"/>
          </a:p>
          <a:p>
            <a:pPr lvl="1"/>
            <a:r>
              <a:rPr lang="de-DE" sz="1800" dirty="0" err="1" smtClean="0"/>
              <a:t>Dev</a:t>
            </a:r>
            <a:r>
              <a:rPr lang="de-DE" sz="1800" dirty="0" smtClean="0"/>
              <a:t> </a:t>
            </a:r>
            <a:r>
              <a:rPr lang="de-DE" sz="1800" dirty="0" err="1" smtClean="0"/>
              <a:t>problems</a:t>
            </a:r>
            <a:endParaRPr lang="de-DE" sz="1800" dirty="0" smtClean="0"/>
          </a:p>
          <a:p>
            <a:pPr lvl="1"/>
            <a:r>
              <a:rPr lang="de-DE" sz="1800" dirty="0" err="1" smtClean="0"/>
              <a:t>SpriteKit</a:t>
            </a:r>
            <a:endParaRPr lang="de-DE" sz="1800" dirty="0" smtClean="0"/>
          </a:p>
          <a:p>
            <a:pPr lvl="1"/>
            <a:r>
              <a:rPr lang="de-DE" sz="1800" dirty="0" smtClean="0"/>
              <a:t>High Sierra VM</a:t>
            </a:r>
          </a:p>
        </p:txBody>
      </p:sp>
    </p:spTree>
    <p:extLst>
      <p:ext uri="{BB962C8B-B14F-4D97-AF65-F5344CB8AC3E}">
        <p14:creationId xmlns:p14="http://schemas.microsoft.com/office/powerpoint/2010/main" xmlns="" val="40021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Plot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10972800" cy="1844749"/>
          </a:xfrm>
        </p:spPr>
        <p:txBody>
          <a:bodyPr/>
          <a:lstStyle/>
          <a:p>
            <a:r>
              <a:rPr lang="de-DE" sz="2000" dirty="0" err="1" smtClean="0"/>
              <a:t>Bottom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top </a:t>
            </a:r>
            <a:r>
              <a:rPr lang="de-DE" sz="2000" dirty="0" err="1" smtClean="0"/>
              <a:t>shot</a:t>
            </a:r>
            <a:r>
              <a:rPr lang="de-DE" sz="2000" dirty="0" smtClean="0"/>
              <a:t> </a:t>
            </a:r>
            <a:r>
              <a:rPr lang="de-DE" sz="2000" dirty="0" err="1" smtClean="0"/>
              <a:t>em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endParaRPr lang="de-DE" sz="2000" dirty="0" smtClean="0"/>
          </a:p>
          <a:p>
            <a:pPr lvl="1"/>
            <a:r>
              <a:rPr lang="de-DE" sz="1800" dirty="0" smtClean="0"/>
              <a:t>Game </a:t>
            </a:r>
            <a:r>
              <a:rPr lang="de-DE" sz="1800" dirty="0" err="1" smtClean="0"/>
              <a:t>has</a:t>
            </a:r>
            <a:r>
              <a:rPr lang="de-DE" sz="1800" dirty="0" smtClean="0"/>
              <a:t> a total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four</a:t>
            </a:r>
            <a:r>
              <a:rPr lang="de-DE" sz="1800" dirty="0" smtClean="0"/>
              <a:t> </a:t>
            </a:r>
            <a:r>
              <a:rPr lang="de-DE" sz="1800" dirty="0" err="1" smtClean="0"/>
              <a:t>stages</a:t>
            </a:r>
            <a:r>
              <a:rPr lang="de-DE" sz="1800" dirty="0" smtClean="0"/>
              <a:t>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form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endParaRPr lang="de-DE" sz="1800" dirty="0" smtClean="0"/>
          </a:p>
          <a:p>
            <a:pPr lvl="2"/>
            <a:r>
              <a:rPr lang="de-DE" sz="1600" dirty="0" smtClean="0"/>
              <a:t>1. Stag</a:t>
            </a:r>
            <a:r>
              <a:rPr lang="de-DE" sz="1600" dirty="0" smtClean="0"/>
              <a:t>e: </a:t>
            </a:r>
            <a:r>
              <a:rPr lang="de-DE" sz="1600" dirty="0" err="1" smtClean="0"/>
              <a:t>Shoot</a:t>
            </a:r>
            <a:r>
              <a:rPr lang="de-DE" sz="1600" dirty="0" smtClean="0"/>
              <a:t> </a:t>
            </a:r>
            <a:r>
              <a:rPr lang="de-DE" sz="1600" dirty="0" err="1" smtClean="0"/>
              <a:t>enemies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score</a:t>
            </a:r>
          </a:p>
          <a:p>
            <a:pPr lvl="2"/>
            <a:r>
              <a:rPr lang="de-DE" sz="1600" dirty="0" smtClean="0"/>
              <a:t>2. Stage: </a:t>
            </a:r>
            <a:r>
              <a:rPr lang="de-DE" sz="1600" dirty="0" err="1" smtClean="0"/>
              <a:t>Polor</a:t>
            </a:r>
            <a:r>
              <a:rPr lang="de-DE" sz="1600" dirty="0" smtClean="0"/>
              <a:t> </a:t>
            </a:r>
            <a:r>
              <a:rPr lang="de-DE" sz="1600" dirty="0" err="1" smtClean="0"/>
              <a:t>star</a:t>
            </a:r>
            <a:r>
              <a:rPr lang="de-DE" sz="1600" dirty="0" smtClean="0"/>
              <a:t> </a:t>
            </a:r>
            <a:r>
              <a:rPr lang="de-DE" sz="1600" dirty="0" err="1" smtClean="0"/>
              <a:t>stage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itchFamily="2" charset="2"/>
              </a:rPr>
              <a:t>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got</a:t>
            </a:r>
            <a:r>
              <a:rPr lang="de-DE" sz="1600" dirty="0" smtClean="0"/>
              <a:t> </a:t>
            </a:r>
            <a:r>
              <a:rPr lang="de-DE" sz="1600" dirty="0" err="1" smtClean="0"/>
              <a:t>hit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will die instant</a:t>
            </a:r>
          </a:p>
          <a:p>
            <a:pPr lvl="2"/>
            <a:r>
              <a:rPr lang="de-DE" sz="1600" dirty="0" smtClean="0"/>
              <a:t>3. Stage: </a:t>
            </a:r>
            <a:r>
              <a:rPr lang="de-DE" sz="1600" dirty="0" err="1" smtClean="0"/>
              <a:t>Asteroids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itchFamily="2" charset="2"/>
              </a:rPr>
              <a:t> </a:t>
            </a:r>
            <a:r>
              <a:rPr lang="de-DE" sz="1600" dirty="0" err="1" smtClean="0">
                <a:sym typeface="Wingdings" pitchFamily="2" charset="2"/>
              </a:rPr>
              <a:t>Y</a:t>
            </a:r>
            <a:r>
              <a:rPr lang="de-DE" sz="1600" dirty="0" err="1" smtClean="0">
                <a:sym typeface="Wingdings" pitchFamily="2" charset="2"/>
              </a:rPr>
              <a:t>our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ships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position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is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affected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by</a:t>
            </a:r>
            <a:r>
              <a:rPr lang="de-DE" sz="1600" dirty="0" smtClean="0">
                <a:sym typeface="Wingdings" pitchFamily="2" charset="2"/>
              </a:rPr>
              <a:t> a </a:t>
            </a:r>
            <a:r>
              <a:rPr lang="de-DE" sz="1600" dirty="0" err="1" smtClean="0">
                <a:sym typeface="Wingdings" pitchFamily="2" charset="2"/>
              </a:rPr>
              <a:t>asteroid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collision</a:t>
            </a:r>
            <a:endParaRPr lang="de-DE" sz="1600" dirty="0" smtClean="0">
              <a:sym typeface="Wingdings" pitchFamily="2" charset="2"/>
            </a:endParaRPr>
          </a:p>
          <a:p>
            <a:pPr lvl="2"/>
            <a:r>
              <a:rPr lang="de-DE" sz="1600" dirty="0" smtClean="0">
                <a:sym typeface="Wingdings" pitchFamily="2" charset="2"/>
              </a:rPr>
              <a:t>4. Stage: Mixed type </a:t>
            </a:r>
            <a:r>
              <a:rPr lang="de-DE" sz="1600" dirty="0" err="1" smtClean="0">
                <a:sym typeface="Wingdings" pitchFamily="2" charset="2"/>
              </a:rPr>
              <a:t>of</a:t>
            </a:r>
            <a:r>
              <a:rPr lang="de-DE" sz="1600" dirty="0" smtClean="0">
                <a:sym typeface="Wingdings" pitchFamily="2" charset="2"/>
              </a:rPr>
              <a:t> all </a:t>
            </a:r>
            <a:r>
              <a:rPr lang="de-DE" sz="1600" dirty="0" err="1" smtClean="0">
                <a:sym typeface="Wingdings" pitchFamily="2" charset="2"/>
              </a:rPr>
              <a:t>danger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objects</a:t>
            </a:r>
            <a:r>
              <a:rPr lang="de-DE" sz="1600" dirty="0" smtClean="0">
                <a:sym typeface="Wingdings" pitchFamily="2" charset="2"/>
              </a:rPr>
              <a:t> in a </a:t>
            </a:r>
            <a:r>
              <a:rPr lang="de-DE" sz="1600" dirty="0" err="1" smtClean="0">
                <a:sym typeface="Wingdings" pitchFamily="2" charset="2"/>
              </a:rPr>
              <a:t>period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sequence</a:t>
            </a:r>
            <a:r>
              <a:rPr lang="de-DE" sz="1600" dirty="0" smtClean="0">
                <a:sym typeface="Wingdings" pitchFamily="2" charset="2"/>
              </a:rPr>
              <a:t> - infinite</a:t>
            </a:r>
            <a:endParaRPr lang="de-DE" sz="1600" dirty="0" smtClean="0"/>
          </a:p>
          <a:p>
            <a:pPr lvl="2">
              <a:buNone/>
            </a:pP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736" y="5073463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0946" y="4636679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073463" y="3749201"/>
            <a:ext cx="893560" cy="893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hteck 11"/>
          <p:cNvSpPr/>
          <p:nvPr/>
        </p:nvSpPr>
        <p:spPr>
          <a:xfrm>
            <a:off x="1083480" y="322166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1</a:t>
            </a:r>
            <a:endParaRPr lang="de-DE" sz="2600" dirty="0"/>
          </a:p>
        </p:txBody>
      </p:sp>
      <p:sp>
        <p:nvSpPr>
          <p:cNvPr id="13" name="Rechteck 12"/>
          <p:cNvSpPr/>
          <p:nvPr/>
        </p:nvSpPr>
        <p:spPr>
          <a:xfrm>
            <a:off x="3766541" y="321457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2</a:t>
            </a:r>
            <a:endParaRPr lang="de-DE" sz="2600" dirty="0"/>
          </a:p>
        </p:txBody>
      </p:sp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2612" y="553421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2596572" y="3677178"/>
            <a:ext cx="1741715" cy="174171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6640989" y="3218113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3</a:t>
            </a:r>
            <a:endParaRPr lang="de-DE" sz="2600" dirty="0"/>
          </a:p>
        </p:txBody>
      </p:sp>
      <p:pic>
        <p:nvPicPr>
          <p:cNvPr id="17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6223974" y="381183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0599" y="552358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>
            <a:off x="6624080" y="4880342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C:\Users\Bambi\Desktop\de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9313" y="4710223"/>
            <a:ext cx="10477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hteckiger Pfeil 20"/>
          <p:cNvSpPr/>
          <p:nvPr/>
        </p:nvSpPr>
        <p:spPr>
          <a:xfrm rot="5400000">
            <a:off x="4401881" y="4167965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iger Pfeil 21"/>
          <p:cNvSpPr/>
          <p:nvPr/>
        </p:nvSpPr>
        <p:spPr>
          <a:xfrm rot="10800000">
            <a:off x="4479848" y="5585641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 rot="2248973">
            <a:off x="5794745" y="6134986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 rot="19661209">
            <a:off x="7403853" y="613685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 rot="21435014">
            <a:off x="6645517" y="6443527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8658021" y="5836686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10118876" y="4159834"/>
            <a:ext cx="1368744" cy="1368744"/>
          </a:xfrm>
          <a:prstGeom prst="rect">
            <a:avLst/>
          </a:prstGeom>
          <a:noFill/>
        </p:spPr>
      </p:pic>
      <p:pic>
        <p:nvPicPr>
          <p:cNvPr id="28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10478226" y="5879939"/>
            <a:ext cx="856198" cy="856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9161295" y="4139020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206" y="507700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8909" y="4863507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hteck 32"/>
          <p:cNvSpPr/>
          <p:nvPr/>
        </p:nvSpPr>
        <p:spPr>
          <a:xfrm>
            <a:off x="9664299" y="3221651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4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5004391" cy="409365"/>
          </a:xfrm>
        </p:spPr>
        <p:txBody>
          <a:bodyPr/>
          <a:lstStyle/>
          <a:p>
            <a:r>
              <a:rPr lang="de-DE" sz="2000" dirty="0" err="1" smtClean="0"/>
              <a:t>Shift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move</a:t>
            </a:r>
            <a:r>
              <a:rPr lang="de-DE" sz="2000" dirty="0" smtClean="0"/>
              <a:t> on x-</a:t>
            </a:r>
            <a:r>
              <a:rPr lang="de-DE" sz="2000" dirty="0" err="1" smtClean="0"/>
              <a:t>axis</a:t>
            </a: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499" y="557325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0527" y="4966353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523" y="270598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 rot="16200000">
            <a:off x="3886199" y="2589060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13138" y="4676675"/>
            <a:ext cx="4703141" cy="45890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de-DE" sz="2000" dirty="0" smtClean="0"/>
              <a:t>Tab/Click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shot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385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Pfeil nach unten 33"/>
          <p:cNvSpPr/>
          <p:nvPr/>
        </p:nvSpPr>
        <p:spPr>
          <a:xfrm rot="5400000">
            <a:off x="1316551" y="2592598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501" y="3524678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Pfeil nach unten 35"/>
          <p:cNvSpPr/>
          <p:nvPr/>
        </p:nvSpPr>
        <p:spPr>
          <a:xfrm>
            <a:off x="8420982" y="2881433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unten 36"/>
          <p:cNvSpPr/>
          <p:nvPr/>
        </p:nvSpPr>
        <p:spPr>
          <a:xfrm rot="2248973">
            <a:off x="7591647" y="413607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 rot="19661209">
            <a:off x="9200755" y="4137948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 nach unten 38"/>
          <p:cNvSpPr/>
          <p:nvPr/>
        </p:nvSpPr>
        <p:spPr>
          <a:xfrm rot="21435014">
            <a:off x="8442419" y="4444618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40022" y="1316647"/>
            <a:ext cx="5004391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pushed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asteroid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217075">
            <a:off x="8095305" y="181292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C:\Users\Bambi\Desktop\pad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8937" y="5018566"/>
            <a:ext cx="1106253" cy="156154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75" name="Picture 3" descr="C:\Users\Bambi\Desktop\gam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3186" y="5146159"/>
            <a:ext cx="939304" cy="12546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2" name="Nach unten gekrümmter Pfeil 41"/>
          <p:cNvSpPr/>
          <p:nvPr/>
        </p:nvSpPr>
        <p:spPr>
          <a:xfrm>
            <a:off x="8856887" y="5401340"/>
            <a:ext cx="1127051" cy="7761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32927" y="4701479"/>
            <a:ext cx="5759073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gyro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positive </a:t>
            </a:r>
            <a:r>
              <a:rPr lang="de-DE" sz="2000" dirty="0" smtClean="0"/>
              <a:t>x-</a:t>
            </a:r>
            <a:r>
              <a:rPr lang="de-DE" sz="2000" dirty="0" err="1" smtClean="0"/>
              <a:t>axis</a:t>
            </a:r>
            <a:r>
              <a:rPr lang="de-DE" sz="2000" dirty="0" smtClean="0"/>
              <a:t> 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37616">
            <a:off x="1627151" y="1852614"/>
            <a:ext cx="1009723" cy="1009723"/>
          </a:xfrm>
          <a:prstGeom prst="rect">
            <a:avLst/>
          </a:prstGeom>
          <a:noFill/>
        </p:spPr>
      </p:pic>
      <p:pic>
        <p:nvPicPr>
          <p:cNvPr id="4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386531">
            <a:off x="3400607" y="3461892"/>
            <a:ext cx="1082991" cy="1082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181600" cy="4709160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Function</a:t>
            </a:r>
            <a:endParaRPr lang="de-DE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F3692078-C6EB-45C6-867D-E88D381EF5DD}"/>
              </a:ext>
            </a:extLst>
          </p:cNvPr>
          <p:cNvSpPr txBox="1">
            <a:spLocks/>
          </p:cNvSpPr>
          <p:nvPr/>
        </p:nvSpPr>
        <p:spPr>
          <a:xfrm>
            <a:off x="3416300" y="1600200"/>
            <a:ext cx="83185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de-DE" sz="2000" dirty="0" err="1" smtClean="0"/>
              <a:t>Snippet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Andreas (~60h)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Initial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commit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</a:t>
                      </a:r>
                      <a:r>
                        <a:rPr lang="de-DE" dirty="0" err="1" smtClean="0"/>
                        <a:t>etting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more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acquainted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endParaRPr lang="de-DE" dirty="0" smtClean="0"/>
                    </a:p>
                    <a:p>
                      <a:r>
                        <a:rPr lang="de-DE" baseline="0" dirty="0" err="1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fighting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VM 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 + 4h </a:t>
                      </a:r>
                      <a:r>
                        <a:rPr lang="de-DE" dirty="0" err="1" smtClean="0"/>
                        <a:t>vm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Outsourced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objects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background</a:t>
                      </a:r>
                      <a:r>
                        <a:rPr lang="de-DE" baseline="0" dirty="0" smtClean="0"/>
                        <a:t>) </a:t>
                      </a:r>
                      <a:r>
                        <a:rPr lang="de-DE" baseline="0" dirty="0" err="1" smtClean="0"/>
                        <a:t>into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seperate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classes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added</a:t>
                      </a:r>
                      <a:r>
                        <a:rPr lang="de-DE" baseline="0" dirty="0" smtClean="0"/>
                        <a:t> Audiomanager, </a:t>
                      </a:r>
                      <a:r>
                        <a:rPr lang="de-DE" baseline="0" dirty="0" err="1" smtClean="0"/>
                        <a:t>shot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familiar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PhysicsBodies</a:t>
                      </a:r>
                      <a:r>
                        <a:rPr lang="de-DE" baseline="0" dirty="0" smtClean="0"/>
                        <a:t>, VM </a:t>
                      </a:r>
                      <a:r>
                        <a:rPr lang="de-DE" baseline="0" dirty="0" err="1" smtClean="0"/>
                        <a:t>again</a:t>
                      </a:r>
                      <a:r>
                        <a:rPr lang="de-DE" baseline="0" dirty="0" smtClean="0"/>
                        <a:t> GRRR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2h </a:t>
                      </a:r>
                      <a:r>
                        <a:rPr lang="de-DE" baseline="0" dirty="0" smtClean="0"/>
                        <a:t> + 4h </a:t>
                      </a:r>
                      <a:r>
                        <a:rPr lang="de-DE" baseline="0" dirty="0" err="1" smtClean="0"/>
                        <a:t>vm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made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Fist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collisions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physicsMasks</a:t>
                      </a:r>
                      <a:r>
                        <a:rPr lang="de-DE" dirty="0" smtClean="0"/>
                        <a:t>, simple </a:t>
                      </a:r>
                      <a:r>
                        <a:rPr lang="de-DE" dirty="0" err="1" smtClean="0"/>
                        <a:t>shapes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cirles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boxes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playerBullet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intersection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 </a:t>
                      </a:r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bullets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polygone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based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non </a:t>
                      </a:r>
                      <a:r>
                        <a:rPr lang="de-DE" baseline="0" dirty="0" err="1" smtClean="0"/>
                        <a:t>alpha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texels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a </a:t>
                      </a:r>
                      <a:r>
                        <a:rPr lang="de-DE" baseline="0" dirty="0" err="1" smtClean="0"/>
                        <a:t>texture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edge</a:t>
                      </a:r>
                      <a:r>
                        <a:rPr lang="de-DE" baseline="0" dirty="0" smtClean="0"/>
                        <a:t> –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handling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animation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explosion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Protostars, </a:t>
                      </a:r>
                      <a:r>
                        <a:rPr lang="de-DE" dirty="0" err="1" smtClean="0"/>
                        <a:t>asteroids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gamestages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settings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logics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win</a:t>
                      </a:r>
                      <a:r>
                        <a:rPr lang="de-DE" baseline="0" dirty="0" smtClean="0"/>
                        <a:t>/lose </a:t>
                      </a:r>
                      <a:r>
                        <a:rPr lang="de-DE" baseline="0" dirty="0" err="1" smtClean="0"/>
                        <a:t>conditions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sheets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Manuel (liegt gerade flach)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Initial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commit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</a:t>
                      </a:r>
                      <a:r>
                        <a:rPr lang="de-DE" dirty="0" err="1" smtClean="0"/>
                        <a:t>etting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more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acquainted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endParaRPr lang="de-DE" dirty="0" smtClean="0"/>
                    </a:p>
                    <a:p>
                      <a:r>
                        <a:rPr lang="de-DE" baseline="0" dirty="0" err="1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fighting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VM 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 + 4h </a:t>
                      </a:r>
                      <a:r>
                        <a:rPr lang="de-DE" dirty="0" err="1" smtClean="0"/>
                        <a:t>vm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Outsourced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objects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background</a:t>
                      </a:r>
                      <a:r>
                        <a:rPr lang="de-DE" baseline="0" dirty="0" smtClean="0"/>
                        <a:t>) </a:t>
                      </a:r>
                      <a:r>
                        <a:rPr lang="de-DE" baseline="0" dirty="0" err="1" smtClean="0"/>
                        <a:t>into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seperate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classes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added</a:t>
                      </a:r>
                      <a:r>
                        <a:rPr lang="de-DE" baseline="0" dirty="0" smtClean="0"/>
                        <a:t> Audiomanager, </a:t>
                      </a:r>
                      <a:r>
                        <a:rPr lang="de-DE" baseline="0" dirty="0" err="1" smtClean="0"/>
                        <a:t>shot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familiar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PhysicsBodies</a:t>
                      </a:r>
                      <a:r>
                        <a:rPr lang="de-DE" baseline="0" dirty="0" smtClean="0"/>
                        <a:t>, VM </a:t>
                      </a:r>
                      <a:r>
                        <a:rPr lang="de-DE" baseline="0" dirty="0" err="1" smtClean="0"/>
                        <a:t>again</a:t>
                      </a:r>
                      <a:r>
                        <a:rPr lang="de-DE" baseline="0" dirty="0" smtClean="0"/>
                        <a:t> GRRR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2h </a:t>
                      </a:r>
                      <a:r>
                        <a:rPr lang="de-DE" baseline="0" dirty="0" smtClean="0"/>
                        <a:t> + 4h </a:t>
                      </a:r>
                      <a:r>
                        <a:rPr lang="de-DE" baseline="0" dirty="0" err="1" smtClean="0"/>
                        <a:t>vm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made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Fist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collisions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physicsMasks</a:t>
                      </a:r>
                      <a:r>
                        <a:rPr lang="de-DE" dirty="0" smtClean="0"/>
                        <a:t>, simple </a:t>
                      </a:r>
                      <a:r>
                        <a:rPr lang="de-DE" dirty="0" err="1" smtClean="0"/>
                        <a:t>shapes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cirles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boxes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playerBullet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intersection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 </a:t>
                      </a:r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bullets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polygone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based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non </a:t>
                      </a:r>
                      <a:r>
                        <a:rPr lang="de-DE" baseline="0" dirty="0" err="1" smtClean="0"/>
                        <a:t>alpha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texels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a </a:t>
                      </a:r>
                      <a:r>
                        <a:rPr lang="de-DE" baseline="0" dirty="0" err="1" smtClean="0"/>
                        <a:t>texture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edge</a:t>
                      </a:r>
                      <a:r>
                        <a:rPr lang="de-DE" baseline="0" dirty="0" smtClean="0"/>
                        <a:t> –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handling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animation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explosion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Protostars, </a:t>
                      </a:r>
                      <a:r>
                        <a:rPr lang="de-DE" dirty="0" err="1" smtClean="0"/>
                        <a:t>asteroids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gamestages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settings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logics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win</a:t>
                      </a:r>
                      <a:r>
                        <a:rPr lang="de-DE" baseline="0" dirty="0" smtClean="0"/>
                        <a:t>/lose </a:t>
                      </a:r>
                      <a:r>
                        <a:rPr lang="de-DE" baseline="0" dirty="0" err="1" smtClean="0"/>
                        <a:t>conditions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sheets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Prolems</a:t>
            </a:r>
            <a:r>
              <a:rPr lang="de-DE" dirty="0" smtClean="0"/>
              <a:t> - </a:t>
            </a:r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VM-Ware High Sierra 10.13</a:t>
            </a:r>
            <a:endParaRPr lang="de-DE" sz="2000" dirty="0"/>
          </a:p>
          <a:p>
            <a:pPr lvl="1"/>
            <a:r>
              <a:rPr lang="de-DE" sz="1800" dirty="0" err="1" smtClean="0"/>
              <a:t>IPad</a:t>
            </a:r>
            <a:r>
              <a:rPr lang="de-DE" sz="1800" dirty="0" smtClean="0"/>
              <a:t> wurde teilweise via USB erkannt </a:t>
            </a:r>
            <a:r>
              <a:rPr lang="de-DE" sz="1800" dirty="0" smtClean="0">
                <a:sym typeface="Wingdings" pitchFamily="2" charset="2"/>
              </a:rPr>
              <a:t> </a:t>
            </a:r>
            <a:r>
              <a:rPr lang="de-DE" sz="1800" dirty="0" err="1" smtClean="0">
                <a:sym typeface="Wingdings" pitchFamily="2" charset="2"/>
              </a:rPr>
              <a:t>Deploy</a:t>
            </a:r>
            <a:r>
              <a:rPr lang="de-DE" sz="1800" dirty="0" smtClean="0">
                <a:sym typeface="Wingdings" pitchFamily="2" charset="2"/>
              </a:rPr>
              <a:t>  Updates </a:t>
            </a:r>
            <a:endParaRPr lang="de-DE" sz="1800" dirty="0" smtClean="0"/>
          </a:p>
          <a:p>
            <a:pPr lvl="1"/>
            <a:r>
              <a:rPr lang="de-DE" sz="1800" dirty="0" smtClean="0"/>
              <a:t>Kein GPU-Support in VM</a:t>
            </a:r>
            <a:endParaRPr lang="de-DE" sz="1800" dirty="0" smtClean="0"/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Keine </a:t>
            </a:r>
            <a:r>
              <a:rPr lang="de-DE" sz="1600" b="1" dirty="0" err="1" smtClean="0">
                <a:solidFill>
                  <a:srgbClr val="002060"/>
                </a:solidFill>
              </a:rPr>
              <a:t>SpriteKitParticles</a:t>
            </a:r>
            <a:endParaRPr lang="de-DE" sz="1600" b="1" dirty="0" smtClean="0">
              <a:solidFill>
                <a:srgbClr val="002060"/>
              </a:solidFill>
            </a:endParaRP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Framerate von </a:t>
            </a:r>
            <a:r>
              <a:rPr lang="de-DE" sz="1600" b="1" dirty="0" err="1" smtClean="0">
                <a:solidFill>
                  <a:srgbClr val="002060"/>
                </a:solidFill>
              </a:rPr>
              <a:t>ca</a:t>
            </a:r>
            <a:r>
              <a:rPr lang="de-DE" sz="1600" b="1" dirty="0" smtClean="0">
                <a:solidFill>
                  <a:srgbClr val="002060"/>
                </a:solidFill>
              </a:rPr>
              <a:t> 2 FPS in der VM</a:t>
            </a:r>
          </a:p>
          <a:p>
            <a:pPr lvl="2">
              <a:buNone/>
            </a:pPr>
            <a:endParaRPr lang="de-DE" sz="1600" b="1" dirty="0" smtClean="0">
              <a:solidFill>
                <a:srgbClr val="002060"/>
              </a:solidFill>
            </a:endParaRPr>
          </a:p>
          <a:p>
            <a:r>
              <a:rPr lang="de-DE" sz="2000" dirty="0" err="1" smtClean="0"/>
              <a:t>SpriteKit</a:t>
            </a:r>
            <a:endParaRPr lang="de-DE" sz="2000" dirty="0" smtClean="0"/>
          </a:p>
          <a:p>
            <a:pPr lvl="1"/>
            <a:r>
              <a:rPr lang="de-DE" sz="1800" dirty="0" smtClean="0"/>
              <a:t>Extrem gutes Framework für 2D-Games</a:t>
            </a:r>
            <a:endParaRPr lang="de-DE" sz="1800" dirty="0" smtClean="0"/>
          </a:p>
          <a:p>
            <a:pPr lvl="2"/>
            <a:r>
              <a:rPr lang="de-DE" sz="1600" b="1" dirty="0" err="1" smtClean="0">
                <a:solidFill>
                  <a:srgbClr val="002060"/>
                </a:solidFill>
              </a:rPr>
              <a:t>didEnd</a:t>
            </a:r>
            <a:r>
              <a:rPr lang="de-DE" sz="1600" b="1" dirty="0" smtClean="0">
                <a:solidFill>
                  <a:srgbClr val="002060"/>
                </a:solidFill>
              </a:rPr>
              <a:t>() wurde nicht </a:t>
            </a:r>
            <a:r>
              <a:rPr lang="de-DE" sz="1600" b="1" dirty="0" err="1" smtClean="0">
                <a:solidFill>
                  <a:srgbClr val="002060"/>
                </a:solidFill>
              </a:rPr>
              <a:t>getriggert</a:t>
            </a:r>
            <a:r>
              <a:rPr lang="de-DE" sz="1600" b="1" dirty="0" smtClean="0">
                <a:solidFill>
                  <a:srgbClr val="002060"/>
                </a:solidFill>
              </a:rPr>
              <a:t> (</a:t>
            </a:r>
            <a:r>
              <a:rPr lang="de-DE" sz="1600" b="1" dirty="0" err="1" smtClean="0">
                <a:solidFill>
                  <a:srgbClr val="002060"/>
                </a:solidFill>
              </a:rPr>
              <a:t>explosions</a:t>
            </a:r>
            <a:r>
              <a:rPr lang="de-DE" sz="1600" b="1" dirty="0" smtClean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High end </a:t>
            </a:r>
            <a:r>
              <a:rPr lang="de-DE" sz="1600" b="1" dirty="0" err="1" smtClean="0">
                <a:solidFill>
                  <a:srgbClr val="002060"/>
                </a:solidFill>
              </a:rPr>
              <a:t>framework</a:t>
            </a:r>
            <a:r>
              <a:rPr lang="de-DE" sz="1600" b="1" dirty="0" smtClean="0">
                <a:solidFill>
                  <a:srgbClr val="002060"/>
                </a:solidFill>
              </a:rPr>
              <a:t> 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low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level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schwer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62707" y="7284"/>
            <a:ext cx="10972800" cy="1828800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1723</Words>
  <Application>Microsoft Office PowerPoint</Application>
  <PresentationFormat>Benutzerdefiniert</PresentationFormat>
  <Paragraphs>175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Ananke</vt:lpstr>
      <vt:lpstr>Mobile App Dev</vt:lpstr>
      <vt:lpstr>Presentation-Agenda </vt:lpstr>
      <vt:lpstr>Game Plot</vt:lpstr>
      <vt:lpstr>Controls</vt:lpstr>
      <vt:lpstr>Game Code</vt:lpstr>
      <vt:lpstr>Workload – Andreas (~60h)</vt:lpstr>
      <vt:lpstr>Workload – Manuel (liegt gerade flach)</vt:lpstr>
      <vt:lpstr>Prolems - Discussion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Hardware within Apple Devices </dc:title>
  <dc:creator>Windows-Benutzer</dc:creator>
  <cp:lastModifiedBy>Bambi</cp:lastModifiedBy>
  <cp:revision>444</cp:revision>
  <dcterms:created xsi:type="dcterms:W3CDTF">2017-11-21T12:34:31Z</dcterms:created>
  <dcterms:modified xsi:type="dcterms:W3CDTF">2018-02-28T22:59:27Z</dcterms:modified>
</cp:coreProperties>
</file>