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75" r:id="rId6"/>
    <p:sldId id="270" r:id="rId7"/>
    <p:sldId id="271" r:id="rId8"/>
    <p:sldId id="272" r:id="rId9"/>
    <p:sldId id="260" r:id="rId10"/>
    <p:sldId id="264" r:id="rId11"/>
    <p:sldId id="269" r:id="rId12"/>
    <p:sldId id="265" r:id="rId13"/>
    <p:sldId id="266" r:id="rId14"/>
    <p:sldId id="274" r:id="rId15"/>
    <p:sldId id="273" r:id="rId16"/>
    <p:sldId id="259" r:id="rId17"/>
    <p:sldId id="268" r:id="rId18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3296"/>
    <a:srgbClr val="07D73D"/>
    <a:srgbClr val="08EA4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954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9D634-4B1B-453C-819D-CAEC5438B009}" type="datetimeFigureOut">
              <a:rPr lang="de-DE" smtClean="0"/>
              <a:pPr/>
              <a:t>16.07.15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9D2A5-055C-4A88-B41D-1BC8CD0D8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Das</a:t>
            </a:r>
            <a:r>
              <a:rPr lang="de-DE" baseline="0" dirty="0" smtClean="0"/>
              <a:t> </a:t>
            </a:r>
            <a:r>
              <a:rPr lang="de-DE" dirty="0" smtClean="0"/>
              <a:t>Ganze ist jetzt</a:t>
            </a:r>
            <a:r>
              <a:rPr lang="de-DE" baseline="0" dirty="0" smtClean="0"/>
              <a:t> noch nicht all zu technisch von der Umsetzung her beschrieben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Darauf wird dann in der Abschlusspräsentation näher eingegangen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err="1" smtClean="0"/>
              <a:t>Shader</a:t>
            </a:r>
            <a:r>
              <a:rPr lang="de-DE" baseline="0" dirty="0" smtClean="0"/>
              <a:t> die vorgestellt werden sind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Hier ist zu beachten,</a:t>
            </a:r>
            <a:r>
              <a:rPr lang="de-DE" baseline="0" dirty="0" smtClean="0"/>
              <a:t> das verschiedenen </a:t>
            </a:r>
            <a:r>
              <a:rPr lang="de-DE" baseline="0" dirty="0" err="1" smtClean="0"/>
              <a:t>Blureffekte</a:t>
            </a:r>
            <a:r>
              <a:rPr lang="de-DE" baseline="0" dirty="0" smtClean="0"/>
              <a:t> </a:t>
            </a:r>
            <a:r>
              <a:rPr lang="de-DE" baseline="0" dirty="0" smtClean="0"/>
              <a:t>oft mittels  </a:t>
            </a:r>
            <a:r>
              <a:rPr lang="de-DE" baseline="0" dirty="0" err="1" smtClean="0"/>
              <a:t>mittels</a:t>
            </a:r>
            <a:r>
              <a:rPr lang="de-DE" baseline="0" dirty="0" smtClean="0"/>
              <a:t> verschiedener Kernels realisiert werden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Filtermaske </a:t>
            </a:r>
            <a:r>
              <a:rPr lang="de-DE" baseline="0" smtClean="0"/>
              <a:t>ist dynamisch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Koordinatensystem wird benötigt um Vektoren wie z.B. Lichtrichtung</a:t>
            </a:r>
            <a:r>
              <a:rPr lang="de-DE" baseline="0" dirty="0" smtClean="0"/>
              <a:t> in den </a:t>
            </a:r>
            <a:r>
              <a:rPr lang="de-DE" baseline="0" dirty="0" err="1" smtClean="0"/>
              <a:t>Tangentspace</a:t>
            </a:r>
            <a:r>
              <a:rPr lang="de-DE" baseline="0" dirty="0" smtClean="0"/>
              <a:t> zu transformieren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Wird noch eine Extension benötigt </a:t>
            </a:r>
            <a:r>
              <a:rPr lang="de-DE" sz="2200" dirty="0" err="1" smtClean="0"/>
              <a:t>gl.getExtension</a:t>
            </a:r>
            <a:r>
              <a:rPr lang="de-DE" sz="2200" dirty="0" smtClean="0"/>
              <a:t>("</a:t>
            </a:r>
            <a:r>
              <a:rPr lang="de-DE" sz="2200" dirty="0" err="1" smtClean="0"/>
              <a:t>OES_standard_derivatives</a:t>
            </a:r>
            <a:r>
              <a:rPr lang="de-DE" sz="2200" dirty="0" smtClean="0"/>
              <a:t>")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Objectspace</a:t>
            </a:r>
            <a:r>
              <a:rPr lang="de-DE" baseline="0" dirty="0" smtClean="0"/>
              <a:t> ausgehend da das </a:t>
            </a:r>
            <a:r>
              <a:rPr lang="de-DE" baseline="0" dirty="0" err="1" smtClean="0"/>
              <a:t>Koordsystem</a:t>
            </a:r>
            <a:r>
              <a:rPr lang="de-DE" baseline="0" dirty="0" smtClean="0"/>
              <a:t> ausgehend von der Oberfläche eines Vertex aufgebaut wird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Zudem wird die TBN-Matrix für die Transformation von Vektoren (Licht, Kamera) in den </a:t>
            </a:r>
            <a:r>
              <a:rPr lang="de-DE" baseline="0" dirty="0" err="1" smtClean="0"/>
              <a:t>Tangentspace</a:t>
            </a:r>
            <a:r>
              <a:rPr lang="de-DE" baseline="0" dirty="0" smtClean="0"/>
              <a:t> benötigt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Für das erstellen von 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Normalsmaps</a:t>
            </a:r>
            <a:r>
              <a:rPr lang="de-DE" baseline="0" dirty="0" smtClean="0"/>
              <a:t> wird ein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für das Programm GIMP verwendet</a:t>
            </a:r>
          </a:p>
          <a:p>
            <a:endParaRPr lang="de-DE" baseline="0" dirty="0" smtClean="0"/>
          </a:p>
          <a:p>
            <a:r>
              <a:rPr lang="de-DE" baseline="0" dirty="0" smtClean="0"/>
              <a:t>Ermöglicht zudem noch das Erstellen von weiteren Texturen für </a:t>
            </a:r>
            <a:r>
              <a:rPr lang="de-DE" baseline="0" dirty="0" err="1" smtClean="0"/>
              <a:t>event</a:t>
            </a:r>
            <a:r>
              <a:rPr lang="de-DE" baseline="0" dirty="0" smtClean="0"/>
              <a:t>. weitere Experimente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Insgesamt sehr empfehlenswertes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für GIMP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Blauverschiebung entsteht</a:t>
            </a:r>
            <a:r>
              <a:rPr lang="de-DE" baseline="0" dirty="0" smtClean="0"/>
              <a:t> durch die Z-Ausrichtung der Normalen innerhalb der RGB-Werte (hoher Z-Anteil)</a:t>
            </a:r>
          </a:p>
          <a:p>
            <a:endParaRPr lang="de-DE" baseline="0" dirty="0" smtClean="0"/>
          </a:p>
          <a:p>
            <a:r>
              <a:rPr lang="de-DE" baseline="0" dirty="0" smtClean="0"/>
              <a:t>Farbvektor ist </a:t>
            </a:r>
            <a:r>
              <a:rPr lang="de-DE" baseline="0" dirty="0" err="1" smtClean="0"/>
              <a:t>ansich</a:t>
            </a:r>
            <a:r>
              <a:rPr lang="de-DE" baseline="0" dirty="0" smtClean="0"/>
              <a:t> schon ein normierter Vektor durch RGB-Werte von 0-1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Wurde mit Blender im</a:t>
            </a:r>
            <a:r>
              <a:rPr lang="de-DE" baseline="0" dirty="0" smtClean="0"/>
              <a:t> Rahmen eines Texturing-</a:t>
            </a:r>
            <a:r>
              <a:rPr lang="de-DE" baseline="0" dirty="0" err="1" smtClean="0"/>
              <a:t>Tutorials</a:t>
            </a:r>
            <a:r>
              <a:rPr lang="de-DE" baseline="0" dirty="0" smtClean="0"/>
              <a:t> erstellt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Lichsicht</a:t>
            </a:r>
            <a:r>
              <a:rPr lang="de-DE" dirty="0" smtClean="0"/>
              <a:t>: Tiefeninformationen</a:t>
            </a:r>
            <a:r>
              <a:rPr lang="de-DE" baseline="0" dirty="0" smtClean="0"/>
              <a:t> werden in einer Textur gespeichert -&gt; </a:t>
            </a:r>
            <a:r>
              <a:rPr lang="de-DE" baseline="0" dirty="0" err="1" smtClean="0"/>
              <a:t>Shadowmap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Depthmap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Kamerasicht: Map auf Scene projizieren </a:t>
            </a:r>
          </a:p>
          <a:p>
            <a:endParaRPr lang="de-DE" baseline="0" dirty="0" smtClean="0"/>
          </a:p>
          <a:p>
            <a:r>
              <a:rPr lang="de-DE" baseline="0" dirty="0" smtClean="0"/>
              <a:t>Fragmente ins Koordinatensystem der Lichtquelle transformieren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Testen wir ob die aktuelle Tiefe des Fragments größer ist als die in der </a:t>
            </a:r>
            <a:r>
              <a:rPr lang="de-DE" baseline="0" dirty="0" err="1" smtClean="0"/>
              <a:t>Depthmap</a:t>
            </a:r>
            <a:r>
              <a:rPr lang="de-DE" baseline="0" dirty="0" smtClean="0"/>
              <a:t> gespeichert Tiefe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Distanzermittlung </a:t>
            </a:r>
            <a:r>
              <a:rPr lang="de-DE" dirty="0" err="1" smtClean="0"/>
              <a:t>finded</a:t>
            </a:r>
            <a:r>
              <a:rPr lang="de-DE" dirty="0" smtClean="0"/>
              <a:t> letztendlich</a:t>
            </a:r>
            <a:r>
              <a:rPr lang="de-DE" baseline="0" dirty="0" smtClean="0"/>
              <a:t> nur durch die Überprüfung des Z-Werts (Tiefenwerts) zwischen </a:t>
            </a:r>
            <a:r>
              <a:rPr lang="de-DE" baseline="0" dirty="0" err="1" smtClean="0"/>
              <a:t>fragment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depthmap</a:t>
            </a:r>
            <a:r>
              <a:rPr lang="de-DE" baseline="0" dirty="0" smtClean="0"/>
              <a:t> statt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Überprüfung des Fragments findet im Light- Clip Space statt (MVP-Light * vec4(</a:t>
            </a:r>
            <a:r>
              <a:rPr lang="de-DE" baseline="0" dirty="0" err="1" smtClean="0"/>
              <a:t>pos</a:t>
            </a:r>
            <a:r>
              <a:rPr lang="de-DE" baseline="0" dirty="0" smtClean="0"/>
              <a:t>)) -&gt; im VS</a:t>
            </a:r>
          </a:p>
          <a:p>
            <a:endParaRPr lang="de-DE" baseline="0" dirty="0" smtClean="0"/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proj.z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shadowCol.z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finalCol.rgb*= 0.5; 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Ausgehend von einer Lichtquelle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4458252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>
          <a:xfrm>
            <a:off x="381000" y="4044510"/>
            <a:ext cx="8458200" cy="1018646"/>
          </a:xfrm>
        </p:spPr>
        <p:txBody>
          <a:bodyPr anchor="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81000" y="3238500"/>
            <a:ext cx="8458200" cy="7620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4629-CE13-498E-B2AA-89DE432952B2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8229600" y="5394960"/>
            <a:ext cx="758952" cy="20574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5B78-A828-4264-A250-B62830C122AB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457730"/>
            <a:ext cx="1828800" cy="4876271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57730"/>
            <a:ext cx="6248400" cy="4876271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49A0-C54B-4FFA-AAB2-2994B3E02F0E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EE5C-6C55-4AA0-BA57-4B0C95027A11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581400" y="63500"/>
            <a:ext cx="2895600" cy="240771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8229600" y="5394960"/>
            <a:ext cx="758952" cy="20574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2870752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381000" y="1397000"/>
            <a:ext cx="8458200" cy="10160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B734-3E00-4418-8D41-586C5899A437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80475" y="2455905"/>
            <a:ext cx="8686800" cy="987354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01752" y="381000"/>
            <a:ext cx="8686800" cy="70104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04800" y="1333500"/>
            <a:ext cx="4191000" cy="393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343400" cy="393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0C80-5F76-4BEC-B054-0EF8C642ED6C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304800" y="4508500"/>
            <a:ext cx="8610600" cy="73554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281444" y="555625"/>
            <a:ext cx="4290556" cy="533135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half" idx="3"/>
          </p:nvPr>
        </p:nvSpPr>
        <p:spPr>
          <a:xfrm>
            <a:off x="4645026" y="555625"/>
            <a:ext cx="4292241" cy="533135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281444" y="1096698"/>
            <a:ext cx="4290556" cy="328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4"/>
          </p:nvPr>
        </p:nvSpPr>
        <p:spPr>
          <a:xfrm>
            <a:off x="4648730" y="1096698"/>
            <a:ext cx="4288536" cy="328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D7E0-90CB-4E47-A012-2BE1A986FE7E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29600" y="5397500"/>
            <a:ext cx="762000" cy="20574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514350" y="5016501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/>
          <p:cNvSpPr>
            <a:spLocks noGrp="1"/>
          </p:cNvSpPr>
          <p:nvPr>
            <p:ph type="title"/>
          </p:nvPr>
        </p:nvSpPr>
        <p:spPr>
          <a:xfrm>
            <a:off x="301752" y="381000"/>
            <a:ext cx="8686800" cy="70104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E10D-2DE6-4FA3-84C9-9BEC8F341EB5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F480-0693-42BE-AF77-80166ADAB6BA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514350" y="4874265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4572000"/>
            <a:ext cx="8458200" cy="433917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idx="2"/>
          </p:nvPr>
        </p:nvSpPr>
        <p:spPr>
          <a:xfrm>
            <a:off x="457201" y="508000"/>
            <a:ext cx="3008313" cy="40005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575050" y="508000"/>
            <a:ext cx="5340350" cy="4000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FDC5-C4D9-4CE5-87EC-B372C50027BD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idx="1"/>
          </p:nvPr>
        </p:nvSpPr>
        <p:spPr>
          <a:xfrm>
            <a:off x="3505200" y="513862"/>
            <a:ext cx="5029200" cy="30480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229F-A528-434B-93F1-59B59D748568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381000" y="4161467"/>
            <a:ext cx="5867400" cy="43524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half" idx="2"/>
          </p:nvPr>
        </p:nvSpPr>
        <p:spPr>
          <a:xfrm>
            <a:off x="381000" y="4611015"/>
            <a:ext cx="5867400" cy="640292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875749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04800" y="1295135"/>
            <a:ext cx="86868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477000" y="63500"/>
            <a:ext cx="2514600" cy="240771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DCD4219-3551-4443-B70F-BDE63B30CA46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3"/>
          </p:nvPr>
        </p:nvSpPr>
        <p:spPr>
          <a:xfrm>
            <a:off x="3124200" y="63500"/>
            <a:ext cx="3352800" cy="240771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29600" y="5397501"/>
            <a:ext cx="762000" cy="203729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698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514350" y="875749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514350" y="881656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igitaltutors.com/handy-guide-figuring-blurs-photoshop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BSM3N0WR44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gistry.gimp.org/node/2811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3937620"/>
            <a:ext cx="8458200" cy="1018646"/>
          </a:xfrm>
        </p:spPr>
        <p:txBody>
          <a:bodyPr/>
          <a:lstStyle/>
          <a:p>
            <a:r>
              <a:rPr lang="de-DE" dirty="0" smtClean="0"/>
              <a:t>Visual </a:t>
            </a:r>
            <a:r>
              <a:rPr lang="de-DE" dirty="0" err="1" smtClean="0"/>
              <a:t>effects</a:t>
            </a:r>
            <a:r>
              <a:rPr lang="de-DE" dirty="0" smtClean="0"/>
              <a:t> - </a:t>
            </a:r>
            <a:r>
              <a:rPr lang="de-DE" dirty="0" err="1" smtClean="0"/>
              <a:t>Sose</a:t>
            </a:r>
            <a:r>
              <a:rPr lang="de-DE" dirty="0" smtClean="0"/>
              <a:t> 2015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Andreas Dietze</a:t>
            </a:r>
            <a:endParaRPr lang="de-DE" dirty="0"/>
          </a:p>
        </p:txBody>
      </p:sp>
      <p:pic>
        <p:nvPicPr>
          <p:cNvPr id="7172" name="Picture 4" descr="C:\Users\Bami\Desktop\VE\WebGL_Alph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553244"/>
            <a:ext cx="6367537" cy="2846375"/>
          </a:xfrm>
          <a:prstGeom prst="rect">
            <a:avLst/>
          </a:prstGeom>
          <a:noFill/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395536" y="4657700"/>
            <a:ext cx="8530208" cy="431304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Lehrkraft: Fr.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Dr. </a:t>
            </a:r>
            <a:r>
              <a:rPr lang="de-DE" sz="2400" noProof="0" dirty="0" smtClean="0">
                <a:solidFill>
                  <a:schemeClr val="tx2">
                    <a:shade val="75000"/>
                  </a:schemeClr>
                </a:solidFill>
              </a:rPr>
              <a:t>Yvonne Jung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Shadowmapping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Umsetzung:</a:t>
            </a:r>
          </a:p>
          <a:p>
            <a:pPr lvl="1"/>
            <a:r>
              <a:rPr lang="de-DE" sz="2200" dirty="0" err="1" smtClean="0"/>
              <a:t>Shadowmap</a:t>
            </a:r>
            <a:r>
              <a:rPr lang="de-DE" sz="2200" dirty="0" smtClean="0"/>
              <a:t> erstellen</a:t>
            </a:r>
          </a:p>
          <a:p>
            <a:pPr lvl="2"/>
            <a:r>
              <a:rPr lang="de-DE" sz="1800" dirty="0" err="1" smtClean="0"/>
              <a:t>Viewmatrix</a:t>
            </a:r>
            <a:r>
              <a:rPr lang="de-DE" sz="1800" dirty="0" smtClean="0"/>
              <a:t>-Light (</a:t>
            </a:r>
            <a:r>
              <a:rPr lang="de-DE" sz="1800" dirty="0" err="1" smtClean="0"/>
              <a:t>lookAt</a:t>
            </a:r>
            <a:r>
              <a:rPr lang="de-DE" sz="1800" dirty="0" smtClean="0"/>
              <a:t>) aus Sicht der Lichtquelle erstellen</a:t>
            </a:r>
          </a:p>
          <a:p>
            <a:pPr lvl="2"/>
            <a:r>
              <a:rPr lang="de-DE" sz="1800" dirty="0" err="1" smtClean="0"/>
              <a:t>Projectionmatrix</a:t>
            </a:r>
            <a:r>
              <a:rPr lang="de-DE" sz="1800" dirty="0" smtClean="0"/>
              <a:t>-Light (</a:t>
            </a:r>
            <a:r>
              <a:rPr lang="de-DE" sz="1800" dirty="0" err="1" smtClean="0"/>
              <a:t>perspective</a:t>
            </a:r>
            <a:r>
              <a:rPr lang="de-DE" sz="1800" dirty="0" smtClean="0"/>
              <a:t>) erstellen</a:t>
            </a:r>
          </a:p>
          <a:p>
            <a:pPr lvl="2"/>
            <a:r>
              <a:rPr lang="de-DE" sz="1800" dirty="0" smtClean="0"/>
              <a:t>FBO initialisieren und Szene mit MVP-Light rendern</a:t>
            </a:r>
          </a:p>
          <a:p>
            <a:pPr lvl="2"/>
            <a:r>
              <a:rPr lang="de-DE" sz="1800" dirty="0" err="1" smtClean="0"/>
              <a:t>Rendertarget</a:t>
            </a:r>
            <a:r>
              <a:rPr lang="de-DE" sz="1800" dirty="0" smtClean="0"/>
              <a:t> enthält nun </a:t>
            </a:r>
            <a:r>
              <a:rPr lang="de-DE" sz="1800" dirty="0" err="1" smtClean="0"/>
              <a:t>Shadowmap</a:t>
            </a:r>
            <a:endParaRPr lang="de-DE" sz="1800" dirty="0" smtClean="0"/>
          </a:p>
          <a:p>
            <a:pPr lvl="1"/>
            <a:r>
              <a:rPr lang="de-DE" sz="2200" dirty="0" smtClean="0"/>
              <a:t>Szene rendern</a:t>
            </a:r>
          </a:p>
          <a:p>
            <a:pPr lvl="2"/>
            <a:r>
              <a:rPr lang="de-DE" sz="1800" dirty="0" smtClean="0"/>
              <a:t>Szene mit Beleuchtungsmodell rendern</a:t>
            </a:r>
          </a:p>
          <a:p>
            <a:pPr lvl="2"/>
            <a:r>
              <a:rPr lang="de-DE" sz="1800" dirty="0" smtClean="0"/>
              <a:t>Schattenfragment ermitteln (</a:t>
            </a:r>
            <a:r>
              <a:rPr lang="de-DE" sz="1800" dirty="0" err="1" smtClean="0"/>
              <a:t>Distance</a:t>
            </a:r>
            <a:r>
              <a:rPr lang="de-DE" sz="1800" dirty="0" smtClean="0"/>
              <a:t> Fragment &gt; </a:t>
            </a:r>
            <a:r>
              <a:rPr lang="de-DE" sz="1800" dirty="0" err="1" smtClean="0"/>
              <a:t>Distance</a:t>
            </a:r>
            <a:r>
              <a:rPr lang="de-DE" sz="1800" dirty="0" smtClean="0"/>
              <a:t> </a:t>
            </a:r>
            <a:r>
              <a:rPr lang="de-DE" sz="1800" dirty="0" err="1" smtClean="0"/>
              <a:t>Depthmap</a:t>
            </a:r>
            <a:r>
              <a:rPr lang="de-DE" sz="1800" dirty="0" smtClean="0"/>
              <a:t>)</a:t>
            </a:r>
          </a:p>
          <a:p>
            <a:pPr lvl="2"/>
            <a:r>
              <a:rPr lang="de-DE" sz="1800" dirty="0" err="1" smtClean="0"/>
              <a:t>Fragmentfarbe</a:t>
            </a:r>
            <a:r>
              <a:rPr lang="de-DE" sz="1800" dirty="0" smtClean="0"/>
              <a:t> abdunkeln </a:t>
            </a:r>
          </a:p>
          <a:p>
            <a:pPr lvl="1"/>
            <a:endParaRPr lang="de-DE" sz="2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Shadowmapping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194" name="Picture 2" descr="C:\Users\Bami\Desktop\VE\Shadowmap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01316"/>
            <a:ext cx="6984776" cy="38621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Blur</a:t>
            </a:r>
            <a:r>
              <a:rPr lang="de-DE" dirty="0" smtClean="0"/>
              <a:t> H/V/Radial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295134"/>
            <a:ext cx="8686800" cy="4010637"/>
          </a:xfrm>
        </p:spPr>
        <p:txBody>
          <a:bodyPr>
            <a:normAutofit lnSpcReduction="10000"/>
          </a:bodyPr>
          <a:lstStyle/>
          <a:p>
            <a:r>
              <a:rPr lang="de-DE" sz="2600" dirty="0" smtClean="0"/>
              <a:t>Verwisch-Effekt</a:t>
            </a:r>
          </a:p>
          <a:p>
            <a:r>
              <a:rPr lang="de-DE" sz="2600" dirty="0" smtClean="0"/>
              <a:t>Ist Basis für viele Effekte:</a:t>
            </a:r>
          </a:p>
          <a:p>
            <a:pPr lvl="1"/>
            <a:r>
              <a:rPr lang="de-DE" sz="2200" dirty="0" smtClean="0"/>
              <a:t>Unschärfe-Effekt</a:t>
            </a:r>
          </a:p>
          <a:p>
            <a:pPr lvl="1"/>
            <a:r>
              <a:rPr lang="de-DE" sz="2200" dirty="0" err="1" smtClean="0"/>
              <a:t>Glow</a:t>
            </a:r>
            <a:r>
              <a:rPr lang="de-DE" sz="2200" dirty="0" smtClean="0"/>
              <a:t>-Effekt</a:t>
            </a:r>
          </a:p>
          <a:p>
            <a:pPr lvl="1"/>
            <a:r>
              <a:rPr lang="de-DE" sz="2200" dirty="0" err="1" smtClean="0"/>
              <a:t>Depth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Field </a:t>
            </a:r>
          </a:p>
          <a:p>
            <a:pPr lvl="1"/>
            <a:r>
              <a:rPr lang="de-DE" sz="2200" dirty="0" err="1" smtClean="0"/>
              <a:t>Softshadows</a:t>
            </a:r>
            <a:r>
              <a:rPr lang="de-DE" sz="2200" dirty="0" smtClean="0"/>
              <a:t> (PCF)</a:t>
            </a:r>
            <a:endParaRPr lang="de-DE" sz="2200" dirty="0"/>
          </a:p>
          <a:p>
            <a:r>
              <a:rPr lang="de-DE" sz="2600" dirty="0" smtClean="0"/>
              <a:t>Bild kann horizontal(H), vertikal(V) oder radial verwischt werden</a:t>
            </a:r>
          </a:p>
          <a:p>
            <a:r>
              <a:rPr lang="de-DE" sz="2600" dirty="0" smtClean="0"/>
              <a:t>Wird ermöglicht, indem der Mittelwert durch einen vordefinierten </a:t>
            </a:r>
            <a:r>
              <a:rPr lang="de-DE" sz="2600" dirty="0" err="1" smtClean="0"/>
              <a:t>Kernel</a:t>
            </a:r>
            <a:r>
              <a:rPr lang="de-DE" sz="2600" dirty="0" smtClean="0"/>
              <a:t> (Filter) </a:t>
            </a:r>
            <a:r>
              <a:rPr lang="de-DE" sz="2600" dirty="0" smtClean="0"/>
              <a:t>berechnet wird</a:t>
            </a:r>
            <a:endParaRPr lang="de-DE" sz="2600" dirty="0" smtClean="0"/>
          </a:p>
          <a:p>
            <a:endParaRPr lang="de-DE" sz="26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9220" name="Picture 4" descr="C:\Users\Bami\Desktop\VE\blur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497460"/>
            <a:ext cx="2304256" cy="1079362"/>
          </a:xfrm>
          <a:prstGeom prst="rect">
            <a:avLst/>
          </a:prstGeom>
          <a:noFill/>
        </p:spPr>
      </p:pic>
      <p:cxnSp>
        <p:nvCxnSpPr>
          <p:cNvPr id="9" name="Gewinkelte Verbindung 8"/>
          <p:cNvCxnSpPr/>
          <p:nvPr/>
        </p:nvCxnSpPr>
        <p:spPr>
          <a:xfrm>
            <a:off x="4644008" y="2137420"/>
            <a:ext cx="1296144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219" name="Picture 3" descr="C:\Users\Bami\Desktop\VE\blur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417340"/>
            <a:ext cx="2305874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Blur</a:t>
            </a:r>
            <a:r>
              <a:rPr lang="de-DE" dirty="0" smtClean="0"/>
              <a:t> Horizontal / Vertikal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5122" name="Picture 2" descr="C:\Users\Bami\Desktop\VE\text-blur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7340"/>
            <a:ext cx="6534059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Blur</a:t>
            </a:r>
            <a:r>
              <a:rPr lang="de-DE" dirty="0" smtClean="0"/>
              <a:t> Radial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27" name="Picture 3" descr="C:\Users\Bami\Desktop\VE\radialblu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7340"/>
            <a:ext cx="8452685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Blur</a:t>
            </a:r>
            <a:r>
              <a:rPr lang="de-DE" dirty="0" smtClean="0"/>
              <a:t> Radial – Spin </a:t>
            </a:r>
            <a:r>
              <a:rPr lang="de-DE" dirty="0" err="1" smtClean="0"/>
              <a:t>blur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4098" name="Picture 2" descr="C:\Users\Bami\Desktop\VE\radial-blu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73324"/>
            <a:ext cx="6480720" cy="3645405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1259632" y="494573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hlinkClick r:id="rId3"/>
              </a:rPr>
              <a:t>http://blog.digitaltutors.com/handy-guide-figuring-blurs-photoshop/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Deform-Shader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201316"/>
            <a:ext cx="8686800" cy="3771636"/>
          </a:xfrm>
        </p:spPr>
        <p:txBody>
          <a:bodyPr/>
          <a:lstStyle/>
          <a:p>
            <a:r>
              <a:rPr lang="de-DE" sz="2600" dirty="0" smtClean="0"/>
              <a:t>Ermöglicht es die Form von Objekten direkt im Vertex-</a:t>
            </a:r>
            <a:r>
              <a:rPr lang="de-DE" sz="2600" dirty="0" err="1" smtClean="0"/>
              <a:t>Shader</a:t>
            </a:r>
            <a:r>
              <a:rPr lang="de-DE" sz="2600" dirty="0" smtClean="0"/>
              <a:t> zu manipulieren</a:t>
            </a:r>
          </a:p>
          <a:p>
            <a:pPr lvl="1"/>
            <a:r>
              <a:rPr lang="de-DE" sz="2200" dirty="0" smtClean="0"/>
              <a:t>Wird oft für Welleneffekt </a:t>
            </a:r>
            <a:r>
              <a:rPr lang="de-DE" sz="2200" dirty="0" smtClean="0"/>
              <a:t>(Wasser) </a:t>
            </a:r>
            <a:r>
              <a:rPr lang="de-DE" sz="2200" dirty="0" smtClean="0"/>
              <a:t>verwendet</a:t>
            </a:r>
          </a:p>
          <a:p>
            <a:pPr lvl="1"/>
            <a:r>
              <a:rPr lang="de-DE" sz="2200" dirty="0" smtClean="0"/>
              <a:t>Hier nur einfaches Beispiel anhand einer </a:t>
            </a:r>
            <a:r>
              <a:rPr lang="de-DE" sz="2200" dirty="0" err="1" smtClean="0"/>
              <a:t>Sphere</a:t>
            </a:r>
            <a:endParaRPr lang="de-DE" sz="2200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2050" name="Picture 2" descr="C:\Users\Bami\Desktop\VE\Deform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29508"/>
            <a:ext cx="1752635" cy="2016224"/>
          </a:xfrm>
          <a:prstGeom prst="rect">
            <a:avLst/>
          </a:prstGeom>
          <a:noFill/>
        </p:spPr>
      </p:pic>
      <p:pic>
        <p:nvPicPr>
          <p:cNvPr id="2051" name="Picture 3" descr="C:\Users\Bami\Desktop\VE\Deform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929508"/>
            <a:ext cx="1752637" cy="2016225"/>
          </a:xfrm>
          <a:prstGeom prst="rect">
            <a:avLst/>
          </a:prstGeom>
          <a:noFill/>
        </p:spPr>
      </p:pic>
      <p:pic>
        <p:nvPicPr>
          <p:cNvPr id="2052" name="Picture 4" descr="C:\Users\Bami\Desktop\VE\Deform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929508"/>
            <a:ext cx="2987863" cy="201622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467544" y="4945732"/>
            <a:ext cx="45365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500" dirty="0" smtClean="0">
                <a:hlinkClick r:id="rId5"/>
              </a:rPr>
              <a:t>https://www.youtube.com/watch?v=MBSM3N0WR44</a:t>
            </a:r>
            <a:endParaRPr lang="de-DE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2353444"/>
            <a:ext cx="8686800" cy="1008112"/>
          </a:xfrm>
        </p:spPr>
        <p:txBody>
          <a:bodyPr/>
          <a:lstStyle/>
          <a:p>
            <a:r>
              <a:rPr lang="de-DE" dirty="0" smtClean="0"/>
              <a:t>Vielen Dank für ihre </a:t>
            </a:r>
            <a:r>
              <a:rPr lang="de-DE" dirty="0" err="1" smtClean="0"/>
              <a:t>aufmerksamkeit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03848" y="1295135"/>
            <a:ext cx="5787752" cy="3771636"/>
          </a:xfrm>
        </p:spPr>
        <p:txBody>
          <a:bodyPr>
            <a:normAutofit/>
          </a:bodyPr>
          <a:lstStyle/>
          <a:p>
            <a:r>
              <a:rPr lang="de-DE" sz="2600" dirty="0" err="1" smtClean="0"/>
              <a:t>Bump</a:t>
            </a:r>
            <a:r>
              <a:rPr lang="de-DE" sz="2600" dirty="0" smtClean="0"/>
              <a:t>-Mapping</a:t>
            </a:r>
          </a:p>
          <a:p>
            <a:endParaRPr lang="de-DE" sz="2600" dirty="0" smtClean="0"/>
          </a:p>
          <a:p>
            <a:r>
              <a:rPr lang="de-DE" sz="2600" dirty="0" err="1" smtClean="0"/>
              <a:t>Shadow</a:t>
            </a:r>
            <a:r>
              <a:rPr lang="de-DE" sz="2600" dirty="0" smtClean="0"/>
              <a:t>-Mapping</a:t>
            </a:r>
          </a:p>
          <a:p>
            <a:endParaRPr lang="de-DE" sz="2600" dirty="0" smtClean="0"/>
          </a:p>
          <a:p>
            <a:r>
              <a:rPr lang="de-DE" sz="2600" dirty="0" err="1" smtClean="0"/>
              <a:t>Blur</a:t>
            </a:r>
            <a:r>
              <a:rPr lang="de-DE" sz="2600" dirty="0" smtClean="0"/>
              <a:t> H/V/Radial</a:t>
            </a:r>
          </a:p>
          <a:p>
            <a:endParaRPr lang="de-DE" sz="2600" dirty="0" smtClean="0"/>
          </a:p>
          <a:p>
            <a:r>
              <a:rPr lang="de-DE" sz="2600" dirty="0" err="1" smtClean="0"/>
              <a:t>Deform-Shader</a:t>
            </a:r>
            <a:endParaRPr lang="de-DE" sz="26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 (Normal-</a:t>
            </a:r>
            <a:r>
              <a:rPr lang="de-DE" dirty="0" err="1" smtClean="0"/>
              <a:t>mapping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Normalen für eine Fläche werden einer Textur entnommen </a:t>
            </a:r>
          </a:p>
          <a:p>
            <a:r>
              <a:rPr lang="de-DE" sz="2600" dirty="0" smtClean="0"/>
              <a:t>Pro Fragment </a:t>
            </a:r>
            <a:r>
              <a:rPr lang="de-DE" sz="2600" dirty="0" smtClean="0"/>
              <a:t>eine </a:t>
            </a:r>
            <a:r>
              <a:rPr lang="de-DE" sz="2600" dirty="0" smtClean="0"/>
              <a:t>Normale</a:t>
            </a:r>
          </a:p>
          <a:p>
            <a:r>
              <a:rPr lang="de-DE" sz="2600" dirty="0" smtClean="0"/>
              <a:t>Spannt an einem Vertex </a:t>
            </a:r>
            <a:br>
              <a:rPr lang="de-DE" sz="2600" dirty="0" smtClean="0"/>
            </a:br>
            <a:r>
              <a:rPr lang="de-DE" sz="2600" dirty="0" smtClean="0"/>
              <a:t>mittels Tangente </a:t>
            </a:r>
            <a:r>
              <a:rPr lang="de-DE" sz="2600" dirty="0" smtClean="0">
                <a:solidFill>
                  <a:srgbClr val="FF0000"/>
                </a:solidFill>
              </a:rPr>
              <a:t>T</a:t>
            </a:r>
            <a:r>
              <a:rPr lang="de-DE" sz="2600" dirty="0" smtClean="0"/>
              <a:t>, </a:t>
            </a:r>
            <a:r>
              <a:rPr lang="de-DE" sz="2600" dirty="0" smtClean="0"/>
              <a:t/>
            </a:r>
            <a:br>
              <a:rPr lang="de-DE" sz="2600" dirty="0" smtClean="0"/>
            </a:br>
            <a:r>
              <a:rPr lang="de-DE" sz="2600" dirty="0" err="1" smtClean="0"/>
              <a:t>Binormale</a:t>
            </a:r>
            <a:r>
              <a:rPr lang="de-DE" sz="2600" dirty="0" err="1" smtClean="0"/>
              <a:t>n</a:t>
            </a:r>
            <a:r>
              <a:rPr lang="de-DE" sz="2600" dirty="0" smtClean="0"/>
              <a:t> </a:t>
            </a:r>
            <a:r>
              <a:rPr lang="de-DE" sz="2600" dirty="0" smtClean="0">
                <a:solidFill>
                  <a:srgbClr val="07D73D"/>
                </a:solidFill>
              </a:rPr>
              <a:t>B</a:t>
            </a:r>
            <a:r>
              <a:rPr lang="de-DE" sz="2600" dirty="0" smtClean="0"/>
              <a:t> </a:t>
            </a:r>
            <a:r>
              <a:rPr lang="de-DE" sz="2600" dirty="0" smtClean="0"/>
              <a:t/>
            </a:r>
            <a:br>
              <a:rPr lang="de-DE" sz="2600" dirty="0" smtClean="0"/>
            </a:br>
            <a:r>
              <a:rPr lang="de-DE" sz="2600" dirty="0" smtClean="0"/>
              <a:t>und Normale </a:t>
            </a:r>
            <a:r>
              <a:rPr lang="de-DE" sz="2600" dirty="0" smtClean="0">
                <a:solidFill>
                  <a:srgbClr val="003296"/>
                </a:solidFill>
              </a:rPr>
              <a:t>N</a:t>
            </a:r>
            <a:r>
              <a:rPr lang="de-DE" sz="2600" dirty="0" smtClean="0"/>
              <a:t> ein </a:t>
            </a:r>
            <a:br>
              <a:rPr lang="de-DE" sz="2600" dirty="0" smtClean="0"/>
            </a:br>
            <a:r>
              <a:rPr lang="de-DE" sz="2600" dirty="0" smtClean="0"/>
              <a:t>Koordinatensystem auf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6146" name="Picture 2" descr="C:\Users\Bami\Desktop\VE\NTBFromUV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849388"/>
            <a:ext cx="4283968" cy="2409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295134"/>
            <a:ext cx="8686800" cy="4010638"/>
          </a:xfrm>
        </p:spPr>
        <p:txBody>
          <a:bodyPr>
            <a:normAutofit lnSpcReduction="10000"/>
          </a:bodyPr>
          <a:lstStyle/>
          <a:p>
            <a:r>
              <a:rPr lang="de-DE" sz="2600" dirty="0" smtClean="0"/>
              <a:t>Erhöht den Detailgrad von Objekten ohne die Geometriekomplexität zu erhöhen</a:t>
            </a:r>
          </a:p>
          <a:p>
            <a:r>
              <a:rPr lang="de-DE" sz="2600" dirty="0" smtClean="0"/>
              <a:t>Geeignet um Oberflächenunebenheiten zu simulieren</a:t>
            </a:r>
          </a:p>
          <a:p>
            <a:r>
              <a:rPr lang="de-DE" sz="2600" dirty="0" smtClean="0"/>
              <a:t>Benötigt:</a:t>
            </a:r>
          </a:p>
          <a:p>
            <a:pPr lvl="1"/>
            <a:r>
              <a:rPr lang="de-DE" sz="2200" dirty="0" smtClean="0"/>
              <a:t>Per-Pixel-</a:t>
            </a:r>
            <a:r>
              <a:rPr lang="de-DE" sz="2200" dirty="0" err="1" smtClean="0"/>
              <a:t>Lighting</a:t>
            </a:r>
            <a:r>
              <a:rPr lang="de-DE" sz="2200" dirty="0" smtClean="0"/>
              <a:t> </a:t>
            </a:r>
            <a:r>
              <a:rPr lang="de-DE" sz="2200" dirty="0" smtClean="0"/>
              <a:t>-&gt; (</a:t>
            </a:r>
            <a:r>
              <a:rPr lang="de-DE" sz="2200" dirty="0" err="1" smtClean="0"/>
              <a:t>Blinn</a:t>
            </a:r>
            <a:r>
              <a:rPr lang="de-DE" sz="2200" dirty="0" smtClean="0"/>
              <a:t>)</a:t>
            </a:r>
            <a:r>
              <a:rPr lang="de-DE" sz="2200" dirty="0" err="1" smtClean="0"/>
              <a:t>Phong</a:t>
            </a:r>
            <a:endParaRPr lang="de-DE" sz="2200" dirty="0" smtClean="0"/>
          </a:p>
          <a:p>
            <a:pPr lvl="1"/>
            <a:r>
              <a:rPr lang="de-DE" sz="2200" dirty="0" smtClean="0"/>
              <a:t>Normalmap</a:t>
            </a:r>
          </a:p>
          <a:p>
            <a:pPr lvl="1"/>
            <a:r>
              <a:rPr lang="de-DE" sz="2200" dirty="0" smtClean="0"/>
              <a:t>Tangente -&gt; </a:t>
            </a:r>
            <a:r>
              <a:rPr lang="de-DE" sz="2200" dirty="0" err="1" smtClean="0"/>
              <a:t>TexCoord</a:t>
            </a:r>
            <a:r>
              <a:rPr lang="de-DE" sz="2200" dirty="0" smtClean="0"/>
              <a:t> U</a:t>
            </a:r>
          </a:p>
          <a:p>
            <a:pPr lvl="1"/>
            <a:r>
              <a:rPr lang="de-DE" sz="2200" dirty="0" err="1" smtClean="0"/>
              <a:t>Binormale</a:t>
            </a:r>
            <a:r>
              <a:rPr lang="de-DE" sz="2200" dirty="0" smtClean="0"/>
              <a:t> -&gt; </a:t>
            </a:r>
            <a:r>
              <a:rPr lang="de-DE" sz="2200" dirty="0" err="1" smtClean="0"/>
              <a:t>TexCoord</a:t>
            </a:r>
            <a:r>
              <a:rPr lang="de-DE" sz="2200" dirty="0" smtClean="0"/>
              <a:t> V oder </a:t>
            </a:r>
            <a:r>
              <a:rPr lang="de-DE" sz="2200" dirty="0" err="1" smtClean="0"/>
              <a:t>NxT</a:t>
            </a:r>
            <a:endParaRPr lang="de-DE" sz="2200" dirty="0" smtClean="0"/>
          </a:p>
          <a:p>
            <a:pPr lvl="1"/>
            <a:r>
              <a:rPr lang="de-DE" sz="2200" dirty="0" smtClean="0"/>
              <a:t>TBN-Matrix (Tangent, </a:t>
            </a:r>
            <a:r>
              <a:rPr lang="de-DE" sz="2200" dirty="0" err="1" smtClean="0"/>
              <a:t>Binormal</a:t>
            </a:r>
            <a:r>
              <a:rPr lang="de-DE" sz="2200" dirty="0" smtClean="0"/>
              <a:t>, Normal)</a:t>
            </a:r>
          </a:p>
          <a:p>
            <a:pPr lvl="1"/>
            <a:r>
              <a:rPr lang="de-DE" sz="2200" dirty="0" smtClean="0"/>
              <a:t>Ermöglicht Transformation in Tangent Space</a:t>
            </a:r>
          </a:p>
          <a:p>
            <a:pPr lvl="1"/>
            <a:endParaRPr lang="de-DE" sz="2200" dirty="0" smtClean="0"/>
          </a:p>
          <a:p>
            <a:pPr lvl="1"/>
            <a:endParaRPr lang="de-DE" sz="22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3433564"/>
            <a:ext cx="2700300" cy="108012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</a:t>
            </a:r>
            <a:endParaRPr lang="de-DE" dirty="0"/>
          </a:p>
        </p:txBody>
      </p:sp>
      <p:pic>
        <p:nvPicPr>
          <p:cNvPr id="1026" name="Picture 2" descr="C:\Users\Bami\Desktop\VE\bri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89348"/>
            <a:ext cx="3302739" cy="3312368"/>
          </a:xfrm>
          <a:prstGeom prst="rect">
            <a:avLst/>
          </a:prstGeom>
          <a:noFill/>
        </p:spPr>
      </p:pic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0243" name="Picture 3" descr="C:\Users\Bami\Desktop\VE\spac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985292"/>
            <a:ext cx="3960440" cy="3960440"/>
          </a:xfrm>
          <a:prstGeom prst="rect">
            <a:avLst/>
          </a:prstGeom>
          <a:noFill/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04800" y="4801716"/>
            <a:ext cx="8686800" cy="504056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Tangent </a:t>
            </a:r>
            <a:r>
              <a:rPr lang="de-DE" sz="2000" dirty="0" err="1" smtClean="0"/>
              <a:t>space</a:t>
            </a:r>
            <a:r>
              <a:rPr lang="de-DE" sz="2000" dirty="0" smtClean="0"/>
              <a:t>: </a:t>
            </a:r>
            <a:r>
              <a:rPr lang="de-DE" sz="2000" dirty="0" smtClean="0"/>
              <a:t>Lokaler Raum ausgehend von der Oberfläche des </a:t>
            </a:r>
            <a:r>
              <a:rPr lang="de-DE" sz="2000" dirty="0" smtClean="0"/>
              <a:t>Modells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" name="Picture 2" descr="C:\Users\Bami\Desktop\VE\GimpAndInsanebum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01316"/>
            <a:ext cx="8424936" cy="3944920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4067944" y="408163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GIMP mit dem </a:t>
            </a:r>
            <a:r>
              <a:rPr lang="de-DE" dirty="0" err="1" smtClean="0">
                <a:solidFill>
                  <a:schemeClr val="tx2"/>
                </a:solidFill>
              </a:rPr>
              <a:t>Insane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Bump-Plugin</a:t>
            </a: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067944" y="4441676"/>
            <a:ext cx="468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hlinkClick r:id="rId4"/>
              </a:rPr>
              <a:t>http://registry.gimp.org/node/28117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83568" y="13453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2"/>
                </a:solidFill>
              </a:rPr>
              <a:t>Diffusemap</a:t>
            </a:r>
            <a:r>
              <a:rPr lang="de-DE" dirty="0" smtClean="0">
                <a:solidFill>
                  <a:schemeClr val="tx2"/>
                </a:solidFill>
              </a:rPr>
              <a:t> (INPUT)</a:t>
            </a:r>
          </a:p>
        </p:txBody>
      </p:sp>
      <p:pic>
        <p:nvPicPr>
          <p:cNvPr id="2050" name="Picture 2" descr="C:\Users\Bami\Desktop\VE\Bri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5372"/>
            <a:ext cx="3537751" cy="2304256"/>
          </a:xfrm>
          <a:prstGeom prst="rect">
            <a:avLst/>
          </a:prstGeom>
          <a:noFill/>
        </p:spPr>
      </p:pic>
      <p:pic>
        <p:nvPicPr>
          <p:cNvPr id="2051" name="Picture 3" descr="C:\Users\Bami\Desktop\VE\Brick_h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705372"/>
            <a:ext cx="3537752" cy="230425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860032" y="13453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Bumpmap / Normalmap (OUTPUT)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683568" y="4225652"/>
            <a:ext cx="7704856" cy="1080120"/>
          </a:xfrm>
        </p:spPr>
        <p:txBody>
          <a:bodyPr>
            <a:normAutofit lnSpcReduction="10000"/>
          </a:bodyPr>
          <a:lstStyle/>
          <a:p>
            <a:r>
              <a:rPr lang="de-DE" sz="2000" dirty="0" smtClean="0"/>
              <a:t>RGB-Farbinformationen werden als Normalen </a:t>
            </a:r>
            <a:r>
              <a:rPr lang="de-DE" sz="2000" dirty="0" smtClean="0"/>
              <a:t>verwendet</a:t>
            </a:r>
          </a:p>
          <a:p>
            <a:r>
              <a:rPr lang="de-DE" sz="2000" dirty="0" smtClean="0"/>
              <a:t>Blauverschiebung: entsteht durch Z-Ausrichtung (</a:t>
            </a:r>
            <a:r>
              <a:rPr lang="de-DE" sz="2000" dirty="0" err="1" smtClean="0"/>
              <a:t>rgB</a:t>
            </a:r>
            <a:r>
              <a:rPr lang="de-DE" sz="2000" dirty="0" smtClean="0"/>
              <a:t>-Anteil)</a:t>
            </a:r>
          </a:p>
          <a:p>
            <a:r>
              <a:rPr lang="de-DE" sz="2000" dirty="0" smtClean="0"/>
              <a:t>Farbvektoren sind schon normalisiert (0-1)</a:t>
            </a:r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3075" name="Picture 3" descr="C:\Users\Bami\Desktop\VE\0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345332"/>
            <a:ext cx="6272698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Shadowmapping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Einfaches Schattenmodell (</a:t>
            </a:r>
            <a:r>
              <a:rPr lang="de-DE" sz="2600" dirty="0" err="1" smtClean="0"/>
              <a:t>Hardshadows</a:t>
            </a:r>
            <a:r>
              <a:rPr lang="de-DE" sz="2600" dirty="0" smtClean="0"/>
              <a:t>)</a:t>
            </a:r>
          </a:p>
          <a:p>
            <a:r>
              <a:rPr lang="de-DE" sz="2600" dirty="0" smtClean="0"/>
              <a:t>Benötigt:</a:t>
            </a:r>
          </a:p>
          <a:p>
            <a:pPr lvl="1"/>
            <a:r>
              <a:rPr lang="de-DE" sz="2200" dirty="0" smtClean="0"/>
              <a:t>FBO mit </a:t>
            </a:r>
            <a:r>
              <a:rPr lang="de-DE" sz="2200" dirty="0" err="1" smtClean="0"/>
              <a:t>Shadowmap</a:t>
            </a:r>
            <a:r>
              <a:rPr lang="de-DE" sz="2200" dirty="0" smtClean="0"/>
              <a:t> als RT</a:t>
            </a:r>
          </a:p>
          <a:p>
            <a:pPr lvl="1"/>
            <a:r>
              <a:rPr lang="de-DE" sz="2200" dirty="0" smtClean="0"/>
              <a:t>Multipass (Zwei Passes)</a:t>
            </a:r>
          </a:p>
          <a:p>
            <a:pPr lvl="1"/>
            <a:r>
              <a:rPr lang="de-DE" sz="2200" dirty="0" smtClean="0"/>
              <a:t>Scene aus Lichtsicht rendern</a:t>
            </a:r>
          </a:p>
          <a:p>
            <a:pPr lvl="2"/>
            <a:r>
              <a:rPr lang="de-DE" sz="1800" dirty="0" smtClean="0"/>
              <a:t>Erzeugt </a:t>
            </a:r>
            <a:r>
              <a:rPr lang="de-DE" sz="1800" dirty="0" err="1" smtClean="0"/>
              <a:t>Shadowmap</a:t>
            </a:r>
            <a:endParaRPr lang="de-DE" sz="1800" dirty="0" smtClean="0"/>
          </a:p>
          <a:p>
            <a:pPr lvl="1"/>
            <a:r>
              <a:rPr lang="de-DE" sz="2200" dirty="0" smtClean="0"/>
              <a:t>Scene aus Kamerasicht rendern</a:t>
            </a:r>
          </a:p>
          <a:p>
            <a:pPr lvl="2"/>
            <a:r>
              <a:rPr lang="de-DE" sz="1800" dirty="0" err="1" smtClean="0"/>
              <a:t>Shadowmap</a:t>
            </a:r>
            <a:r>
              <a:rPr lang="de-DE" sz="1800" dirty="0" smtClean="0"/>
              <a:t> auf Szene projizieren -&gt; Fragmente in MVP-Light transformieren</a:t>
            </a:r>
          </a:p>
          <a:p>
            <a:pPr lvl="2"/>
            <a:r>
              <a:rPr lang="de-DE" sz="1800" dirty="0" err="1" smtClean="0"/>
              <a:t>Shadow</a:t>
            </a:r>
            <a:r>
              <a:rPr lang="de-DE" sz="1800" dirty="0" smtClean="0"/>
              <a:t> = (</a:t>
            </a:r>
            <a:r>
              <a:rPr lang="de-DE" sz="1800" dirty="0" err="1" smtClean="0"/>
              <a:t>Fragmentposition</a:t>
            </a:r>
            <a:r>
              <a:rPr lang="de-DE" sz="1800" dirty="0" smtClean="0"/>
              <a:t> - Light) &gt; (</a:t>
            </a:r>
            <a:r>
              <a:rPr lang="de-DE" sz="1800" dirty="0" err="1" smtClean="0"/>
              <a:t>Shadowmapfragment</a:t>
            </a:r>
            <a:r>
              <a:rPr lang="de-DE" sz="1800" dirty="0" smtClean="0"/>
              <a:t> – Light)</a:t>
            </a:r>
          </a:p>
          <a:p>
            <a:pPr lvl="2"/>
            <a:endParaRPr lang="de-DE" sz="1800" dirty="0" smtClean="0"/>
          </a:p>
          <a:p>
            <a:pPr lvl="1"/>
            <a:endParaRPr lang="de-DE" sz="2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26" name="Picture 2" descr="C:\Users\Bami\Desktop\VE\Shadowm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201316"/>
            <a:ext cx="3024336" cy="29876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is">
  <a:themeElements>
    <a:clrScheme name="Meti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i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i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615</Words>
  <Application>Microsoft Office PowerPoint</Application>
  <PresentationFormat>Bildschirmpräsentation (16:10)</PresentationFormat>
  <Paragraphs>140</Paragraphs>
  <Slides>17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Metis</vt:lpstr>
      <vt:lpstr>Visual effects - Sose 2015</vt:lpstr>
      <vt:lpstr>Inhalt</vt:lpstr>
      <vt:lpstr>Bump-Mapping (Normal-mapping)</vt:lpstr>
      <vt:lpstr>Bump-Mapping</vt:lpstr>
      <vt:lpstr>Bump-Mapping</vt:lpstr>
      <vt:lpstr>Bump-Mapping</vt:lpstr>
      <vt:lpstr>Bump-Mapping</vt:lpstr>
      <vt:lpstr>Bump-Mapping</vt:lpstr>
      <vt:lpstr>Shadowmapping</vt:lpstr>
      <vt:lpstr>Shadowmapping</vt:lpstr>
      <vt:lpstr>Shadowmapping</vt:lpstr>
      <vt:lpstr>Blur H/V/Radial</vt:lpstr>
      <vt:lpstr>Blur Horizontal / Vertikal</vt:lpstr>
      <vt:lpstr>Blur Radial</vt:lpstr>
      <vt:lpstr>Blur Radial – Spin blur</vt:lpstr>
      <vt:lpstr>Deform-Shader</vt:lpstr>
      <vt:lpstr>Vielen Dank für ihre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Bami</dc:creator>
  <cp:lastModifiedBy>Bambi</cp:lastModifiedBy>
  <cp:revision>149</cp:revision>
  <dcterms:created xsi:type="dcterms:W3CDTF">2015-07-10T07:16:44Z</dcterms:created>
  <dcterms:modified xsi:type="dcterms:W3CDTF">2015-07-16T09:06:55Z</dcterms:modified>
</cp:coreProperties>
</file>