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9" r:id="rId10"/>
    <p:sldId id="265" r:id="rId11"/>
    <p:sldId id="266" r:id="rId12"/>
    <p:sldId id="268" r:id="rId1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634-4B1B-453C-819D-CAEC5438B009}" type="datetimeFigureOut">
              <a:rPr lang="de-DE" smtClean="0"/>
              <a:pPr/>
              <a:t>14.07.15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9D2A5-055C-4A88-B41D-1BC8CD0D8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44582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044510"/>
            <a:ext cx="8458200" cy="1018646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238500"/>
            <a:ext cx="8458200" cy="7620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4629-CE13-498E-B2AA-89DE432952B2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5B78-A828-4264-A250-B62830C122AB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457730"/>
            <a:ext cx="1828800" cy="487627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730"/>
            <a:ext cx="6248400" cy="48762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49A0-C54B-4FFA-AAB2-2994B3E02F0E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EE5C-6C55-4AA0-BA57-4B0C95027A11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63500"/>
            <a:ext cx="2895600" cy="240771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28707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397000"/>
            <a:ext cx="8458200" cy="10160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734-3E00-4418-8D41-586C5899A437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455905"/>
            <a:ext cx="8686800" cy="98735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333500"/>
            <a:ext cx="41910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343400" cy="393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0C80-5F76-4BEC-B054-0EF8C642ED6C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4508500"/>
            <a:ext cx="8610600" cy="73554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555625"/>
            <a:ext cx="4290556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6" y="555625"/>
            <a:ext cx="4292241" cy="53313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096698"/>
            <a:ext cx="429055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096698"/>
            <a:ext cx="4288536" cy="328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D7E0-90CB-4E47-A012-2BE1A986FE7E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5397500"/>
            <a:ext cx="762000" cy="205740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5016501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E10D-2DE6-4FA3-84C9-9BEC8F341EB5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F480-0693-42BE-AF77-80166ADAB6BA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4874265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8458200" cy="43391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1" y="508000"/>
            <a:ext cx="3008313" cy="40005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508000"/>
            <a:ext cx="5340350" cy="4000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FDC5-C4D9-4CE5-87EC-B372C50027BD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513862"/>
            <a:ext cx="5029200" cy="3048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229F-A528-434B-93F1-59B59D748568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161467"/>
            <a:ext cx="5867400" cy="43524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4611015"/>
            <a:ext cx="5867400" cy="640292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295135"/>
            <a:ext cx="86868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63500"/>
            <a:ext cx="2514600" cy="240771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CD4219-3551-4443-B70F-BDE63B30CA46}" type="datetime1">
              <a:rPr lang="de-DE" smtClean="0"/>
              <a:pPr/>
              <a:t>14.07.15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63500"/>
            <a:ext cx="3352800" cy="24077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5397501"/>
            <a:ext cx="762000" cy="203729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98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881656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felixpalmer.github.io/webgl-tombston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Shader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Andreas Dietze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H/V/Radial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dirty="0" smtClean="0"/>
              <a:t>Verwisch-Effekt</a:t>
            </a:r>
          </a:p>
          <a:p>
            <a:r>
              <a:rPr lang="de-DE" sz="2600" dirty="0" smtClean="0"/>
              <a:t>Ist Basis für viele Effekte:</a:t>
            </a:r>
          </a:p>
          <a:p>
            <a:pPr lvl="1"/>
            <a:r>
              <a:rPr lang="de-DE" sz="2200" dirty="0" smtClean="0"/>
              <a:t>Unschärfe-Effekt</a:t>
            </a:r>
          </a:p>
          <a:p>
            <a:pPr lvl="1"/>
            <a:r>
              <a:rPr lang="de-DE" sz="2200" dirty="0" err="1" smtClean="0"/>
              <a:t>Glow</a:t>
            </a:r>
            <a:r>
              <a:rPr lang="de-DE" sz="2200" dirty="0" smtClean="0"/>
              <a:t>-Effekt</a:t>
            </a:r>
          </a:p>
          <a:p>
            <a:pPr lvl="1"/>
            <a:r>
              <a:rPr lang="de-DE" sz="2200" dirty="0" err="1" smtClean="0"/>
              <a:t>Depth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Field</a:t>
            </a:r>
          </a:p>
          <a:p>
            <a:pPr lvl="1"/>
            <a:r>
              <a:rPr lang="de-DE" sz="2200" dirty="0" err="1" smtClean="0"/>
              <a:t>Softshadows</a:t>
            </a:r>
            <a:r>
              <a:rPr lang="de-DE" sz="2200" dirty="0" smtClean="0"/>
              <a:t> (PCF)</a:t>
            </a:r>
            <a:endParaRPr lang="de-DE" sz="2200" dirty="0"/>
          </a:p>
          <a:p>
            <a:r>
              <a:rPr lang="de-DE" sz="2600" dirty="0" smtClean="0"/>
              <a:t>Bild kann horizontal(H), vertikal(V) oder radial verwischt werden</a:t>
            </a:r>
          </a:p>
          <a:p>
            <a:r>
              <a:rPr lang="de-DE" sz="2600" dirty="0" smtClean="0"/>
              <a:t>Wird ermöglicht, indem der Mittelwert durch einen vordefinierten </a:t>
            </a:r>
            <a:r>
              <a:rPr lang="de-DE" sz="2600" dirty="0" err="1" smtClean="0"/>
              <a:t>Kernel</a:t>
            </a:r>
            <a:r>
              <a:rPr lang="de-DE" sz="2600" dirty="0" smtClean="0"/>
              <a:t> berechnet, und anschließend durch die Texturauflösung des </a:t>
            </a:r>
            <a:r>
              <a:rPr lang="de-DE" sz="2600" dirty="0" err="1" smtClean="0"/>
              <a:t>Rendertargets</a:t>
            </a:r>
            <a:r>
              <a:rPr lang="de-DE" sz="2600" dirty="0" smtClean="0"/>
              <a:t> geteilt wird.</a:t>
            </a:r>
          </a:p>
          <a:p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</a:t>
            </a:r>
            <a:r>
              <a:rPr lang="de-DE" dirty="0" smtClean="0"/>
              <a:t> Radial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027" name="Picture 3" descr="C:\Users\Bami\Desktop\VE\radialbl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7340"/>
            <a:ext cx="8452685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2353444"/>
            <a:ext cx="8686800" cy="1008112"/>
          </a:xfrm>
        </p:spPr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</a:p>
          <a:p>
            <a:r>
              <a:rPr lang="de-DE" dirty="0" err="1" smtClean="0"/>
              <a:t>Deform-Shader</a:t>
            </a:r>
            <a:endParaRPr lang="de-DE" dirty="0" smtClean="0"/>
          </a:p>
          <a:p>
            <a:r>
              <a:rPr lang="de-DE" dirty="0" err="1" smtClean="0"/>
              <a:t>Hardshadows</a:t>
            </a:r>
            <a:r>
              <a:rPr lang="de-DE" dirty="0" smtClean="0"/>
              <a:t> / </a:t>
            </a:r>
            <a:r>
              <a:rPr lang="de-DE" dirty="0" err="1" smtClean="0"/>
              <a:t>Shadowmapping</a:t>
            </a:r>
            <a:endParaRPr lang="de-DE" dirty="0" smtClean="0"/>
          </a:p>
          <a:p>
            <a:r>
              <a:rPr lang="de-DE" dirty="0" err="1" smtClean="0"/>
              <a:t>Blur</a:t>
            </a:r>
            <a:r>
              <a:rPr lang="de-DE" dirty="0" smtClean="0"/>
              <a:t> H/V/Radial</a:t>
            </a:r>
          </a:p>
          <a:p>
            <a:r>
              <a:rPr lang="de-DE" dirty="0" err="1" smtClean="0"/>
              <a:t>Unknown-Shader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600" dirty="0" smtClean="0"/>
              <a:t>Auch unter dem Begriff </a:t>
            </a:r>
            <a:r>
              <a:rPr lang="de-DE" sz="2600" dirty="0" err="1" smtClean="0"/>
              <a:t>Normalmapping</a:t>
            </a:r>
            <a:r>
              <a:rPr lang="de-DE" sz="2600" dirty="0" smtClean="0"/>
              <a:t> bekannt</a:t>
            </a:r>
          </a:p>
          <a:p>
            <a:r>
              <a:rPr lang="de-DE" sz="2600" dirty="0" smtClean="0"/>
              <a:t>Normalen für eine Fläche/Objekt wird einer Textur entnommen (Normal-Map)</a:t>
            </a:r>
          </a:p>
          <a:p>
            <a:r>
              <a:rPr lang="de-DE" sz="2600" dirty="0" smtClean="0"/>
              <a:t>Pro Pixel eine Normale</a:t>
            </a:r>
          </a:p>
          <a:p>
            <a:r>
              <a:rPr lang="de-DE" sz="2600" dirty="0" smtClean="0"/>
              <a:t>Spannt an einem Vertex mittels Tangente S, Tangente T (</a:t>
            </a:r>
            <a:r>
              <a:rPr lang="de-DE" sz="2600" dirty="0" err="1" smtClean="0"/>
              <a:t>Binormale</a:t>
            </a:r>
            <a:r>
              <a:rPr lang="de-DE" sz="2600" dirty="0" smtClean="0"/>
              <a:t>) und Normale N ein Koordinatensystem auf</a:t>
            </a:r>
          </a:p>
          <a:p>
            <a:r>
              <a:rPr lang="de-DE" sz="2600" dirty="0" smtClean="0"/>
              <a:t>Wird verwendet um Tiefenstrukturen auf glatten Oberflächen zu </a:t>
            </a:r>
            <a:r>
              <a:rPr lang="de-DE" sz="2600" dirty="0" err="1" smtClean="0"/>
              <a:t>faken</a:t>
            </a:r>
            <a:endParaRPr lang="de-DE" sz="2600" dirty="0" smtClean="0"/>
          </a:p>
          <a:p>
            <a:r>
              <a:rPr lang="de-DE" sz="2600" dirty="0" smtClean="0"/>
              <a:t>Heute so gesehen Standard</a:t>
            </a:r>
            <a:endParaRPr lang="de-DE" sz="2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dirty="0" smtClean="0"/>
              <a:t>Erhöht den Detailgrad von Objekten ohne die Geometriekomplexität zu erhöhen</a:t>
            </a:r>
          </a:p>
          <a:p>
            <a:r>
              <a:rPr lang="de-DE" sz="2600" dirty="0" smtClean="0"/>
              <a:t>Geeignet um Oberflächenunebenheiten zu simulieren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err="1" smtClean="0"/>
              <a:t>gl.getExtension</a:t>
            </a:r>
            <a:r>
              <a:rPr lang="de-DE" sz="2200" dirty="0" smtClean="0"/>
              <a:t>("</a:t>
            </a:r>
            <a:r>
              <a:rPr lang="de-DE" sz="2200" dirty="0" err="1" smtClean="0"/>
              <a:t>OES_standard_derivatives</a:t>
            </a:r>
            <a:r>
              <a:rPr lang="de-DE" sz="2200" dirty="0" smtClean="0"/>
              <a:t>")</a:t>
            </a:r>
          </a:p>
          <a:p>
            <a:pPr lvl="1"/>
            <a:r>
              <a:rPr lang="de-DE" sz="2200" dirty="0" smtClean="0"/>
              <a:t>Per-Pixel-</a:t>
            </a:r>
            <a:r>
              <a:rPr lang="de-DE" sz="2200" dirty="0" err="1" smtClean="0"/>
              <a:t>Lighting</a:t>
            </a:r>
            <a:r>
              <a:rPr lang="de-DE" sz="2200" dirty="0" smtClean="0"/>
              <a:t> -&gt; (</a:t>
            </a:r>
            <a:r>
              <a:rPr lang="de-DE" sz="2200" dirty="0" err="1" smtClean="0"/>
              <a:t>Blinn</a:t>
            </a:r>
            <a:r>
              <a:rPr lang="de-DE" sz="2200" dirty="0" smtClean="0"/>
              <a:t>)</a:t>
            </a:r>
            <a:r>
              <a:rPr lang="de-DE" sz="2200" dirty="0" err="1" smtClean="0"/>
              <a:t>Phong</a:t>
            </a:r>
            <a:endParaRPr lang="de-DE" sz="2200" dirty="0" smtClean="0"/>
          </a:p>
          <a:p>
            <a:pPr lvl="1"/>
            <a:r>
              <a:rPr lang="de-DE" sz="2200" dirty="0" smtClean="0"/>
              <a:t>Normalmap</a:t>
            </a:r>
            <a:endParaRPr lang="de-DE" sz="2200" dirty="0" smtClean="0"/>
          </a:p>
          <a:p>
            <a:pPr lvl="1"/>
            <a:r>
              <a:rPr lang="de-DE" sz="2200" dirty="0" smtClean="0"/>
              <a:t>Tangente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U</a:t>
            </a:r>
          </a:p>
          <a:p>
            <a:pPr lvl="1"/>
            <a:r>
              <a:rPr lang="de-DE" sz="2200" dirty="0" err="1" smtClean="0"/>
              <a:t>Binomalen</a:t>
            </a:r>
            <a:r>
              <a:rPr lang="de-DE" sz="2200" dirty="0" smtClean="0"/>
              <a:t> -&gt; </a:t>
            </a:r>
            <a:r>
              <a:rPr lang="de-DE" sz="2200" dirty="0" err="1" smtClean="0"/>
              <a:t>TexCoord</a:t>
            </a:r>
            <a:r>
              <a:rPr lang="de-DE" sz="2200" dirty="0" smtClean="0"/>
              <a:t> V oder </a:t>
            </a:r>
            <a:r>
              <a:rPr lang="de-DE" sz="2200" dirty="0" err="1" smtClean="0"/>
              <a:t>NxT</a:t>
            </a:r>
            <a:endParaRPr lang="de-DE" sz="2200" dirty="0" smtClean="0"/>
          </a:p>
          <a:p>
            <a:pPr lvl="1"/>
            <a:r>
              <a:rPr lang="de-DE" sz="2200" dirty="0" smtClean="0"/>
              <a:t>TBN-Matrix (Tangent, </a:t>
            </a:r>
            <a:r>
              <a:rPr lang="de-DE" sz="2200" dirty="0" err="1" smtClean="0"/>
              <a:t>Binormal</a:t>
            </a:r>
            <a:r>
              <a:rPr lang="de-DE" sz="2200" dirty="0" smtClean="0"/>
              <a:t>, Normal)</a:t>
            </a:r>
          </a:p>
          <a:p>
            <a:pPr lvl="1"/>
            <a:endParaRPr lang="de-DE" sz="2200" dirty="0" smtClean="0"/>
          </a:p>
          <a:p>
            <a:pPr lvl="1"/>
            <a:endParaRPr lang="de-DE" sz="2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433564"/>
            <a:ext cx="2700300" cy="108012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Bump</a:t>
            </a:r>
            <a:r>
              <a:rPr lang="de-DE" dirty="0" smtClean="0"/>
              <a:t>-Mapping</a:t>
            </a:r>
            <a:endParaRPr lang="de-DE" dirty="0"/>
          </a:p>
        </p:txBody>
      </p:sp>
      <p:pic>
        <p:nvPicPr>
          <p:cNvPr id="1026" name="Picture 2" descr="C:\Users\Bami\Desktop\VE\b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9348"/>
            <a:ext cx="3302739" cy="3312368"/>
          </a:xfrm>
          <a:prstGeom prst="rect">
            <a:avLst/>
          </a:prstGeom>
          <a:noFill/>
        </p:spPr>
      </p:pic>
      <p:pic>
        <p:nvPicPr>
          <p:cNvPr id="1027" name="Picture 3" descr="C:\Users\Bami\Desktop\VE\tb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489348"/>
            <a:ext cx="4289525" cy="140697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067944" y="4657700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4"/>
              </a:rPr>
              <a:t>http://felixpalmer.github.io/webgl-tombstone/</a:t>
            </a:r>
            <a:endParaRPr lang="de-DE" dirty="0"/>
          </a:p>
        </p:txBody>
      </p:sp>
      <p:pic>
        <p:nvPicPr>
          <p:cNvPr id="1028" name="Picture 4" descr="C:\Users\Bami\Desktop\VE\B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073524"/>
            <a:ext cx="3168352" cy="1584176"/>
          </a:xfrm>
          <a:prstGeom prst="rect">
            <a:avLst/>
          </a:prstGeom>
          <a:noFill/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Deform-Shader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Ermöglicht es die Form von Objekten direkt im Vertex-</a:t>
            </a:r>
            <a:r>
              <a:rPr lang="de-DE" sz="2600" dirty="0" err="1" smtClean="0"/>
              <a:t>Shader</a:t>
            </a:r>
            <a:r>
              <a:rPr lang="de-DE" sz="2600" dirty="0" smtClean="0"/>
              <a:t> zu manipulieren</a:t>
            </a:r>
          </a:p>
          <a:p>
            <a:r>
              <a:rPr lang="de-DE" sz="2600" dirty="0" smtClean="0"/>
              <a:t>Wird oft für Welleneffekt bei Wasser verwendet</a:t>
            </a:r>
          </a:p>
          <a:p>
            <a:r>
              <a:rPr lang="de-DE" sz="2600" dirty="0" smtClean="0"/>
              <a:t>Hier nur einfaches Beispiel anhand einer </a:t>
            </a:r>
            <a:r>
              <a:rPr lang="de-DE" sz="2600" dirty="0" err="1" smtClean="0"/>
              <a:t>Sphere</a:t>
            </a:r>
            <a:endParaRPr lang="de-DE" sz="2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050" name="Picture 2" descr="C:\Users\Bami\Desktop\VE\Deform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7540"/>
            <a:ext cx="1752635" cy="2016224"/>
          </a:xfrm>
          <a:prstGeom prst="rect">
            <a:avLst/>
          </a:prstGeom>
          <a:noFill/>
        </p:spPr>
      </p:pic>
      <p:pic>
        <p:nvPicPr>
          <p:cNvPr id="2051" name="Picture 3" descr="C:\Users\Bami\Desktop\VE\Deform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217540"/>
            <a:ext cx="1752637" cy="2016225"/>
          </a:xfrm>
          <a:prstGeom prst="rect">
            <a:avLst/>
          </a:prstGeom>
          <a:noFill/>
        </p:spPr>
      </p:pic>
      <p:pic>
        <p:nvPicPr>
          <p:cNvPr id="2052" name="Picture 4" descr="C:\Users\Bami\Desktop\VE\Deform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217540"/>
            <a:ext cx="2987863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Hardshadows</a:t>
            </a:r>
            <a:r>
              <a:rPr lang="de-DE" dirty="0" smtClean="0"/>
              <a:t> / </a:t>
            </a:r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Einfaches Schattenmodell (</a:t>
            </a:r>
            <a:r>
              <a:rPr lang="de-DE" sz="2600" dirty="0" err="1" smtClean="0"/>
              <a:t>Hardshadows</a:t>
            </a:r>
            <a:r>
              <a:rPr lang="de-DE" sz="2600" dirty="0" smtClean="0"/>
              <a:t>)</a:t>
            </a:r>
          </a:p>
          <a:p>
            <a:r>
              <a:rPr lang="de-DE" sz="2600" dirty="0" smtClean="0"/>
              <a:t>Benötigt:</a:t>
            </a:r>
          </a:p>
          <a:p>
            <a:pPr lvl="1"/>
            <a:r>
              <a:rPr lang="de-DE" sz="2200" dirty="0" smtClean="0"/>
              <a:t>FBO mit </a:t>
            </a:r>
            <a:r>
              <a:rPr lang="de-DE" sz="2200" dirty="0" err="1" smtClean="0"/>
              <a:t>Shadowmap</a:t>
            </a:r>
            <a:r>
              <a:rPr lang="de-DE" sz="2200" dirty="0" smtClean="0"/>
              <a:t> als RT</a:t>
            </a:r>
          </a:p>
          <a:p>
            <a:pPr lvl="1"/>
            <a:r>
              <a:rPr lang="de-DE" sz="2200" dirty="0" smtClean="0"/>
              <a:t>Multipass (Zwei Passes)</a:t>
            </a:r>
          </a:p>
          <a:p>
            <a:pPr lvl="1"/>
            <a:r>
              <a:rPr lang="de-DE" sz="2200" dirty="0" smtClean="0"/>
              <a:t>Scene aus Lichtsicht rendern</a:t>
            </a:r>
          </a:p>
          <a:p>
            <a:pPr lvl="2"/>
            <a:r>
              <a:rPr lang="de-DE" sz="1800" dirty="0" smtClean="0"/>
              <a:t>Erzeugt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Scene aus Kamerasicht rendern</a:t>
            </a:r>
          </a:p>
          <a:p>
            <a:pPr lvl="2"/>
            <a:r>
              <a:rPr lang="de-DE" sz="1800" dirty="0" err="1" smtClean="0"/>
              <a:t>Shadowmap</a:t>
            </a:r>
            <a:r>
              <a:rPr lang="de-DE" sz="1800" dirty="0" smtClean="0"/>
              <a:t> auf Szene projizieren -&gt; Fragmente in MVP-Light transformieren</a:t>
            </a:r>
          </a:p>
          <a:p>
            <a:pPr lvl="2"/>
            <a:r>
              <a:rPr lang="de-DE" sz="1800" dirty="0" smtClean="0"/>
              <a:t>(</a:t>
            </a:r>
            <a:r>
              <a:rPr lang="de-DE" sz="1800" dirty="0" err="1" smtClean="0"/>
              <a:t>Fragmentposition</a:t>
            </a:r>
            <a:r>
              <a:rPr lang="de-DE" sz="1800" dirty="0" smtClean="0"/>
              <a:t> - Light) &gt; (</a:t>
            </a:r>
            <a:r>
              <a:rPr lang="de-DE" sz="1800" dirty="0" err="1" smtClean="0"/>
              <a:t>Shadowmapfragment</a:t>
            </a:r>
            <a:r>
              <a:rPr lang="de-DE" sz="1800" dirty="0" smtClean="0"/>
              <a:t> – Light) = </a:t>
            </a:r>
            <a:r>
              <a:rPr lang="de-DE" sz="1800" dirty="0" err="1" smtClean="0"/>
              <a:t>Shadow</a:t>
            </a:r>
            <a:endParaRPr lang="de-DE" sz="1800" dirty="0" smtClean="0"/>
          </a:p>
          <a:p>
            <a:pPr lvl="2"/>
            <a:endParaRPr lang="de-DE" sz="1800" dirty="0" smtClean="0"/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 descr="C:\Users\Bami\Desktop\VE\Shadow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201316"/>
            <a:ext cx="3024336" cy="29876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Hardshadows</a:t>
            </a:r>
            <a:r>
              <a:rPr lang="de-DE" dirty="0" smtClean="0"/>
              <a:t> / </a:t>
            </a:r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Umsetzung:</a:t>
            </a:r>
          </a:p>
          <a:p>
            <a:pPr lvl="1"/>
            <a:r>
              <a:rPr lang="de-DE" sz="2200" dirty="0" err="1" smtClean="0"/>
              <a:t>Shadowmap</a:t>
            </a:r>
            <a:r>
              <a:rPr lang="de-DE" sz="2200" dirty="0" smtClean="0"/>
              <a:t> erstellen</a:t>
            </a:r>
          </a:p>
          <a:p>
            <a:pPr lvl="2"/>
            <a:r>
              <a:rPr lang="de-DE" sz="1800" dirty="0" err="1" smtClean="0"/>
              <a:t>Viewmatrix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lookAt</a:t>
            </a:r>
            <a:r>
              <a:rPr lang="de-DE" sz="1800" dirty="0" smtClean="0"/>
              <a:t>) erstellen</a:t>
            </a:r>
          </a:p>
          <a:p>
            <a:pPr lvl="2"/>
            <a:r>
              <a:rPr lang="de-DE" sz="1800" dirty="0" err="1" smtClean="0"/>
              <a:t>Projectionmatrix</a:t>
            </a:r>
            <a:r>
              <a:rPr lang="de-DE" sz="1800" dirty="0" smtClean="0"/>
              <a:t>-Light (</a:t>
            </a:r>
            <a:r>
              <a:rPr lang="de-DE" sz="1800" dirty="0" err="1" smtClean="0"/>
              <a:t>perspective</a:t>
            </a:r>
            <a:r>
              <a:rPr lang="de-DE" sz="1800" dirty="0" smtClean="0"/>
              <a:t>) erstellen</a:t>
            </a:r>
          </a:p>
          <a:p>
            <a:pPr lvl="2"/>
            <a:r>
              <a:rPr lang="de-DE" sz="1800" dirty="0" smtClean="0"/>
              <a:t>FBO initialisieren und Szene mit </a:t>
            </a:r>
            <a:r>
              <a:rPr lang="de-DE" sz="1800" dirty="0" err="1" smtClean="0"/>
              <a:t>MVP_Light</a:t>
            </a:r>
            <a:r>
              <a:rPr lang="de-DE" sz="1800" dirty="0" smtClean="0"/>
              <a:t> rendern</a:t>
            </a:r>
          </a:p>
          <a:p>
            <a:pPr lvl="2"/>
            <a:r>
              <a:rPr lang="de-DE" sz="1800" dirty="0" err="1" smtClean="0"/>
              <a:t>Rendertarget</a:t>
            </a:r>
            <a:r>
              <a:rPr lang="de-DE" sz="1800" dirty="0" smtClean="0"/>
              <a:t> enthält nun </a:t>
            </a:r>
            <a:r>
              <a:rPr lang="de-DE" sz="1800" dirty="0" err="1" smtClean="0"/>
              <a:t>Shadowmap</a:t>
            </a:r>
            <a:endParaRPr lang="de-DE" sz="1800" dirty="0" smtClean="0"/>
          </a:p>
          <a:p>
            <a:pPr lvl="1"/>
            <a:r>
              <a:rPr lang="de-DE" sz="2200" dirty="0" smtClean="0"/>
              <a:t>Szene rendern</a:t>
            </a:r>
          </a:p>
          <a:p>
            <a:pPr lvl="2"/>
            <a:r>
              <a:rPr lang="de-DE" sz="1800" dirty="0" smtClean="0"/>
              <a:t>Szene mit Beleuchtungsmodell rendern</a:t>
            </a:r>
          </a:p>
          <a:p>
            <a:pPr lvl="2"/>
            <a:r>
              <a:rPr lang="de-DE" sz="1800" dirty="0" smtClean="0"/>
              <a:t>Schattenfragment ermitteln</a:t>
            </a:r>
          </a:p>
          <a:p>
            <a:pPr lvl="2"/>
            <a:r>
              <a:rPr lang="de-DE" sz="1800" dirty="0" err="1" smtClean="0"/>
              <a:t>Fragmentfarbe</a:t>
            </a:r>
            <a:r>
              <a:rPr lang="de-DE" sz="1800" dirty="0" smtClean="0"/>
              <a:t> abdunkeln </a:t>
            </a:r>
          </a:p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Hardshadows</a:t>
            </a:r>
            <a:r>
              <a:rPr lang="de-DE" dirty="0" smtClean="0"/>
              <a:t> / </a:t>
            </a:r>
            <a:r>
              <a:rPr lang="de-DE" dirty="0" err="1" smtClean="0"/>
              <a:t>Shadowmapping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Picture 2" descr="C:\Users\Bami\Desktop\VE\Shadowmap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9348"/>
            <a:ext cx="8293909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303</Words>
  <Application>Microsoft Office PowerPoint</Application>
  <PresentationFormat>Bildschirmpräsentation (16:10)</PresentationFormat>
  <Paragraphs>75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Metis</vt:lpstr>
      <vt:lpstr>Shader</vt:lpstr>
      <vt:lpstr>Inhalt</vt:lpstr>
      <vt:lpstr>Bump-Mapping</vt:lpstr>
      <vt:lpstr>Bump-Mapping</vt:lpstr>
      <vt:lpstr>Bump-Mapping</vt:lpstr>
      <vt:lpstr>Deform-Shader</vt:lpstr>
      <vt:lpstr>Hardshadows / Shadowmapping</vt:lpstr>
      <vt:lpstr>Hardshadows / Shadowmapping</vt:lpstr>
      <vt:lpstr>Hardshadows / Shadowmapping</vt:lpstr>
      <vt:lpstr>Blur H/V/Radial</vt:lpstr>
      <vt:lpstr>Blur Radial</vt:lpstr>
      <vt:lpstr>Vielen Dank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Bami</dc:creator>
  <cp:lastModifiedBy>Bambi</cp:lastModifiedBy>
  <cp:revision>65</cp:revision>
  <dcterms:created xsi:type="dcterms:W3CDTF">2015-07-10T07:16:44Z</dcterms:created>
  <dcterms:modified xsi:type="dcterms:W3CDTF">2015-07-14T19:18:13Z</dcterms:modified>
</cp:coreProperties>
</file>