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7C60-BB72-CF40-8D6E-F86584AA105A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391E9-AD2D-094D-BDFF-A3B2C09F6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2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391E9-AD2D-094D-BDFF-A3B2C09F68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94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4E2CC-D50C-E94D-92C1-5DEF98354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3488119-67D0-9342-A4A0-AB1107ADB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53DB793-10CE-C74E-AC14-6DBAE9D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515F18-61A0-5541-99E7-18F3B1B9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A92AE2-6E1D-5643-A440-5D26930B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403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DAC53B-A07F-9744-B311-02509AE2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F587431-3292-C247-84A8-2086615D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288EC0-BDBA-424F-A261-BB7A84C0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2F0BB3-291E-C947-9481-FAB09D07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7944C1-184E-BE47-8EF2-C8F4A339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98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7AE0451-7ADA-7E4E-9D59-34900B1A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738DE8E-9512-AA42-B88E-4FD4CF4F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8727F3D-A947-7B4D-9D4F-363AC409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EC6591-073E-DB42-BAC8-86AE6CB0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E43CB1-4AD3-B54D-8D72-45DB771B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82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A1F793-07B8-E945-A435-9F643987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42AEA3-D554-2C49-8C22-9B0E8A97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8F2C74-BF10-8D40-BC66-560F8719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94EE400-0719-9344-9CA7-28F7F576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11722D-3851-3043-8718-15DEE8EF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527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C52763-57ED-5745-A088-058D0419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74B261-B7A2-524F-B422-5EB09AF3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7D56A3E-DB70-D142-8CD4-5ED2A524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8E851E-1100-2340-ABE9-349E745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4A2BDE-F10F-9343-AC8B-9AD17B00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18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72CF6F-9359-824E-8065-51277E80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2FC1624-DAC1-9740-8D50-B8C25C946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15D8797-4833-8541-809F-3D14999D2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6D6FF14-C614-FA44-AB44-5CD725AC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036CDC5-4567-8242-8794-DFFC8A19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F5098FF-AED6-004C-BAA7-241B3FBD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85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917E65-7727-B847-A354-683EBEC8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C699550-DC29-8449-BD0D-FCDBF1E0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2F80679-B09B-3B45-99E8-4A9CE710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FE979A3-F3F0-6C48-97F3-ED90C05D3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B3E9B3A-8B72-D942-8997-8E34A81F3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27DDCB0-5EDE-EF40-8996-0F0F13F6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A2FF95D-91AF-7A44-A6E0-36890EAA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CFF6584-A527-2D48-B656-B9AE5589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244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7C6B1F-3BA2-4E4A-929B-726CDF2D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11C9664-950D-BB4B-A580-7BFFF520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0C1008C-A780-BD4E-BB2E-DA665597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C8B5EB0-6863-CA4C-AA0A-B7D58F00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357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9E38ACF-B90D-C549-A6B8-26FF28D8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892CF93-362F-A146-AA2C-54F58C9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93CED5A-9F8A-194F-B977-1F8D421D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69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CA3545-A63B-F143-BA20-6BF305E1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FDAA0C7-F5E8-EC4A-8000-599C37E5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6200A6F-0E7C-7742-A689-ADA74B971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53CE40A-6F22-724F-B2B2-F7C67B5A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131A3F8-6644-FB46-8B1F-9E19B642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BA7271-9FB5-CB41-AA96-81D406E9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04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BDBE21-47F7-F346-B248-DD9EDA62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0907D3E-3ECE-104C-9475-A94635357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F209157-6B48-8C41-ACA8-0C6C716F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F030D1-FEDF-AD49-B35B-4208C11E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46B39AC-EF67-FC40-B2E5-9D1C5EC7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F59056F-6A71-994D-A4F0-644E4C3C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61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32D7717-EDB4-4647-8A99-508735D9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1926669-E9CC-2B48-A485-6AD443B83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C11438-D912-BF46-AC5D-476D13488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9A35D-015B-FC4A-BD7B-9C24FE904260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891C9D-8356-6F4C-90E2-FC13CB6B6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5E4DEA-A587-D849-97EC-A50D295F8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800F-850F-AF4B-A143-68E1D67613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207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any Presentation: Aker Carbon Capture | Aker Solutions">
            <a:extLst>
              <a:ext uri="{FF2B5EF4-FFF2-40B4-BE49-F238E27FC236}">
                <a16:creationId xmlns:a16="http://schemas.microsoft.com/office/drawing/2014/main" id="{3F0F9304-315D-C74E-9073-5DEC8497C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DB5D985-3DAB-614A-8A64-0770DA449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nb-NO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CCS in Germany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EA276BE-B37B-2444-A3B1-ABF8EA39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nb-NO" sz="2000" dirty="0">
                <a:solidFill>
                  <a:schemeClr val="tx2"/>
                </a:solidFill>
              </a:rPr>
              <a:t>An </a:t>
            </a:r>
            <a:r>
              <a:rPr lang="nb-NO" sz="2000" dirty="0" err="1">
                <a:solidFill>
                  <a:schemeClr val="tx2"/>
                </a:solidFill>
              </a:rPr>
              <a:t>analysis</a:t>
            </a:r>
            <a:r>
              <a:rPr lang="nb-NO" sz="2000" dirty="0">
                <a:solidFill>
                  <a:schemeClr val="tx2"/>
                </a:solidFill>
              </a:rPr>
              <a:t> </a:t>
            </a:r>
            <a:r>
              <a:rPr lang="nb-NO" sz="2000" dirty="0" err="1">
                <a:solidFill>
                  <a:schemeClr val="tx2"/>
                </a:solidFill>
              </a:rPr>
              <a:t>of</a:t>
            </a:r>
            <a:r>
              <a:rPr lang="nb-NO" sz="2000" dirty="0">
                <a:solidFill>
                  <a:schemeClr val="tx2"/>
                </a:solidFill>
              </a:rPr>
              <a:t> </a:t>
            </a:r>
            <a:r>
              <a:rPr lang="nb-NO" sz="2000" dirty="0" err="1">
                <a:solidFill>
                  <a:schemeClr val="tx2"/>
                </a:solidFill>
              </a:rPr>
              <a:t>how</a:t>
            </a:r>
            <a:r>
              <a:rPr lang="nb-NO" sz="2000" dirty="0">
                <a:solidFill>
                  <a:schemeClr val="tx2"/>
                </a:solidFill>
              </a:rPr>
              <a:t> </a:t>
            </a:r>
            <a:r>
              <a:rPr lang="nb-NO" sz="2000" dirty="0" err="1">
                <a:solidFill>
                  <a:schemeClr val="tx2"/>
                </a:solidFill>
              </a:rPr>
              <a:t>decreasing</a:t>
            </a:r>
            <a:r>
              <a:rPr lang="nb-NO" sz="2000" dirty="0">
                <a:solidFill>
                  <a:schemeClr val="tx2"/>
                </a:solidFill>
              </a:rPr>
              <a:t> CCS </a:t>
            </a:r>
            <a:r>
              <a:rPr lang="nb-NO" sz="2000" dirty="0" err="1">
                <a:solidFill>
                  <a:schemeClr val="tx2"/>
                </a:solidFill>
              </a:rPr>
              <a:t>prices</a:t>
            </a:r>
            <a:r>
              <a:rPr lang="nb-NO" sz="2000" dirty="0">
                <a:solidFill>
                  <a:schemeClr val="tx2"/>
                </a:solidFill>
              </a:rPr>
              <a:t> </a:t>
            </a:r>
            <a:r>
              <a:rPr lang="nb-NO" sz="2000" dirty="0" err="1">
                <a:solidFill>
                  <a:schemeClr val="tx2"/>
                </a:solidFill>
              </a:rPr>
              <a:t>affect</a:t>
            </a:r>
            <a:r>
              <a:rPr lang="nb-NO" sz="2000" dirty="0">
                <a:solidFill>
                  <a:schemeClr val="tx2"/>
                </a:solidFill>
              </a:rPr>
              <a:t> </a:t>
            </a:r>
            <a:r>
              <a:rPr lang="nb-NO" sz="2000" dirty="0" err="1">
                <a:solidFill>
                  <a:schemeClr val="tx2"/>
                </a:solidFill>
              </a:rPr>
              <a:t>the</a:t>
            </a:r>
            <a:r>
              <a:rPr lang="nb-NO" sz="2000" dirty="0">
                <a:solidFill>
                  <a:schemeClr val="tx2"/>
                </a:solidFill>
              </a:rPr>
              <a:t> </a:t>
            </a:r>
            <a:r>
              <a:rPr lang="nb-NO" sz="2000" dirty="0" err="1">
                <a:solidFill>
                  <a:schemeClr val="tx2"/>
                </a:solidFill>
              </a:rPr>
              <a:t>German</a:t>
            </a:r>
            <a:r>
              <a:rPr lang="nb-NO" sz="2000" dirty="0">
                <a:solidFill>
                  <a:schemeClr val="tx2"/>
                </a:solidFill>
              </a:rPr>
              <a:t> </a:t>
            </a:r>
            <a:r>
              <a:rPr lang="nb-NO" sz="2000" dirty="0" err="1">
                <a:solidFill>
                  <a:schemeClr val="tx2"/>
                </a:solidFill>
              </a:rPr>
              <a:t>electricity</a:t>
            </a:r>
            <a:r>
              <a:rPr lang="nb-NO" sz="2000" dirty="0">
                <a:solidFill>
                  <a:schemeClr val="tx2"/>
                </a:solidFill>
              </a:rPr>
              <a:t> system</a:t>
            </a:r>
          </a:p>
        </p:txBody>
      </p:sp>
      <p:cxnSp>
        <p:nvCxnSpPr>
          <p:cNvPr id="1030" name="Straight Connector 7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159C508-6E3A-D543-B472-C41C0DAC1135}"/>
              </a:ext>
            </a:extLst>
          </p:cNvPr>
          <p:cNvSpPr txBox="1"/>
          <p:nvPr/>
        </p:nvSpPr>
        <p:spPr>
          <a:xfrm>
            <a:off x="10158413" y="114301"/>
            <a:ext cx="189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Image from: Aker Solutions</a:t>
            </a:r>
          </a:p>
        </p:txBody>
      </p:sp>
    </p:spTree>
    <p:extLst>
      <p:ext uri="{BB962C8B-B14F-4D97-AF65-F5344CB8AC3E}">
        <p14:creationId xmlns:p14="http://schemas.microsoft.com/office/powerpoint/2010/main" val="400035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1932DE-D1E6-834C-A57F-02CED57C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Motivation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5B6FCB-01C3-CF4C-B9EA-7EE7BB31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Paris </a:t>
            </a:r>
            <a:r>
              <a:rPr lang="nb-NO" sz="2400" dirty="0" err="1"/>
              <a:t>agreement</a:t>
            </a:r>
            <a:r>
              <a:rPr lang="nb-NO" sz="2400" dirty="0"/>
              <a:t>:  </a:t>
            </a:r>
            <a:r>
              <a:rPr lang="nb-NO" sz="2400" dirty="0" err="1"/>
              <a:t>Emission</a:t>
            </a:r>
            <a:r>
              <a:rPr lang="nb-NO" sz="2400" dirty="0"/>
              <a:t> </a:t>
            </a:r>
            <a:r>
              <a:rPr lang="nb-NO" sz="2400" dirty="0" err="1"/>
              <a:t>reduction</a:t>
            </a:r>
            <a:r>
              <a:rPr lang="nb-NO" sz="2400" dirty="0"/>
              <a:t> targets </a:t>
            </a:r>
            <a:r>
              <a:rPr lang="nb-NO" sz="2400" dirty="0" err="1"/>
              <a:t>of</a:t>
            </a:r>
            <a:r>
              <a:rPr lang="nb-NO" sz="2400" dirty="0"/>
              <a:t> 2, </a:t>
            </a:r>
            <a:r>
              <a:rPr lang="nb-NO" sz="2400" dirty="0" err="1"/>
              <a:t>preferably</a:t>
            </a:r>
            <a:r>
              <a:rPr lang="nb-NO" sz="2400" dirty="0"/>
              <a:t> 1.5 </a:t>
            </a:r>
            <a:r>
              <a:rPr lang="nb-NO" sz="2400" dirty="0" err="1"/>
              <a:t>degrees</a:t>
            </a:r>
            <a:endParaRPr lang="nb-NO" sz="2400" dirty="0"/>
          </a:p>
          <a:p>
            <a:r>
              <a:rPr lang="nb-NO" sz="2400" dirty="0"/>
              <a:t>Targets </a:t>
            </a:r>
            <a:r>
              <a:rPr lang="nb-NO" sz="2400" dirty="0" err="1"/>
              <a:t>will</a:t>
            </a:r>
            <a:r>
              <a:rPr lang="nb-NO" sz="2400" dirty="0"/>
              <a:t> not be </a:t>
            </a:r>
            <a:r>
              <a:rPr lang="nb-NO" sz="2400" dirty="0" err="1"/>
              <a:t>reached</a:t>
            </a:r>
            <a:r>
              <a:rPr lang="nb-NO" sz="2400" dirty="0"/>
              <a:t> </a:t>
            </a:r>
            <a:r>
              <a:rPr lang="nb-NO" sz="2400" dirty="0" err="1"/>
              <a:t>without</a:t>
            </a:r>
            <a:r>
              <a:rPr lang="nb-NO" sz="2400" dirty="0"/>
              <a:t> negative </a:t>
            </a:r>
            <a:r>
              <a:rPr lang="nb-NO" sz="2400" dirty="0" err="1"/>
              <a:t>emission</a:t>
            </a:r>
            <a:r>
              <a:rPr lang="nb-NO" sz="2400" dirty="0"/>
              <a:t> </a:t>
            </a:r>
            <a:r>
              <a:rPr lang="nb-NO" sz="2400" dirty="0" err="1"/>
              <a:t>technologies</a:t>
            </a:r>
            <a:r>
              <a:rPr lang="nb-NO" sz="2400" dirty="0"/>
              <a:t> </a:t>
            </a:r>
            <a:r>
              <a:rPr lang="nb-NO" sz="2400" dirty="0" err="1"/>
              <a:t>according</a:t>
            </a:r>
            <a:r>
              <a:rPr lang="nb-NO" sz="2400" dirty="0"/>
              <a:t> to IPCC and IEA</a:t>
            </a:r>
          </a:p>
          <a:p>
            <a:r>
              <a:rPr lang="nb-NO" sz="2400" dirty="0" err="1"/>
              <a:t>Renewed</a:t>
            </a:r>
            <a:r>
              <a:rPr lang="nb-NO" sz="2400" dirty="0"/>
              <a:t> </a:t>
            </a:r>
            <a:r>
              <a:rPr lang="nb-NO" sz="2400" dirty="0" err="1"/>
              <a:t>interest</a:t>
            </a:r>
            <a:r>
              <a:rPr lang="nb-NO" sz="2400" dirty="0"/>
              <a:t> in CCS and CCU as a </a:t>
            </a:r>
            <a:r>
              <a:rPr lang="nb-NO" sz="2400" dirty="0" err="1"/>
              <a:t>result</a:t>
            </a:r>
            <a:endParaRPr lang="nb-NO" sz="2400" dirty="0"/>
          </a:p>
          <a:p>
            <a:endParaRPr lang="nb-NO" sz="2400" dirty="0"/>
          </a:p>
          <a:p>
            <a:endParaRPr lang="nb-NO" sz="2400" dirty="0"/>
          </a:p>
          <a:p>
            <a:r>
              <a:rPr lang="nb-NO" sz="2400" dirty="0" err="1"/>
              <a:t>Which</a:t>
            </a:r>
            <a:r>
              <a:rPr lang="nb-NO" sz="2400" dirty="0"/>
              <a:t> country?</a:t>
            </a:r>
          </a:p>
        </p:txBody>
      </p:sp>
    </p:spTree>
    <p:extLst>
      <p:ext uri="{BB962C8B-B14F-4D97-AF65-F5344CB8AC3E}">
        <p14:creationId xmlns:p14="http://schemas.microsoft.com/office/powerpoint/2010/main" val="350607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DF6D6B-D8A8-0C4F-A584-2C0BC913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nb-NO" dirty="0"/>
              <a:t>Germany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379507D4-75B5-CA4B-A23D-6DF5788F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195"/>
            <a:ext cx="12192000" cy="54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9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B187CA-C872-6D45-8716-ED29AF2D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prospects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6E47799-5E8B-C342-AB4C-70F89A2A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 err="1"/>
              <a:t>Coal</a:t>
            </a:r>
            <a:r>
              <a:rPr lang="nb-NO" sz="2400" dirty="0"/>
              <a:t> and </a:t>
            </a:r>
            <a:r>
              <a:rPr lang="nb-NO" sz="2400" dirty="0" err="1"/>
              <a:t>nuclear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be </a:t>
            </a:r>
            <a:r>
              <a:rPr lang="nb-NO" sz="2400" dirty="0" err="1"/>
              <a:t>phased</a:t>
            </a:r>
            <a:r>
              <a:rPr lang="nb-NO" sz="2400" dirty="0"/>
              <a:t> </a:t>
            </a:r>
            <a:r>
              <a:rPr lang="nb-NO" sz="2400" dirty="0" err="1"/>
              <a:t>out</a:t>
            </a:r>
            <a:endParaRPr lang="nb-NO" sz="2400" dirty="0"/>
          </a:p>
          <a:p>
            <a:r>
              <a:rPr lang="nb-NO" sz="2400" dirty="0"/>
              <a:t>Gas is still </a:t>
            </a:r>
            <a:r>
              <a:rPr lang="nb-NO" sz="2400" dirty="0" err="1"/>
              <a:t>required</a:t>
            </a:r>
            <a:r>
              <a:rPr lang="nb-NO" sz="2400" dirty="0"/>
              <a:t> to </a:t>
            </a:r>
            <a:r>
              <a:rPr lang="nb-NO" sz="2400" dirty="0" err="1"/>
              <a:t>meet</a:t>
            </a:r>
            <a:r>
              <a:rPr lang="nb-NO" sz="2400" dirty="0"/>
              <a:t> base </a:t>
            </a:r>
            <a:r>
              <a:rPr lang="nb-NO" sz="2400" dirty="0" err="1"/>
              <a:t>load</a:t>
            </a:r>
            <a:endParaRPr lang="nb-NO" sz="2400" dirty="0"/>
          </a:p>
          <a:p>
            <a:r>
              <a:rPr lang="nb-NO" sz="2400" dirty="0"/>
              <a:t>Goal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carbon</a:t>
            </a:r>
            <a:r>
              <a:rPr lang="nb-NO" sz="2400" dirty="0"/>
              <a:t> </a:t>
            </a:r>
            <a:r>
              <a:rPr lang="nb-NO" sz="2400" dirty="0" err="1"/>
              <a:t>neutrality</a:t>
            </a:r>
            <a:r>
              <a:rPr lang="nb-NO" sz="2400" dirty="0"/>
              <a:t> by 2050</a:t>
            </a:r>
          </a:p>
          <a:p>
            <a:r>
              <a:rPr lang="nb-NO" sz="2400" dirty="0" err="1"/>
              <a:t>Climate</a:t>
            </a:r>
            <a:r>
              <a:rPr lang="nb-NO" sz="2400" dirty="0"/>
              <a:t> Action </a:t>
            </a:r>
            <a:r>
              <a:rPr lang="nb-NO" sz="2400" dirty="0" err="1"/>
              <a:t>Programme</a:t>
            </a:r>
            <a:r>
              <a:rPr lang="nb-NO" sz="2400" dirty="0"/>
              <a:t> 2030 </a:t>
            </a:r>
            <a:r>
              <a:rPr lang="nb-NO" sz="2400" dirty="0" err="1"/>
              <a:t>approved</a:t>
            </a:r>
            <a:r>
              <a:rPr lang="nb-NO" sz="2400" dirty="0"/>
              <a:t> in 2019</a:t>
            </a:r>
          </a:p>
          <a:p>
            <a:pPr lvl="1"/>
            <a:r>
              <a:rPr lang="nb-NO" dirty="0"/>
              <a:t>Will </a:t>
            </a:r>
            <a:r>
              <a:rPr lang="en-GB" dirty="0"/>
              <a:t>set</a:t>
            </a:r>
            <a:r>
              <a:rPr lang="nb-NO" dirty="0"/>
              <a:t> up a CCS </a:t>
            </a:r>
            <a:r>
              <a:rPr lang="nb-NO" dirty="0" err="1"/>
              <a:t>programme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87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D9573-C1C8-5343-85A7-69876260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project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A266D0-D41C-6C4A-8046-5F3BDB07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/>
              <a:t>Make a </a:t>
            </a:r>
            <a:r>
              <a:rPr lang="nb-NO" sz="2400" dirty="0" err="1"/>
              <a:t>model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new</a:t>
            </a:r>
            <a:r>
              <a:rPr lang="nb-NO" sz="2400" dirty="0"/>
              <a:t> </a:t>
            </a:r>
            <a:r>
              <a:rPr lang="nb-NO" sz="2400" dirty="0" err="1"/>
              <a:t>installed</a:t>
            </a:r>
            <a:r>
              <a:rPr lang="nb-NO" sz="2400" dirty="0"/>
              <a:t> </a:t>
            </a:r>
            <a:r>
              <a:rPr lang="nb-NO" sz="2400" dirty="0" err="1"/>
              <a:t>capacity</a:t>
            </a:r>
            <a:r>
              <a:rPr lang="nb-NO" sz="2400" dirty="0"/>
              <a:t> </a:t>
            </a:r>
            <a:r>
              <a:rPr lang="nb-NO" sz="2400" dirty="0" err="1"/>
              <a:t>every</a:t>
            </a:r>
            <a:r>
              <a:rPr lang="nb-NO" sz="2400" dirty="0"/>
              <a:t> </a:t>
            </a:r>
            <a:r>
              <a:rPr lang="nb-NO" sz="2400" dirty="0" err="1"/>
              <a:t>five</a:t>
            </a:r>
            <a:r>
              <a:rPr lang="nb-NO" sz="2400" dirty="0"/>
              <a:t> </a:t>
            </a:r>
            <a:r>
              <a:rPr lang="nb-NO" sz="2400" dirty="0" err="1"/>
              <a:t>years</a:t>
            </a:r>
            <a:r>
              <a:rPr lang="nb-NO" sz="2400" dirty="0"/>
              <a:t> </a:t>
            </a:r>
            <a:r>
              <a:rPr lang="nb-NO" sz="2400" dirty="0" err="1"/>
              <a:t>until</a:t>
            </a:r>
            <a:r>
              <a:rPr lang="nb-NO" sz="2400" dirty="0"/>
              <a:t> 2050</a:t>
            </a:r>
          </a:p>
          <a:p>
            <a:pPr lvl="1"/>
            <a:r>
              <a:rPr lang="nb-NO" sz="1800" dirty="0" err="1"/>
              <a:t>Include</a:t>
            </a:r>
            <a:r>
              <a:rPr lang="nb-NO" sz="1800" dirty="0"/>
              <a:t> CCS and </a:t>
            </a:r>
            <a:r>
              <a:rPr lang="nb-NO" sz="1800" dirty="0" err="1"/>
              <a:t>predictions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technology</a:t>
            </a:r>
            <a:r>
              <a:rPr lang="nb-NO" sz="1800" dirty="0"/>
              <a:t> </a:t>
            </a:r>
            <a:r>
              <a:rPr lang="nb-NO" sz="1800" dirty="0" err="1"/>
              <a:t>learning</a:t>
            </a:r>
            <a:r>
              <a:rPr lang="nb-NO" sz="1800" dirty="0"/>
              <a:t> (</a:t>
            </a:r>
            <a:r>
              <a:rPr lang="nb-NO" sz="1800" dirty="0" err="1"/>
              <a:t>lower</a:t>
            </a:r>
            <a:r>
              <a:rPr lang="nb-NO" sz="1800" dirty="0"/>
              <a:t> </a:t>
            </a:r>
            <a:r>
              <a:rPr lang="nb-NO" sz="1800" dirty="0" err="1"/>
              <a:t>prices</a:t>
            </a:r>
            <a:r>
              <a:rPr lang="nb-NO" sz="1800" dirty="0"/>
              <a:t>)</a:t>
            </a:r>
          </a:p>
          <a:p>
            <a:pPr lvl="1"/>
            <a:r>
              <a:rPr lang="nb-NO" sz="1800" dirty="0"/>
              <a:t>New </a:t>
            </a:r>
            <a:r>
              <a:rPr lang="nb-NO" sz="1800" dirty="0" err="1"/>
              <a:t>generation</a:t>
            </a:r>
            <a:r>
              <a:rPr lang="nb-NO" sz="1800" dirty="0"/>
              <a:t> </a:t>
            </a:r>
            <a:r>
              <a:rPr lang="nb-NO" sz="1800" dirty="0" err="1"/>
              <a:t>capacity</a:t>
            </a:r>
            <a:r>
              <a:rPr lang="nb-NO" sz="1800" dirty="0"/>
              <a:t> </a:t>
            </a:r>
            <a:r>
              <a:rPr lang="nb-NO" sz="1800" dirty="0" err="1"/>
              <a:t>can</a:t>
            </a:r>
            <a:r>
              <a:rPr lang="nb-NO" sz="1800" dirty="0"/>
              <a:t> be: Solar PV, Wind, Gas, Gas </a:t>
            </a:r>
            <a:r>
              <a:rPr lang="nb-NO" sz="1800" dirty="0" err="1"/>
              <a:t>with</a:t>
            </a:r>
            <a:r>
              <a:rPr lang="nb-NO" sz="1800" dirty="0"/>
              <a:t> CCS</a:t>
            </a:r>
          </a:p>
          <a:p>
            <a:pPr lvl="1"/>
            <a:r>
              <a:rPr lang="nb-NO" sz="1800" dirty="0"/>
              <a:t>Battery </a:t>
            </a:r>
            <a:r>
              <a:rPr lang="nb-NO" sz="1800" dirty="0" err="1"/>
              <a:t>storage</a:t>
            </a:r>
            <a:r>
              <a:rPr lang="nb-NO" sz="1800" dirty="0"/>
              <a:t> </a:t>
            </a:r>
            <a:r>
              <a:rPr lang="nb-NO" sz="1800" dirty="0" err="1"/>
              <a:t>also</a:t>
            </a:r>
            <a:r>
              <a:rPr lang="nb-NO" sz="1800" dirty="0"/>
              <a:t> </a:t>
            </a:r>
            <a:r>
              <a:rPr lang="nb-NO" sz="1800" dirty="0" err="1"/>
              <a:t>included</a:t>
            </a:r>
            <a:endParaRPr lang="nb-NO" sz="1800" dirty="0"/>
          </a:p>
          <a:p>
            <a:pPr lvl="1"/>
            <a:r>
              <a:rPr lang="nb-NO" sz="1800" dirty="0"/>
              <a:t>Price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emissions</a:t>
            </a:r>
            <a:r>
              <a:rPr lang="nb-NO" sz="1800" dirty="0"/>
              <a:t> </a:t>
            </a:r>
            <a:r>
              <a:rPr lang="nb-NO" sz="1800" dirty="0" err="1"/>
              <a:t>included</a:t>
            </a:r>
            <a:r>
              <a:rPr lang="nb-NO" sz="1800" dirty="0"/>
              <a:t> (ETS)</a:t>
            </a:r>
          </a:p>
          <a:p>
            <a:r>
              <a:rPr lang="nb-NO" sz="2000" dirty="0" err="1"/>
              <a:t>Evaluate</a:t>
            </a:r>
            <a:r>
              <a:rPr lang="nb-NO" sz="2000" dirty="0"/>
              <a:t> </a:t>
            </a:r>
            <a:r>
              <a:rPr lang="nb-NO" sz="2000" dirty="0" err="1"/>
              <a:t>installed</a:t>
            </a:r>
            <a:r>
              <a:rPr lang="nb-NO" sz="2000" dirty="0"/>
              <a:t> </a:t>
            </a:r>
            <a:r>
              <a:rPr lang="nb-NO" sz="2000" dirty="0" err="1"/>
              <a:t>capacities</a:t>
            </a:r>
            <a:r>
              <a:rPr lang="nb-NO" sz="2000" dirty="0"/>
              <a:t>, </a:t>
            </a:r>
            <a:r>
              <a:rPr lang="nb-NO" sz="2000" dirty="0" err="1"/>
              <a:t>emissions</a:t>
            </a:r>
            <a:r>
              <a:rPr lang="nb-NO" sz="2000" dirty="0"/>
              <a:t>, and system </a:t>
            </a:r>
            <a:r>
              <a:rPr lang="nb-NO" sz="2000" dirty="0" err="1"/>
              <a:t>cost</a:t>
            </a:r>
            <a:endParaRPr lang="nb-NO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32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FFDBF7-6C3E-184A-B011-87D9F379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346380-1A00-BB42-AE9A-F20A1ECA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Based on previously used model</a:t>
            </a:r>
          </a:p>
          <a:p>
            <a:r>
              <a:rPr lang="en-GB" sz="2400" dirty="0"/>
              <a:t>Demand: According to the German Environmental Agency, electricity demand in 2050 will be 506 </a:t>
            </a:r>
            <a:r>
              <a:rPr lang="en-GB" sz="2400" dirty="0" err="1"/>
              <a:t>TWh</a:t>
            </a:r>
            <a:r>
              <a:rPr lang="en-GB" sz="2400" dirty="0"/>
              <a:t>, compared to 495 </a:t>
            </a:r>
            <a:r>
              <a:rPr lang="en-GB" sz="2400" dirty="0" err="1"/>
              <a:t>TWh</a:t>
            </a:r>
            <a:r>
              <a:rPr lang="en-GB" sz="2400" dirty="0"/>
              <a:t> in 2019</a:t>
            </a:r>
          </a:p>
          <a:p>
            <a:pPr lvl="1"/>
            <a:r>
              <a:rPr lang="en-GB" sz="2000" dirty="0"/>
              <a:t>Increased electrification cancels with energy efficiency</a:t>
            </a:r>
          </a:p>
          <a:p>
            <a:pPr lvl="1"/>
            <a:r>
              <a:rPr lang="en-GB" sz="2000" dirty="0"/>
              <a:t>Still need a lot of new capacity to replace fossil fuels</a:t>
            </a:r>
          </a:p>
          <a:p>
            <a:pPr lvl="2"/>
            <a:r>
              <a:rPr lang="en-GB" sz="1800" dirty="0"/>
              <a:t>Demand will then be the current demand multiplied by the fraction of the electricity mix which is going to be replaced</a:t>
            </a:r>
          </a:p>
          <a:p>
            <a:pPr lvl="2"/>
            <a:r>
              <a:rPr lang="en-GB" sz="1800" dirty="0"/>
              <a:t>Assumes no import/export, immediate phase-out</a:t>
            </a:r>
          </a:p>
          <a:p>
            <a:r>
              <a:rPr lang="en-GB" sz="2400" dirty="0"/>
              <a:t>CCS implemented as a new technology: Gas with CCS</a:t>
            </a:r>
          </a:p>
          <a:p>
            <a:pPr lvl="1"/>
            <a:r>
              <a:rPr lang="en-GB" sz="2000" dirty="0"/>
              <a:t>Higher costs and lower efficiency but lower emissions</a:t>
            </a:r>
          </a:p>
          <a:p>
            <a:r>
              <a:rPr lang="en-GB" sz="2400" dirty="0"/>
              <a:t>Emission cost is added to the objective function to minimise</a:t>
            </a:r>
          </a:p>
          <a:p>
            <a:pPr lvl="1"/>
            <a:r>
              <a:rPr lang="en-GB" sz="2000" dirty="0"/>
              <a:t>Prices based on the ETS system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65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9892B-6C5B-F145-9E62-31D0E790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F81CDA-4A1B-1F45-B8CB-11477AE2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3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Demand files and capacity factors have been prepared in python</a:t>
            </a:r>
          </a:p>
          <a:p>
            <a:r>
              <a:rPr lang="en-GB" sz="2400" dirty="0"/>
              <a:t>Cost of emissions has been implemented into GAMS</a:t>
            </a:r>
          </a:p>
          <a:p>
            <a:r>
              <a:rPr lang="en-GB" sz="2400" dirty="0"/>
              <a:t>Model runs with ”finger in the air” numbers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04C0DA0F-E8C5-2441-8F20-9A30248879F9}"/>
              </a:ext>
            </a:extLst>
          </p:cNvPr>
          <p:cNvSpPr txBox="1">
            <a:spLocks/>
          </p:cNvSpPr>
          <p:nvPr/>
        </p:nvSpPr>
        <p:spPr>
          <a:xfrm>
            <a:off x="838200" y="3151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To do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A41EEEDB-D234-6744-A508-86B4F6378799}"/>
              </a:ext>
            </a:extLst>
          </p:cNvPr>
          <p:cNvSpPr txBox="1">
            <a:spLocks/>
          </p:cNvSpPr>
          <p:nvPr/>
        </p:nvSpPr>
        <p:spPr>
          <a:xfrm>
            <a:off x="838200" y="4288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Find data for gas with CCS (cost predictions, emissions, efficiency) </a:t>
            </a:r>
          </a:p>
          <a:p>
            <a:r>
              <a:rPr lang="en-GB" sz="2400" dirty="0"/>
              <a:t>Evaluate results</a:t>
            </a:r>
          </a:p>
        </p:txBody>
      </p:sp>
    </p:spTree>
    <p:extLst>
      <p:ext uri="{BB962C8B-B14F-4D97-AF65-F5344CB8AC3E}">
        <p14:creationId xmlns:p14="http://schemas.microsoft.com/office/powerpoint/2010/main" val="15445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315</Words>
  <Application>Microsoft Macintosh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CCS in Germany</vt:lpstr>
      <vt:lpstr>Motivation</vt:lpstr>
      <vt:lpstr>Germany</vt:lpstr>
      <vt:lpstr>Future prospects</vt:lpstr>
      <vt:lpstr>Research project</vt:lpstr>
      <vt:lpstr>Implementation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 in Germany</dc:title>
  <dc:creator>Andreas Dyve</dc:creator>
  <cp:lastModifiedBy>Andreas Dyve</cp:lastModifiedBy>
  <cp:revision>3</cp:revision>
  <dcterms:created xsi:type="dcterms:W3CDTF">2021-11-29T16:16:22Z</dcterms:created>
  <dcterms:modified xsi:type="dcterms:W3CDTF">2021-12-01T09:36:13Z</dcterms:modified>
</cp:coreProperties>
</file>