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Arimo"/>
      <p:regular r:id="rId23"/>
      <p:bold r:id="rId24"/>
      <p:italic r:id="rId25"/>
      <p:boldItalic r:id="rId26"/>
    </p:embeddedFont>
    <p:embeddedFont>
      <p:font typeface="Bebas Neu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Arimo-bold.fntdata"/><Relationship Id="rId23" Type="http://schemas.openxmlformats.org/officeDocument/2006/relationships/font" Target="fonts/Arim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mo-boldItalic.fntdata"/><Relationship Id="rId25" Type="http://schemas.openxmlformats.org/officeDocument/2006/relationships/font" Target="fonts/Arimo-italic.fntdata"/><Relationship Id="rId27"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d0fde1275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d0fde1275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Owen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Explain log loss</a:t>
            </a:r>
            <a:endParaRPr>
              <a:solidFill>
                <a:schemeClr val="dk1"/>
              </a:solidFill>
            </a:endParaRPr>
          </a:p>
          <a:p>
            <a:pPr indent="-298450" lvl="1" marL="914400" rtl="0" algn="l">
              <a:spcBef>
                <a:spcPts val="0"/>
              </a:spcBef>
              <a:spcAft>
                <a:spcPts val="0"/>
              </a:spcAft>
              <a:buClr>
                <a:schemeClr val="dk1"/>
              </a:buClr>
              <a:buSzPts val="1100"/>
              <a:buChar char="○"/>
            </a:pPr>
            <a:r>
              <a:rPr lang="en"/>
              <a:t>The graph shows the log loss for a training set and a validation set across a number of boosting rounds in an XGBoost model.</a:t>
            </a:r>
            <a:endParaRPr/>
          </a:p>
          <a:p>
            <a:pPr indent="-298450" lvl="1" marL="914400" rtl="0" algn="l">
              <a:spcBef>
                <a:spcPts val="0"/>
              </a:spcBef>
              <a:spcAft>
                <a:spcPts val="0"/>
              </a:spcAft>
              <a:buClr>
                <a:schemeClr val="dk1"/>
              </a:buClr>
              <a:buSzPts val="1100"/>
              <a:buChar char="○"/>
            </a:pPr>
            <a:r>
              <a:rPr lang="en"/>
              <a:t> Log loss is a performance metric that assesses the accuracy of a classifier by penalizing false classifications. </a:t>
            </a:r>
            <a:endParaRPr/>
          </a:p>
          <a:p>
            <a:pPr indent="-298450" lvl="2" marL="1371600" rtl="0" algn="l">
              <a:spcBef>
                <a:spcPts val="0"/>
              </a:spcBef>
              <a:spcAft>
                <a:spcPts val="0"/>
              </a:spcAft>
              <a:buClr>
                <a:schemeClr val="dk1"/>
              </a:buClr>
              <a:buSzPts val="1100"/>
              <a:buChar char="■"/>
            </a:pPr>
            <a:r>
              <a:rPr lang="en"/>
              <a:t>Lower log loss values indicate better performance.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 overfitting</a:t>
            </a:r>
            <a:endParaRPr>
              <a:solidFill>
                <a:schemeClr val="dk1"/>
              </a:solidFill>
            </a:endParaRPr>
          </a:p>
          <a:p>
            <a:pPr indent="-298450" lvl="1" marL="914400" rtl="0" algn="l">
              <a:spcBef>
                <a:spcPts val="0"/>
              </a:spcBef>
              <a:spcAft>
                <a:spcPts val="0"/>
              </a:spcAft>
              <a:buClr>
                <a:schemeClr val="dk1"/>
              </a:buClr>
              <a:buSzPts val="1100"/>
              <a:buChar char="○"/>
            </a:pPr>
            <a:r>
              <a:rPr lang="en"/>
              <a:t>training log loss starts high and quickly decreases, showing that the model is learning from the training data. </a:t>
            </a:r>
            <a:endParaRPr/>
          </a:p>
          <a:p>
            <a:pPr indent="-298450" lvl="1" marL="914400" rtl="0" algn="l">
              <a:spcBef>
                <a:spcPts val="0"/>
              </a:spcBef>
              <a:spcAft>
                <a:spcPts val="0"/>
              </a:spcAft>
              <a:buClr>
                <a:schemeClr val="dk1"/>
              </a:buClr>
              <a:buSzPts val="1100"/>
              <a:buChar char="○"/>
            </a:pPr>
            <a:r>
              <a:rPr lang="en"/>
              <a:t>The validation log loss also decreases rapidly at the start, which means that the model initially generalizes well to unseen data. </a:t>
            </a:r>
            <a:endParaRPr/>
          </a:p>
          <a:p>
            <a:pPr indent="-298450" lvl="1" marL="914400" rtl="0" algn="l">
              <a:spcBef>
                <a:spcPts val="0"/>
              </a:spcBef>
              <a:spcAft>
                <a:spcPts val="0"/>
              </a:spcAft>
              <a:buClr>
                <a:schemeClr val="dk1"/>
              </a:buClr>
              <a:buSzPts val="1100"/>
              <a:buChar char="○"/>
            </a:pPr>
            <a:r>
              <a:rPr lang="en"/>
              <a:t>There is also no significant gap between the training and validation log loss, which is a good sign that overfitting is minimal</a:t>
            </a:r>
            <a:endParaRPr/>
          </a:p>
          <a:p>
            <a:pPr indent="-298450" lvl="1" marL="914400" rtl="0" algn="l">
              <a:spcBef>
                <a:spcPts val="0"/>
              </a:spcBef>
              <a:spcAft>
                <a:spcPts val="0"/>
              </a:spcAft>
              <a:buClr>
                <a:schemeClr val="dk1"/>
              </a:buClr>
              <a:buSzPts val="1100"/>
              <a:buChar char="○"/>
            </a:pPr>
            <a:r>
              <a:rPr lang="en"/>
              <a:t>The validation log loss does not increase as the number of rounds grows, which would have been a clear indicator of overfitting.</a:t>
            </a:r>
            <a:endParaRPr/>
          </a:p>
          <a:p>
            <a:pPr indent="-298450" lvl="1" marL="914400" rtl="0" algn="l">
              <a:spcBef>
                <a:spcPts val="0"/>
              </a:spcBef>
              <a:spcAft>
                <a:spcPts val="0"/>
              </a:spcAft>
              <a:buClr>
                <a:schemeClr val="dk1"/>
              </a:buClr>
              <a:buSzPts val="1100"/>
              <a:buChar char="○"/>
            </a:pPr>
            <a:r>
              <a:rPr lang="en"/>
              <a:t>Log loss was also validated on a KFolds with 5 folds</a:t>
            </a:r>
            <a:endParaRPr/>
          </a:p>
          <a:p>
            <a:pPr indent="-298450" lvl="0" marL="457200" rtl="0" algn="l">
              <a:spcBef>
                <a:spcPts val="0"/>
              </a:spcBef>
              <a:spcAft>
                <a:spcPts val="0"/>
              </a:spcAft>
              <a:buClr>
                <a:schemeClr val="dk1"/>
              </a:buClr>
              <a:buSzPts val="1100"/>
              <a:buChar char="●"/>
            </a:pPr>
            <a:r>
              <a:rPr lang="en">
                <a:solidFill>
                  <a:schemeClr val="dk1"/>
                </a:solidFill>
              </a:rPr>
              <a:t>Amazing accuracy</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92% accuracy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Good f1 scores on negative and positive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Implies that the model is very good at predicting sentiment of text when it falls under these two classes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Neutral recall is slightly lower than other metrics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Similar to the Naive Bayes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d0fde1275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d0fde1275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SAS vs Machine Learning</a:t>
            </a:r>
            <a:endParaRPr/>
          </a:p>
          <a:p>
            <a:pPr indent="-298450" lvl="1" marL="914400" rtl="0" algn="l">
              <a:spcBef>
                <a:spcPts val="0"/>
              </a:spcBef>
              <a:spcAft>
                <a:spcPts val="0"/>
              </a:spcAft>
              <a:buSzPts val="1100"/>
              <a:buChar char="○"/>
            </a:pPr>
            <a:r>
              <a:rPr lang="en"/>
              <a:t>SAS got roughly 95% accuracy</a:t>
            </a:r>
            <a:endParaRPr/>
          </a:p>
          <a:p>
            <a:pPr indent="-298450" lvl="1" marL="914400" rtl="0" algn="l">
              <a:spcBef>
                <a:spcPts val="0"/>
              </a:spcBef>
              <a:spcAft>
                <a:spcPts val="0"/>
              </a:spcAft>
              <a:buSzPts val="1100"/>
              <a:buChar char="○"/>
            </a:pPr>
            <a:r>
              <a:rPr lang="en"/>
              <a:t>Naive Bayes got 75%</a:t>
            </a:r>
            <a:endParaRPr/>
          </a:p>
          <a:p>
            <a:pPr indent="-298450" lvl="1" marL="914400" rtl="0" algn="l">
              <a:spcBef>
                <a:spcPts val="0"/>
              </a:spcBef>
              <a:spcAft>
                <a:spcPts val="0"/>
              </a:spcAft>
              <a:buSzPts val="1100"/>
              <a:buChar char="○"/>
            </a:pPr>
            <a:r>
              <a:rPr lang="en"/>
              <a:t>XGBOOST+BERT got 92%</a:t>
            </a:r>
            <a:endParaRPr/>
          </a:p>
          <a:p>
            <a:pPr indent="-298450" lvl="2" marL="1371600" rtl="0" algn="l">
              <a:spcBef>
                <a:spcPts val="0"/>
              </a:spcBef>
              <a:spcAft>
                <a:spcPts val="0"/>
              </a:spcAft>
              <a:buSzPts val="1100"/>
              <a:buChar char="■"/>
            </a:pPr>
            <a:r>
              <a:rPr lang="en"/>
              <a:t>My best guess for why SAS outperformed the ML models is due to a lack of training data for the models</a:t>
            </a:r>
            <a:endParaRPr/>
          </a:p>
          <a:p>
            <a:pPr indent="-298450" lvl="3" marL="1828800" rtl="0" algn="l">
              <a:spcBef>
                <a:spcPts val="0"/>
              </a:spcBef>
              <a:spcAft>
                <a:spcPts val="0"/>
              </a:spcAft>
              <a:buSzPts val="1100"/>
              <a:buChar char="●"/>
            </a:pPr>
            <a:r>
              <a:rPr lang="en"/>
              <a:t>The SAS was trained on a much larger Kaggle dataset (27k entries), whereas the ML was only trained on 400 rows of data</a:t>
            </a:r>
            <a:endParaRPr/>
          </a:p>
          <a:p>
            <a:pPr indent="-298450" lvl="0" marL="457200" rtl="0" algn="l">
              <a:spcBef>
                <a:spcPts val="0"/>
              </a:spcBef>
              <a:spcAft>
                <a:spcPts val="0"/>
              </a:spcAft>
              <a:buSzPts val="1100"/>
              <a:buChar char="●"/>
            </a:pPr>
            <a:r>
              <a:rPr lang="en"/>
              <a:t>Sarcasm</a:t>
            </a:r>
            <a:endParaRPr/>
          </a:p>
          <a:p>
            <a:pPr indent="-298450" lvl="1" marL="914400" rtl="0" algn="l">
              <a:spcBef>
                <a:spcPts val="0"/>
              </a:spcBef>
              <a:spcAft>
                <a:spcPts val="0"/>
              </a:spcAft>
              <a:buSzPts val="1100"/>
              <a:buChar char="○"/>
            </a:pPr>
            <a:r>
              <a:rPr lang="en"/>
              <a:t>One thing we were curious about in this project was the models ability to correctly interpret sarcasm</a:t>
            </a:r>
            <a:endParaRPr/>
          </a:p>
          <a:p>
            <a:pPr indent="-298450" lvl="2" marL="1371600" rtl="0" algn="l">
              <a:spcBef>
                <a:spcPts val="0"/>
              </a:spcBef>
              <a:spcAft>
                <a:spcPts val="0"/>
              </a:spcAft>
              <a:buSzPts val="1100"/>
              <a:buChar char="■"/>
            </a:pPr>
            <a:r>
              <a:rPr lang="en"/>
              <a:t>This can be a challenge for models because sarcasm often involves saying something but meaning the opposite</a:t>
            </a:r>
            <a:endParaRPr/>
          </a:p>
          <a:p>
            <a:pPr indent="-298450" lvl="1" marL="914400" rtl="0" algn="l">
              <a:spcBef>
                <a:spcPts val="0"/>
              </a:spcBef>
              <a:spcAft>
                <a:spcPts val="0"/>
              </a:spcAft>
              <a:buSzPts val="1100"/>
              <a:buChar char="○"/>
            </a:pPr>
            <a:r>
              <a:rPr lang="en"/>
              <a:t>We tested the SAS model and the XGBOOST+BERT model on three different statements to view the results</a:t>
            </a:r>
            <a:endParaRPr/>
          </a:p>
          <a:p>
            <a:pPr indent="-298450" lvl="2" marL="1371600" rtl="0" algn="l">
              <a:spcBef>
                <a:spcPts val="0"/>
              </a:spcBef>
              <a:spcAft>
                <a:spcPts val="0"/>
              </a:spcAft>
              <a:buSzPts val="1100"/>
              <a:buChar char="■"/>
            </a:pPr>
            <a:r>
              <a:rPr lang="en"/>
              <a:t>Strings</a:t>
            </a:r>
            <a:endParaRPr/>
          </a:p>
          <a:p>
            <a:pPr indent="-298450" lvl="3" marL="1828800" rtl="0" algn="l">
              <a:spcBef>
                <a:spcPts val="0"/>
              </a:spcBef>
              <a:spcAft>
                <a:spcPts val="0"/>
              </a:spcAft>
              <a:buSzPts val="1100"/>
              <a:buChar char="●"/>
            </a:pPr>
            <a:r>
              <a:rPr lang="en"/>
              <a:t>“Muslim woman in Hijab makes valid points and audience members tell her to calm down Funny that Muslim woman who doesnt…”</a:t>
            </a:r>
            <a:endParaRPr/>
          </a:p>
          <a:p>
            <a:pPr indent="-298450" lvl="3" marL="1828800" rtl="0" algn="l">
              <a:spcBef>
                <a:spcPts val="0"/>
              </a:spcBef>
              <a:spcAft>
                <a:spcPts val="0"/>
              </a:spcAft>
              <a:buSzPts val="1100"/>
              <a:buChar char="●"/>
            </a:pPr>
            <a:r>
              <a:rPr lang="en"/>
              <a:t>“Please trash me on Wikipedia, I’m begging you”</a:t>
            </a:r>
            <a:endParaRPr/>
          </a:p>
          <a:p>
            <a:pPr indent="-298450" lvl="3" marL="1828800" rtl="0" algn="l">
              <a:spcBef>
                <a:spcPts val="0"/>
              </a:spcBef>
              <a:spcAft>
                <a:spcPts val="0"/>
              </a:spcAft>
              <a:buSzPts val="1100"/>
              <a:buChar char="●"/>
            </a:pPr>
            <a:r>
              <a:rPr lang="en"/>
              <a:t>"Just spilled my coffee all over my white shirt. Great start to the day! Can't wait to see what other surprises are in store for me. "</a:t>
            </a:r>
            <a:endParaRPr/>
          </a:p>
          <a:p>
            <a:pPr indent="-298450" lvl="2" marL="1371600" rtl="0" algn="l">
              <a:spcBef>
                <a:spcPts val="0"/>
              </a:spcBef>
              <a:spcAft>
                <a:spcPts val="0"/>
              </a:spcAft>
              <a:buSzPts val="1100"/>
              <a:buChar char="■"/>
            </a:pPr>
            <a:r>
              <a:rPr lang="en"/>
              <a:t>These are all strings with Negative sentiment</a:t>
            </a:r>
            <a:endParaRPr/>
          </a:p>
          <a:p>
            <a:pPr indent="-298450" lvl="3" marL="1828800" rtl="0" algn="l">
              <a:spcBef>
                <a:spcPts val="0"/>
              </a:spcBef>
              <a:spcAft>
                <a:spcPts val="0"/>
              </a:spcAft>
              <a:buSzPts val="1100"/>
              <a:buChar char="●"/>
            </a:pPr>
            <a:r>
              <a:rPr lang="en"/>
              <a:t>The XGBOOST+BERT model was able to predict all three correctly</a:t>
            </a:r>
            <a:endParaRPr/>
          </a:p>
          <a:p>
            <a:pPr indent="-298450" lvl="4" marL="2286000" rtl="0" algn="l">
              <a:spcBef>
                <a:spcPts val="0"/>
              </a:spcBef>
              <a:spcAft>
                <a:spcPts val="0"/>
              </a:spcAft>
              <a:buSzPts val="1100"/>
              <a:buChar char="○"/>
            </a:pPr>
            <a:r>
              <a:rPr lang="en"/>
              <a:t>This was a surprise to me, because I was expecting it to get at least one wrong</a:t>
            </a:r>
            <a:endParaRPr/>
          </a:p>
          <a:p>
            <a:pPr indent="-298450" lvl="4" marL="2286000" rtl="0" algn="l">
              <a:spcBef>
                <a:spcPts val="0"/>
              </a:spcBef>
              <a:spcAft>
                <a:spcPts val="0"/>
              </a:spcAft>
              <a:buSzPts val="1100"/>
              <a:buChar char="○"/>
            </a:pPr>
            <a:r>
              <a:rPr lang="en"/>
              <a:t>I want to focus on the </a:t>
            </a:r>
            <a:r>
              <a:rPr lang="en"/>
              <a:t>third</a:t>
            </a:r>
            <a:r>
              <a:rPr lang="en"/>
              <a:t> string </a:t>
            </a:r>
            <a:r>
              <a:rPr lang="en"/>
              <a:t>because</a:t>
            </a:r>
            <a:r>
              <a:rPr lang="en"/>
              <a:t> I believe it is the best example of something that would be hard to predict</a:t>
            </a:r>
            <a:endParaRPr/>
          </a:p>
          <a:p>
            <a:pPr indent="-298450" lvl="5" marL="2743200" rtl="0" algn="l">
              <a:spcBef>
                <a:spcPts val="0"/>
              </a:spcBef>
              <a:spcAft>
                <a:spcPts val="0"/>
              </a:spcAft>
              <a:buSzPts val="1100"/>
              <a:buChar char="■"/>
            </a:pPr>
            <a:r>
              <a:rPr lang="en"/>
              <a:t>It contains many positive words and almost no negative words, yet it still correctly understands that the sentiment is negative</a:t>
            </a:r>
            <a:endParaRPr/>
          </a:p>
          <a:p>
            <a:pPr indent="-298450" lvl="5" marL="2743200" rtl="0" algn="l">
              <a:spcBef>
                <a:spcPts val="0"/>
              </a:spcBef>
              <a:spcAft>
                <a:spcPts val="0"/>
              </a:spcAft>
              <a:buClr>
                <a:schemeClr val="dk1"/>
              </a:buClr>
              <a:buSzPts val="1100"/>
              <a:buChar char="■"/>
            </a:pPr>
            <a:r>
              <a:rPr lang="en">
                <a:solidFill>
                  <a:schemeClr val="dk1"/>
                </a:solidFill>
              </a:rPr>
              <a:t>SAS was not able to predict the sentiment correctly</a:t>
            </a:r>
            <a:endParaRPr>
              <a:solidFill>
                <a:schemeClr val="dk1"/>
              </a:solidFill>
            </a:endParaRPr>
          </a:p>
          <a:p>
            <a:pPr indent="-298450" lvl="6" marL="3200400" rtl="0" algn="l">
              <a:spcBef>
                <a:spcPts val="0"/>
              </a:spcBef>
              <a:spcAft>
                <a:spcPts val="0"/>
              </a:spcAft>
              <a:buClr>
                <a:schemeClr val="dk1"/>
              </a:buClr>
              <a:buSzPts val="1100"/>
              <a:buChar char="●"/>
            </a:pPr>
            <a:r>
              <a:rPr lang="en">
                <a:solidFill>
                  <a:schemeClr val="dk1"/>
                </a:solidFill>
              </a:rPr>
              <a:t>Predicted the sentiment as neutral </a:t>
            </a:r>
            <a:endParaRPr/>
          </a:p>
          <a:p>
            <a:pPr indent="-298450" lvl="5" marL="2743200" rtl="0" algn="l">
              <a:spcBef>
                <a:spcPts val="0"/>
              </a:spcBef>
              <a:spcAft>
                <a:spcPts val="0"/>
              </a:spcAft>
              <a:buSzPts val="1100"/>
              <a:buChar char="■"/>
            </a:pPr>
            <a:r>
              <a:rPr lang="en"/>
              <a:t>My best guess is that a lot of sarcastic statements have similar sentence structure and use the same phrases, and the model was able to pick up on that</a:t>
            </a:r>
            <a:endParaRPr/>
          </a:p>
          <a:p>
            <a:pPr indent="-298450" lvl="4" marL="2286000" rtl="0" algn="l">
              <a:spcBef>
                <a:spcPts val="0"/>
              </a:spcBef>
              <a:spcAft>
                <a:spcPts val="0"/>
              </a:spcAft>
              <a:buClr>
                <a:schemeClr val="dk1"/>
              </a:buClr>
              <a:buSzPts val="1100"/>
              <a:buChar char="○"/>
            </a:pPr>
            <a:r>
              <a:rPr lang="en">
                <a:solidFill>
                  <a:schemeClr val="dk1"/>
                </a:solidFill>
              </a:rPr>
              <a:t>This is due to the fact that Machine learning models (especially Bert) can understand a word in the context of the sentence it is in, which can lead to a greater understanding of the words meaning</a:t>
            </a:r>
            <a:endParaRPr>
              <a:solidFill>
                <a:schemeClr val="dk1"/>
              </a:solidFill>
            </a:endParaRPr>
          </a:p>
          <a:p>
            <a:pPr indent="-298450" lvl="5" marL="2743200" rtl="0" algn="l">
              <a:spcBef>
                <a:spcPts val="0"/>
              </a:spcBef>
              <a:spcAft>
                <a:spcPts val="0"/>
              </a:spcAft>
              <a:buClr>
                <a:schemeClr val="dk1"/>
              </a:buClr>
              <a:buSzPts val="1100"/>
              <a:buChar char="■"/>
            </a:pPr>
            <a:r>
              <a:rPr lang="en">
                <a:solidFill>
                  <a:schemeClr val="dk1"/>
                </a:solidFill>
              </a:rPr>
              <a:t>Ex: the word sick typically means ill or unwell, which is negative. However, if I say something like "That skateboard trick was sick!" the word "sick" is used to express admiration and positive sentiment.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all shows for sentiment analysis, both Machine learning and statistical methods are valid choices, it just depends on the application and situation</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For example, if you need something smaller and more efficient, typical statistical methods might be the right choice, but if you have a lack of data or you are particularly concerned about the correct assessment of sarcas</a:t>
            </a:r>
            <a:r>
              <a:rPr lang="en"/>
              <a:t>m, metaphors, and other complex sentiments you might need to use a Machine Learning model instead</a:t>
            </a:r>
            <a:endParaRPr sz="900">
              <a:solidFill>
                <a:srgbClr val="E6EDF3"/>
              </a:solidFill>
              <a:highlight>
                <a:srgbClr val="0D1117"/>
              </a:highlight>
              <a:latin typeface="Courier New"/>
              <a:ea typeface="Courier New"/>
              <a:cs typeface="Courier New"/>
              <a:sym typeface="Courier New"/>
            </a:endParaRPr>
          </a:p>
          <a:p>
            <a:pPr indent="-298450" lvl="1" marL="914400" rtl="0" algn="l">
              <a:spcBef>
                <a:spcPts val="0"/>
              </a:spcBef>
              <a:spcAft>
                <a:spcPts val="0"/>
              </a:spcAft>
              <a:buClr>
                <a:schemeClr val="dk1"/>
              </a:buClr>
              <a:buSzPts val="1100"/>
              <a:buChar char="○"/>
            </a:pPr>
            <a:r>
              <a:t/>
            </a:r>
            <a:endParaRPr>
              <a:solidFill>
                <a:schemeClr val="dk1"/>
              </a:solidFill>
            </a:endParaRPr>
          </a:p>
          <a:p>
            <a:pPr indent="-298450" lvl="1" marL="9144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SzPts val="1100"/>
              <a:buChar char="●"/>
            </a:pP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d0fde1275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d0fde1275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 and/or Justin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SAS:</a:t>
            </a:r>
            <a:endParaRPr/>
          </a:p>
          <a:p>
            <a:pPr indent="-298450" lvl="1" marL="914400" rtl="0" algn="l">
              <a:spcBef>
                <a:spcPts val="0"/>
              </a:spcBef>
              <a:spcAft>
                <a:spcPts val="0"/>
              </a:spcAft>
              <a:buSzPts val="1100"/>
              <a:buChar char="○"/>
            </a:pPr>
            <a:r>
              <a:rPr lang="en"/>
              <a:t>Possible use of Lemmatization and stemming, maybe in addition to tokenization. </a:t>
            </a:r>
            <a:endParaRPr/>
          </a:p>
          <a:p>
            <a:pPr indent="-298450" lvl="2" marL="1371600" rtl="0" algn="l">
              <a:spcBef>
                <a:spcPts val="0"/>
              </a:spcBef>
              <a:spcAft>
                <a:spcPts val="0"/>
              </a:spcAft>
              <a:buSzPts val="1100"/>
              <a:buChar char="■"/>
            </a:pPr>
            <a:r>
              <a:rPr lang="en"/>
              <a:t>Lemmatization, stemming, and tokenization are all processes in natural language processing (NLP) that help in reducing words to their base or root forms and breaking text into manageable parts.</a:t>
            </a:r>
            <a:endParaRPr/>
          </a:p>
          <a:p>
            <a:pPr indent="-298450" lvl="2" marL="1371600" rtl="0" algn="l">
              <a:spcBef>
                <a:spcPts val="0"/>
              </a:spcBef>
              <a:spcAft>
                <a:spcPts val="0"/>
              </a:spcAft>
              <a:buSzPts val="1100"/>
              <a:buChar char="■"/>
            </a:pPr>
            <a:r>
              <a:rPr lang="en"/>
              <a:t>Tokenization: process of breaking up a string of text into meaningful elements called tokens. </a:t>
            </a:r>
            <a:endParaRPr/>
          </a:p>
          <a:p>
            <a:pPr indent="-298450" lvl="3" marL="1828800" rtl="0" algn="l">
              <a:spcBef>
                <a:spcPts val="0"/>
              </a:spcBef>
              <a:spcAft>
                <a:spcPts val="0"/>
              </a:spcAft>
              <a:buSzPts val="1100"/>
              <a:buChar char="●"/>
            </a:pPr>
            <a:r>
              <a:rPr lang="en"/>
              <a:t>For example, the sentence "GWU is great" would be tokenized into ["GWU", "is", "great"]. </a:t>
            </a:r>
            <a:endParaRPr/>
          </a:p>
          <a:p>
            <a:pPr indent="-298450" lvl="3" marL="1828800" rtl="0" algn="l">
              <a:spcBef>
                <a:spcPts val="0"/>
              </a:spcBef>
              <a:spcAft>
                <a:spcPts val="0"/>
              </a:spcAft>
              <a:buSzPts val="1100"/>
              <a:buChar char="●"/>
            </a:pPr>
            <a:r>
              <a:rPr lang="en"/>
              <a:t>This is often the first step in NLP pipelines, as it allows algorithms to work with individual tokens rather than entire strings of text.</a:t>
            </a:r>
            <a:endParaRPr/>
          </a:p>
          <a:p>
            <a:pPr indent="-298450" lvl="2" marL="1371600" rtl="0" algn="l">
              <a:spcBef>
                <a:spcPts val="0"/>
              </a:spcBef>
              <a:spcAft>
                <a:spcPts val="0"/>
              </a:spcAft>
              <a:buSzPts val="1100"/>
              <a:buChar char="■"/>
            </a:pPr>
            <a:r>
              <a:rPr lang="en"/>
              <a:t>Stemming: cutting off the ends of words and stripping affixes from words to reduce them to their stem or root form. </a:t>
            </a:r>
            <a:endParaRPr/>
          </a:p>
          <a:p>
            <a:pPr indent="-298450" lvl="3" marL="1828800" rtl="0" algn="l">
              <a:spcBef>
                <a:spcPts val="0"/>
              </a:spcBef>
              <a:spcAft>
                <a:spcPts val="0"/>
              </a:spcAft>
              <a:buSzPts val="1100"/>
              <a:buChar char="●"/>
            </a:pPr>
            <a:r>
              <a:rPr lang="en"/>
              <a:t>Example: the words "fishing", "fished", "fisher", and "fishes" might all be reduced to the stem "fish". </a:t>
            </a:r>
            <a:endParaRPr/>
          </a:p>
          <a:p>
            <a:pPr indent="-298450" lvl="3" marL="1828800" rtl="0" algn="l">
              <a:spcBef>
                <a:spcPts val="0"/>
              </a:spcBef>
              <a:spcAft>
                <a:spcPts val="0"/>
              </a:spcAft>
              <a:buSzPts val="1100"/>
              <a:buChar char="●"/>
            </a:pPr>
            <a:r>
              <a:rPr lang="en"/>
              <a:t>This method is fast and straightforward but can lead to errors if the rules cause over-trimming or under-trimming, which results in non-words or incorrect stems.</a:t>
            </a:r>
            <a:endParaRPr/>
          </a:p>
          <a:p>
            <a:pPr indent="-298450" lvl="2" marL="1371600" rtl="0" algn="l">
              <a:spcBef>
                <a:spcPts val="0"/>
              </a:spcBef>
              <a:spcAft>
                <a:spcPts val="0"/>
              </a:spcAft>
              <a:buSzPts val="1100"/>
              <a:buChar char="■"/>
            </a:pPr>
            <a:r>
              <a:rPr lang="en"/>
              <a:t>Lemmatization: aims to remove grammatical endings only and to return the base or dictionary form of a word, which is known as the lemma. </a:t>
            </a:r>
            <a:endParaRPr/>
          </a:p>
          <a:p>
            <a:pPr indent="-298450" lvl="3" marL="1828800" rtl="0" algn="l">
              <a:spcBef>
                <a:spcPts val="0"/>
              </a:spcBef>
              <a:spcAft>
                <a:spcPts val="0"/>
              </a:spcAft>
              <a:buSzPts val="1100"/>
              <a:buChar char="●"/>
            </a:pPr>
            <a:r>
              <a:rPr lang="en"/>
              <a:t>For instance, "am", "are", and "is" are all lemmatized to "be". </a:t>
            </a:r>
            <a:endParaRPr/>
          </a:p>
          <a:p>
            <a:pPr indent="-298450" lvl="3" marL="1828800" rtl="0" algn="l">
              <a:spcBef>
                <a:spcPts val="0"/>
              </a:spcBef>
              <a:spcAft>
                <a:spcPts val="0"/>
              </a:spcAft>
              <a:buSzPts val="1100"/>
              <a:buChar char="●"/>
            </a:pPr>
            <a:r>
              <a:rPr lang="en"/>
              <a:t>Lemmatization is generally more sophisticated than stemming and uses a more informed analysis to achieve better accuracy by understanding the part of speech of a word in a sentence, as well as considering the word's meaning in the sentence</a:t>
            </a:r>
            <a:endParaRPr/>
          </a:p>
          <a:p>
            <a:pPr indent="0" lvl="0" marL="13716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n"/>
              <a:t>XGBOOST+BERT</a:t>
            </a:r>
            <a:endParaRPr/>
          </a:p>
          <a:p>
            <a:pPr indent="-298450" lvl="1" marL="914400" rtl="0" algn="l">
              <a:spcBef>
                <a:spcPts val="0"/>
              </a:spcBef>
              <a:spcAft>
                <a:spcPts val="0"/>
              </a:spcAft>
              <a:buSzPts val="1100"/>
              <a:buChar char="○"/>
            </a:pPr>
            <a:r>
              <a:rPr lang="en"/>
              <a:t>The biggest improvement to be made on this model is increasing the dataset size. </a:t>
            </a:r>
            <a:endParaRPr/>
          </a:p>
          <a:p>
            <a:pPr indent="-298450" lvl="2" marL="1371600" rtl="0" algn="l">
              <a:spcBef>
                <a:spcPts val="0"/>
              </a:spcBef>
              <a:spcAft>
                <a:spcPts val="0"/>
              </a:spcAft>
              <a:buSzPts val="1100"/>
              <a:buChar char="■"/>
            </a:pPr>
            <a:r>
              <a:rPr lang="en"/>
              <a:t>The model does not overfit, generalizes well, and maintains a high accuracy on this small of a dataset; however, it would be even more robust and generalizable with a bigger dataset (at least 1000+ entries), which is clear from the Log Loss graph. </a:t>
            </a:r>
            <a:endParaRPr/>
          </a:p>
          <a:p>
            <a:pPr indent="-298450" lvl="1" marL="914400" rtl="0" algn="l">
              <a:spcBef>
                <a:spcPts val="0"/>
              </a:spcBef>
              <a:spcAft>
                <a:spcPts val="0"/>
              </a:spcAft>
              <a:buSzPts val="1100"/>
              <a:buChar char="○"/>
            </a:pPr>
            <a:r>
              <a:rPr lang="en"/>
              <a:t>It could also be improved further by performing further training on the BERT model. </a:t>
            </a:r>
            <a:endParaRPr/>
          </a:p>
          <a:p>
            <a:pPr indent="-298450" lvl="2" marL="1371600" rtl="0" algn="l">
              <a:spcBef>
                <a:spcPts val="0"/>
              </a:spcBef>
              <a:spcAft>
                <a:spcPts val="0"/>
              </a:spcAft>
              <a:buSzPts val="1100"/>
              <a:buChar char="■"/>
            </a:pPr>
            <a:r>
              <a:rPr lang="en"/>
              <a:t>Right now, the BERT embeddings are generated using an out-of-the-box pretrained model, but if we were to train it further on tweets specifically from this PostgreSQL database, it might be able to further understand the nuances of syntax and semantics that are exclusive to twitter. </a:t>
            </a:r>
            <a:endParaRPr/>
          </a:p>
          <a:p>
            <a:pPr indent="-298450" lvl="2" marL="1371600" rtl="0" algn="l">
              <a:spcBef>
                <a:spcPts val="0"/>
              </a:spcBef>
              <a:spcAft>
                <a:spcPts val="0"/>
              </a:spcAft>
              <a:buSzPts val="1100"/>
              <a:buChar char="■"/>
            </a:pPr>
            <a:r>
              <a:rPr lang="en"/>
              <a:t>It is worth noting, however, that further training the BERT model specifically on tweets could take away from the ability to generalize to things other than tweets, as I discussed earlier.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d16e662be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d16e662b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0fde123c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d0fde123c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0fde127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d0fde127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this project we will be using 2 datasets</a:t>
            </a:r>
            <a:endParaRPr/>
          </a:p>
          <a:p>
            <a:pPr indent="-298450" lvl="0" marL="457200" rtl="0" algn="l">
              <a:spcBef>
                <a:spcPts val="0"/>
              </a:spcBef>
              <a:spcAft>
                <a:spcPts val="0"/>
              </a:spcAft>
              <a:buSzPts val="1100"/>
              <a:buChar char="●"/>
            </a:pPr>
            <a:r>
              <a:rPr lang="en">
                <a:solidFill>
                  <a:schemeClr val="dk1"/>
                </a:solidFill>
              </a:rPr>
              <a:t>Twitter Sentiment Extraction dataset</a:t>
            </a:r>
            <a:endParaRPr>
              <a:solidFill>
                <a:schemeClr val="dk1"/>
              </a:solidFill>
            </a:endParaRPr>
          </a:p>
          <a:p>
            <a:pPr indent="-298450" lvl="1" marL="914400" rtl="0" algn="l">
              <a:spcBef>
                <a:spcPts val="0"/>
              </a:spcBef>
              <a:spcAft>
                <a:spcPts val="0"/>
              </a:spcAft>
              <a:buSzPts val="1100"/>
              <a:buChar char="○"/>
            </a:pPr>
            <a:r>
              <a:rPr lang="en"/>
              <a:t>Kaggle Lauched a competition admist the COVID-19 Scare , named Twitter Sentiment Extraction </a:t>
            </a:r>
            <a:endParaRPr/>
          </a:p>
          <a:p>
            <a:pPr indent="-298450" lvl="2" marL="1371600" rtl="0" algn="l">
              <a:spcBef>
                <a:spcPts val="0"/>
              </a:spcBef>
              <a:spcAft>
                <a:spcPts val="0"/>
              </a:spcAft>
              <a:buSzPts val="1100"/>
              <a:buChar char="■"/>
            </a:pPr>
            <a:r>
              <a:rPr lang="en"/>
              <a:t> what this competition asks for is not the sentiment scores but the part of the tweet (word or phrase) that reflects the sentiment</a:t>
            </a:r>
            <a:endParaRPr/>
          </a:p>
          <a:p>
            <a:pPr indent="-298450" lvl="2" marL="1371600" rtl="0" algn="l">
              <a:spcBef>
                <a:spcPts val="0"/>
              </a:spcBef>
              <a:spcAft>
                <a:spcPts val="0"/>
              </a:spcAft>
              <a:buSzPts val="1100"/>
              <a:buChar char="■"/>
            </a:pPr>
            <a:r>
              <a:rPr lang="en"/>
              <a:t>This is the dataset provided for the competition</a:t>
            </a:r>
            <a:endParaRPr/>
          </a:p>
          <a:p>
            <a:pPr indent="-298450" lvl="1" marL="914400" rtl="0" algn="l">
              <a:spcBef>
                <a:spcPts val="0"/>
              </a:spcBef>
              <a:spcAft>
                <a:spcPts val="0"/>
              </a:spcAft>
              <a:buSzPts val="1100"/>
              <a:buChar char="○"/>
            </a:pPr>
            <a:r>
              <a:rPr lang="en"/>
              <a:t>27481 rows</a:t>
            </a:r>
            <a:endParaRPr/>
          </a:p>
          <a:p>
            <a:pPr indent="-298450" lvl="2" marL="1371600" rtl="0" algn="l">
              <a:spcBef>
                <a:spcPts val="0"/>
              </a:spcBef>
              <a:spcAft>
                <a:spcPts val="0"/>
              </a:spcAft>
              <a:buSzPts val="1100"/>
              <a:buChar char="■"/>
            </a:pPr>
            <a:r>
              <a:rPr lang="en"/>
              <a:t>Each row contains the text of a tweet, a sentiment label, and a word or phrase drawn from the tweet (selected_text) that encapsulates the provided sentiment </a:t>
            </a:r>
            <a:endParaRPr/>
          </a:p>
          <a:p>
            <a:pPr indent="-298450" lvl="1" marL="914400" rtl="0" algn="l">
              <a:spcBef>
                <a:spcPts val="0"/>
              </a:spcBef>
              <a:spcAft>
                <a:spcPts val="0"/>
              </a:spcAft>
              <a:buClr>
                <a:schemeClr val="dk1"/>
              </a:buClr>
              <a:buSzPts val="1100"/>
              <a:buChar char="○"/>
            </a:pPr>
            <a:r>
              <a:rPr lang="en">
                <a:solidFill>
                  <a:schemeClr val="dk1"/>
                </a:solidFill>
              </a:rPr>
              <a:t>This dataset was only used for the SAS portion of the code because the naive SAS approach required more than 400 lines of data for training</a:t>
            </a:r>
            <a:endParaRPr>
              <a:solidFill>
                <a:schemeClr val="dk1"/>
              </a:solidFill>
            </a:endParaRPr>
          </a:p>
          <a:p>
            <a:pPr indent="-298450" lvl="0" marL="457200" rtl="0" algn="l">
              <a:spcBef>
                <a:spcPts val="0"/>
              </a:spcBef>
              <a:spcAft>
                <a:spcPts val="0"/>
              </a:spcAft>
              <a:buSzPts val="1100"/>
              <a:buChar char="●"/>
            </a:pPr>
            <a:r>
              <a:rPr lang="en"/>
              <a:t>Custom dataset</a:t>
            </a:r>
            <a:endParaRPr/>
          </a:p>
          <a:p>
            <a:pPr indent="-298450" lvl="1" marL="914400" rtl="0" algn="l">
              <a:spcBef>
                <a:spcPts val="0"/>
              </a:spcBef>
              <a:spcAft>
                <a:spcPts val="0"/>
              </a:spcAft>
              <a:buSzPts val="1100"/>
              <a:buChar char="○"/>
            </a:pPr>
            <a:r>
              <a:rPr lang="en"/>
              <a:t>Twitter data sourced from the statuses table of PostgreSQL Twitter database</a:t>
            </a:r>
            <a:endParaRPr/>
          </a:p>
          <a:p>
            <a:pPr indent="-298450" lvl="2" marL="1371600" rtl="0" algn="l">
              <a:spcBef>
                <a:spcPts val="0"/>
              </a:spcBef>
              <a:spcAft>
                <a:spcPts val="0"/>
              </a:spcAft>
              <a:buSzPts val="1100"/>
              <a:buChar char="■"/>
            </a:pPr>
            <a:r>
              <a:rPr lang="en"/>
              <a:t>***Insert and talk about select statement</a:t>
            </a:r>
            <a:endParaRPr/>
          </a:p>
          <a:p>
            <a:pPr indent="-298450" lvl="2" marL="1371600" rtl="0" algn="l">
              <a:spcBef>
                <a:spcPts val="0"/>
              </a:spcBef>
              <a:spcAft>
                <a:spcPts val="0"/>
              </a:spcAft>
              <a:buClr>
                <a:schemeClr val="dk1"/>
              </a:buClr>
              <a:buSzPts val="1100"/>
              <a:buChar char="■"/>
            </a:pPr>
            <a:r>
              <a:rPr lang="en">
                <a:solidFill>
                  <a:schemeClr val="dk1"/>
                </a:solidFill>
              </a:rPr>
              <a:t>I built this specific query for 3 reasons. </a:t>
            </a:r>
            <a:endParaRPr>
              <a:solidFill>
                <a:schemeClr val="dk1"/>
              </a:solidFill>
            </a:endParaRPr>
          </a:p>
          <a:p>
            <a:pPr indent="-298450" lvl="3" marL="1828800" rtl="0" algn="l">
              <a:spcBef>
                <a:spcPts val="0"/>
              </a:spcBef>
              <a:spcAft>
                <a:spcPts val="0"/>
              </a:spcAft>
              <a:buClr>
                <a:schemeClr val="dk1"/>
              </a:buClr>
              <a:buSzPts val="1100"/>
              <a:buChar char="●"/>
            </a:pPr>
            <a:r>
              <a:rPr lang="en">
                <a:solidFill>
                  <a:schemeClr val="dk1"/>
                </a:solidFill>
              </a:rPr>
              <a:t>I use distinct(status_id) to make sure there are not duplicate statuses. </a:t>
            </a:r>
            <a:endParaRPr>
              <a:solidFill>
                <a:schemeClr val="dk1"/>
              </a:solidFill>
            </a:endParaRPr>
          </a:p>
          <a:p>
            <a:pPr indent="-298450" lvl="4" marL="2286000" rtl="0" algn="l">
              <a:spcBef>
                <a:spcPts val="0"/>
              </a:spcBef>
              <a:spcAft>
                <a:spcPts val="0"/>
              </a:spcAft>
              <a:buClr>
                <a:schemeClr val="dk1"/>
              </a:buClr>
              <a:buSzPts val="1100"/>
              <a:buChar char="○"/>
            </a:pPr>
            <a:r>
              <a:rPr lang="en">
                <a:solidFill>
                  <a:schemeClr val="dk1"/>
                </a:solidFill>
              </a:rPr>
              <a:t>important because repeated entries can lead to slight biases and inconsistencies when testing, which is especially true for a smaller dataset. </a:t>
            </a:r>
            <a:endParaRPr>
              <a:solidFill>
                <a:schemeClr val="dk1"/>
              </a:solidFill>
            </a:endParaRPr>
          </a:p>
          <a:p>
            <a:pPr indent="-298450" lvl="3" marL="1828800" rtl="0" algn="l">
              <a:spcBef>
                <a:spcPts val="0"/>
              </a:spcBef>
              <a:spcAft>
                <a:spcPts val="0"/>
              </a:spcAft>
              <a:buClr>
                <a:schemeClr val="dk1"/>
              </a:buClr>
              <a:buSzPts val="1100"/>
              <a:buChar char="●"/>
            </a:pPr>
            <a:r>
              <a:rPr lang="en">
                <a:solidFill>
                  <a:schemeClr val="dk1"/>
                </a:solidFill>
              </a:rPr>
              <a:t>I filter on language to only include english entries</a:t>
            </a:r>
            <a:endParaRPr>
              <a:solidFill>
                <a:schemeClr val="dk1"/>
              </a:solidFill>
            </a:endParaRPr>
          </a:p>
          <a:p>
            <a:pPr indent="-298450" lvl="4" marL="2286000" rtl="0" algn="l">
              <a:spcBef>
                <a:spcPts val="0"/>
              </a:spcBef>
              <a:spcAft>
                <a:spcPts val="0"/>
              </a:spcAft>
              <a:buClr>
                <a:schemeClr val="dk1"/>
              </a:buClr>
              <a:buSzPts val="1100"/>
              <a:buChar char="○"/>
            </a:pPr>
            <a:r>
              <a:rPr lang="en">
                <a:solidFill>
                  <a:schemeClr val="dk1"/>
                </a:solidFill>
              </a:rPr>
              <a:t>Sentiment analysis typically works better when limited to one language, and English seemed like the obvious choice since it is my native language. </a:t>
            </a:r>
            <a:endParaRPr>
              <a:solidFill>
                <a:schemeClr val="dk1"/>
              </a:solidFill>
            </a:endParaRPr>
          </a:p>
          <a:p>
            <a:pPr indent="-298450" lvl="3" marL="1828800" rtl="0" algn="l">
              <a:spcBef>
                <a:spcPts val="0"/>
              </a:spcBef>
              <a:spcAft>
                <a:spcPts val="0"/>
              </a:spcAft>
              <a:buClr>
                <a:schemeClr val="dk1"/>
              </a:buClr>
              <a:buSzPts val="1100"/>
              <a:buChar char="●"/>
            </a:pPr>
            <a:r>
              <a:rPr lang="en">
                <a:solidFill>
                  <a:schemeClr val="dk1"/>
                </a:solidFill>
              </a:rPr>
              <a:t>I use a subquery to filter out all the statuses containing links. </a:t>
            </a:r>
            <a:endParaRPr>
              <a:solidFill>
                <a:schemeClr val="dk1"/>
              </a:solidFill>
            </a:endParaRPr>
          </a:p>
          <a:p>
            <a:pPr indent="-298450" lvl="4" marL="2286000" rtl="0" algn="l">
              <a:spcBef>
                <a:spcPts val="0"/>
              </a:spcBef>
              <a:spcAft>
                <a:spcPts val="0"/>
              </a:spcAft>
              <a:buClr>
                <a:schemeClr val="dk1"/>
              </a:buClr>
              <a:buSzPts val="1100"/>
              <a:buChar char="○"/>
            </a:pPr>
            <a:r>
              <a:rPr lang="en">
                <a:solidFill>
                  <a:schemeClr val="dk1"/>
                </a:solidFill>
              </a:rPr>
              <a:t>I noticed while building this dataset that some statuses contain links to pictures or wesites, and some tweets contain JUST these links. Having links in the tweets will definitely throw off the accuracy of the sentiment analysis, so I left them out..</a:t>
            </a:r>
            <a:endParaRPr/>
          </a:p>
          <a:p>
            <a:pPr indent="-298450" lvl="1" marL="914400" rtl="0" algn="l">
              <a:spcBef>
                <a:spcPts val="0"/>
              </a:spcBef>
              <a:spcAft>
                <a:spcPts val="0"/>
              </a:spcAft>
              <a:buSzPts val="1100"/>
              <a:buChar char="○"/>
            </a:pPr>
            <a:r>
              <a:rPr lang="en"/>
              <a:t>453 entries</a:t>
            </a:r>
            <a:endParaRPr/>
          </a:p>
          <a:p>
            <a:pPr indent="-298450" lvl="1" marL="914400" rtl="0" algn="l">
              <a:spcBef>
                <a:spcPts val="0"/>
              </a:spcBef>
              <a:spcAft>
                <a:spcPts val="0"/>
              </a:spcAft>
              <a:buSzPts val="1100"/>
              <a:buChar char="○"/>
            </a:pPr>
            <a:r>
              <a:rPr lang="en"/>
              <a:t>Sentiments are hand labelled</a:t>
            </a:r>
            <a:endParaRPr/>
          </a:p>
          <a:p>
            <a:pPr indent="-298450" lvl="2" marL="1371600" rtl="0" algn="l">
              <a:spcBef>
                <a:spcPts val="0"/>
              </a:spcBef>
              <a:spcAft>
                <a:spcPts val="0"/>
              </a:spcAft>
              <a:buSzPts val="1100"/>
              <a:buChar char="■"/>
            </a:pPr>
            <a:r>
              <a:rPr lang="en"/>
              <a:t>Positive, Neutral, Negative</a:t>
            </a:r>
            <a:endParaRPr/>
          </a:p>
          <a:p>
            <a:pPr indent="-298450" lvl="2" marL="1371600" rtl="0" algn="l">
              <a:spcBef>
                <a:spcPts val="0"/>
              </a:spcBef>
              <a:spcAft>
                <a:spcPts val="0"/>
              </a:spcAft>
              <a:buSzPts val="1100"/>
              <a:buChar char="■"/>
            </a:pPr>
            <a:r>
              <a:rPr lang="en"/>
              <a:t>***Insert and talk about distribution</a:t>
            </a:r>
            <a:endParaRPr/>
          </a:p>
          <a:p>
            <a:pPr indent="-298450" lvl="1" marL="914400" rtl="0" algn="l">
              <a:spcBef>
                <a:spcPts val="0"/>
              </a:spcBef>
              <a:spcAft>
                <a:spcPts val="0"/>
              </a:spcAft>
              <a:buSzPts val="1100"/>
              <a:buChar char="○"/>
            </a:pPr>
            <a:r>
              <a:rPr lang="en"/>
              <a:t>Prior to analysis, the data will be preprocessed to remove noise and irrelevant information.</a:t>
            </a:r>
            <a:endParaRPr/>
          </a:p>
          <a:p>
            <a:pPr indent="-298450" lvl="1" marL="914400" rtl="0" algn="l">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0fde127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0fde127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0fde1275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0fde1275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0fde1275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0fde1275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16e662be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d16e662be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2" marL="1371600" rtl="0" algn="l">
              <a:spcBef>
                <a:spcPts val="0"/>
              </a:spcBef>
              <a:spcAft>
                <a:spcPts val="0"/>
              </a:spcAft>
              <a:buClr>
                <a:schemeClr val="dk1"/>
              </a:buClr>
              <a:buSzPts val="1100"/>
              <a:buChar char="■"/>
            </a:pPr>
            <a:r>
              <a:rPr lang="en">
                <a:solidFill>
                  <a:schemeClr val="dk1"/>
                </a:solidFill>
              </a:rPr>
              <a:t>Stop words are commonly used words in any language that are often filtered out before or after processing natural language data (text). This is because stop words usually have little to no useful information for understanding the meaning of a text. They typically include articles, pronouns, prepositions, and other words that occur frequently in the language. Examples of stop words in English include "the", "is", "at", "which", and "on".</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The primary purpose of removing stop words is to reduce the amount of data that needs to be processed, which can help improve the performance of various NLP tasks such as search engines, text summarizations, and sentiment analysis. By eliminating these words, algorithms can focus more on important words that give significant information about the content of the text.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d0fde1275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d0fde1275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Naive Bayes:</a:t>
            </a:r>
            <a:endParaRPr/>
          </a:p>
          <a:p>
            <a:pPr indent="-298450" lvl="0" marL="457200" rtl="0" algn="l">
              <a:spcBef>
                <a:spcPts val="0"/>
              </a:spcBef>
              <a:spcAft>
                <a:spcPts val="0"/>
              </a:spcAft>
              <a:buSzPts val="1100"/>
              <a:buChar char="●"/>
            </a:pPr>
            <a:r>
              <a:rPr lang="en"/>
              <a:t>based on Bayes' Theorem, which uses probability to make predictions. </a:t>
            </a:r>
            <a:endParaRPr/>
          </a:p>
          <a:p>
            <a:pPr indent="-298450" lvl="0" marL="457200" rtl="0" algn="l">
              <a:spcBef>
                <a:spcPts val="0"/>
              </a:spcBef>
              <a:spcAft>
                <a:spcPts val="0"/>
              </a:spcAft>
              <a:buSzPts val="1100"/>
              <a:buChar char="●"/>
            </a:pPr>
            <a:r>
              <a:rPr lang="en"/>
              <a:t>The "naive" aspect of the algorithm assumes that the features used to make predictions are independent of each other, which simplifies the computation</a:t>
            </a:r>
            <a:endParaRPr/>
          </a:p>
          <a:p>
            <a:pPr indent="-298450" lvl="0" marL="457200" rtl="0" algn="l">
              <a:spcBef>
                <a:spcPts val="0"/>
              </a:spcBef>
              <a:spcAft>
                <a:spcPts val="0"/>
              </a:spcAft>
              <a:buSzPts val="1100"/>
              <a:buChar char="●"/>
            </a:pPr>
            <a:r>
              <a:rPr lang="en"/>
              <a:t>Naive Bayes is particularly popular for tasks like spam filtering, document classification, and sentiment analysis because it can handle a large volume of data with reasonable accuracy and speed. </a:t>
            </a:r>
            <a:endParaRPr/>
          </a:p>
          <a:p>
            <a:pPr indent="-298450" lvl="0" marL="457200" rtl="0" algn="l">
              <a:spcBef>
                <a:spcPts val="0"/>
              </a:spcBef>
              <a:spcAft>
                <a:spcPts val="0"/>
              </a:spcAft>
              <a:buSzPts val="1100"/>
              <a:buChar char="●"/>
            </a:pPr>
            <a:r>
              <a:rPr lang="en"/>
              <a:t>It works by calculating the probabilities of different outcomes based on the input features and selecting the outcome with the highest probability.</a:t>
            </a:r>
            <a:endParaRPr/>
          </a:p>
          <a:p>
            <a:pPr indent="-298450" lvl="0" marL="457200" rtl="0" algn="l">
              <a:spcBef>
                <a:spcPts val="0"/>
              </a:spcBef>
              <a:spcAft>
                <a:spcPts val="0"/>
              </a:spcAft>
              <a:buSzPts val="1100"/>
              <a:buChar char="●"/>
            </a:pPr>
            <a:r>
              <a:rPr lang="en"/>
              <a:t>The algorithm's effectiveness, despite its simplicity and the often inaccurate assumption of feature independence, makes it a widely used technique in various applications.</a:t>
            </a:r>
            <a:endParaRPr/>
          </a:p>
          <a:p>
            <a:pPr indent="-298450" lvl="0" marL="457200" rtl="0" algn="l">
              <a:spcBef>
                <a:spcPts val="0"/>
              </a:spcBef>
              <a:spcAft>
                <a:spcPts val="0"/>
              </a:spcAft>
              <a:buSzPts val="1100"/>
              <a:buChar char="●"/>
            </a:pPr>
            <a:r>
              <a:rPr lang="en"/>
              <a:t>It's also a good starting point for more complex algorithms and a useful tool in the machine learning toolkit.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BERT </a:t>
            </a:r>
            <a:endParaRPr/>
          </a:p>
          <a:p>
            <a:pPr indent="-298450" lvl="0" marL="457200" rtl="0" algn="l">
              <a:spcBef>
                <a:spcPts val="0"/>
              </a:spcBef>
              <a:spcAft>
                <a:spcPts val="0"/>
              </a:spcAft>
              <a:buSzPts val="1100"/>
              <a:buChar char="●"/>
            </a:pPr>
            <a:r>
              <a:rPr lang="en"/>
              <a:t>Bidirectional Encoder Representations from Transformers</a:t>
            </a:r>
            <a:endParaRPr/>
          </a:p>
          <a:p>
            <a:pPr indent="-298450" lvl="0" marL="457200" rtl="0" algn="l">
              <a:spcBef>
                <a:spcPts val="0"/>
              </a:spcBef>
              <a:spcAft>
                <a:spcPts val="0"/>
              </a:spcAft>
              <a:buSzPts val="1100"/>
              <a:buChar char="●"/>
            </a:pPr>
            <a:r>
              <a:rPr lang="en"/>
              <a:t>natural language processing (NLP) model developed by Google. </a:t>
            </a:r>
            <a:endParaRPr/>
          </a:p>
          <a:p>
            <a:pPr indent="-298450" lvl="0" marL="457200" rtl="0" algn="l">
              <a:spcBef>
                <a:spcPts val="0"/>
              </a:spcBef>
              <a:spcAft>
                <a:spcPts val="0"/>
              </a:spcAft>
              <a:buSzPts val="1100"/>
              <a:buChar char="●"/>
            </a:pPr>
            <a:r>
              <a:rPr lang="en"/>
              <a:t>pre-trained on a large amount of text and then fine-tuning on specific tasks</a:t>
            </a:r>
            <a:endParaRPr/>
          </a:p>
          <a:p>
            <a:pPr indent="-298450" lvl="0" marL="457200" rtl="0" algn="l">
              <a:spcBef>
                <a:spcPts val="0"/>
              </a:spcBef>
              <a:spcAft>
                <a:spcPts val="0"/>
              </a:spcAft>
              <a:buSzPts val="1100"/>
              <a:buChar char="●"/>
            </a:pPr>
            <a:r>
              <a:rPr lang="en"/>
              <a:t>BERT is able to capture a rich understanding of language semantics</a:t>
            </a:r>
            <a:endParaRPr/>
          </a:p>
          <a:p>
            <a:pPr indent="-298450" lvl="0" marL="457200" rtl="0" algn="l">
              <a:spcBef>
                <a:spcPts val="0"/>
              </a:spcBef>
              <a:spcAft>
                <a:spcPts val="0"/>
              </a:spcAft>
              <a:buSzPts val="1100"/>
              <a:buChar char="●"/>
            </a:pPr>
            <a:r>
              <a:rPr lang="en"/>
              <a:t>Unlike traditional models that read text sequentially, BERT reads text bidirectionally, allowing it to grasp context from both directions. </a:t>
            </a:r>
            <a:endParaRPr/>
          </a:p>
          <a:p>
            <a:pPr indent="-298450" lvl="0" marL="457200" rtl="0" algn="l">
              <a:spcBef>
                <a:spcPts val="0"/>
              </a:spcBef>
              <a:spcAft>
                <a:spcPts val="0"/>
              </a:spcAft>
              <a:buSzPts val="1100"/>
              <a:buChar char="●"/>
            </a:pPr>
            <a:r>
              <a:rPr lang="en"/>
              <a:t>This capability makes it exceptionally powerful for tasks like sentiment analysis, question answering, and language translation.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XGBoost </a:t>
            </a:r>
            <a:endParaRPr/>
          </a:p>
          <a:p>
            <a:pPr indent="-298450" lvl="0" marL="457200" rtl="0" algn="l">
              <a:spcBef>
                <a:spcPts val="0"/>
              </a:spcBef>
              <a:spcAft>
                <a:spcPts val="0"/>
              </a:spcAft>
              <a:buSzPts val="1100"/>
              <a:buChar char="●"/>
            </a:pPr>
            <a:r>
              <a:rPr lang="en"/>
              <a:t>Extreme Gradient Boosting</a:t>
            </a:r>
            <a:endParaRPr/>
          </a:p>
          <a:p>
            <a:pPr indent="-298450" lvl="0" marL="457200" rtl="0" algn="l">
              <a:spcBef>
                <a:spcPts val="0"/>
              </a:spcBef>
              <a:spcAft>
                <a:spcPts val="0"/>
              </a:spcAft>
              <a:buSzPts val="1100"/>
              <a:buChar char="●"/>
            </a:pPr>
            <a:r>
              <a:rPr lang="en"/>
              <a:t>advanced implementation of gradient boosting algorithms</a:t>
            </a:r>
            <a:endParaRPr/>
          </a:p>
          <a:p>
            <a:pPr indent="-298450" lvl="0" marL="457200" rtl="0" algn="l">
              <a:spcBef>
                <a:spcPts val="0"/>
              </a:spcBef>
              <a:spcAft>
                <a:spcPts val="0"/>
              </a:spcAft>
              <a:buSzPts val="1100"/>
              <a:buChar char="●"/>
            </a:pPr>
            <a:r>
              <a:rPr lang="en"/>
              <a:t>XGBoost was designed for speed and performance making it efficient at handling large-scale and complex data. </a:t>
            </a:r>
            <a:endParaRPr/>
          </a:p>
          <a:p>
            <a:pPr indent="-298450" lvl="0" marL="457200" rtl="0" algn="l">
              <a:spcBef>
                <a:spcPts val="0"/>
              </a:spcBef>
              <a:spcAft>
                <a:spcPts val="0"/>
              </a:spcAft>
              <a:buSzPts val="1100"/>
              <a:buChar char="●"/>
            </a:pPr>
            <a:r>
              <a:rPr lang="en"/>
              <a:t>It builds multiple models sequentially, with each new model correcting errors made by the previous ones. </a:t>
            </a:r>
            <a:endParaRPr/>
          </a:p>
          <a:p>
            <a:pPr indent="-298450" lvl="0" marL="457200" rtl="0" algn="l">
              <a:spcBef>
                <a:spcPts val="0"/>
              </a:spcBef>
              <a:spcAft>
                <a:spcPts val="0"/>
              </a:spcAft>
              <a:buSzPts val="1100"/>
              <a:buChar char="●"/>
            </a:pPr>
            <a:r>
              <a:rPr lang="en"/>
              <a:t>XGBoost is particularly versatile, being applicable to a wide range of regression, classification, and ranking problems across different domains.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Together, BERT's deep understanding of language nuances and XGBoost's powerful predictive capabilities make a formidable combination for tackling advanced NLP tasks, including sentiment analysis. In this project, we leverage BERT to generate embeddings that capture the contextual meanings of tweets, which are then fed into an XGBoost model to predict the sentiment expressed in each tweet.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d0fde1275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d0fde1275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Explain Learning curve</a:t>
            </a:r>
            <a:endParaRPr/>
          </a:p>
          <a:p>
            <a:pPr indent="-298450" lvl="1" marL="914400" rtl="0" algn="l">
              <a:spcBef>
                <a:spcPts val="0"/>
              </a:spcBef>
              <a:spcAft>
                <a:spcPts val="0"/>
              </a:spcAft>
              <a:buSzPts val="1100"/>
              <a:buChar char="○"/>
            </a:pPr>
            <a:r>
              <a:rPr lang="en"/>
              <a:t>graph plots the model's performance on the training data (how well it learns the data it's trained on) and on the validation data (how well it generalizes to new, unseen data) against the amount of training iterations.</a:t>
            </a:r>
            <a:endParaRPr/>
          </a:p>
          <a:p>
            <a:pPr indent="-298450" lvl="1" marL="914400" rtl="0" algn="l">
              <a:spcBef>
                <a:spcPts val="0"/>
              </a:spcBef>
              <a:spcAft>
                <a:spcPts val="0"/>
              </a:spcAft>
              <a:buSzPts val="1100"/>
              <a:buChar char="○"/>
            </a:pPr>
            <a:r>
              <a:rPr lang="en"/>
              <a:t>By examining the gap between the training and validation performance, you can identify overfitting (when the model performs well on training data but poorly on validation data) or underfitting (when the model performs poorly on both training and validation data).</a:t>
            </a:r>
            <a:endParaRPr sz="1200">
              <a:solidFill>
                <a:srgbClr val="ECECEC"/>
              </a:solidFill>
              <a:highlight>
                <a:srgbClr val="212121"/>
              </a:highlight>
              <a:latin typeface="Roboto"/>
              <a:ea typeface="Roboto"/>
              <a:cs typeface="Roboto"/>
              <a:sym typeface="Roboto"/>
            </a:endParaRPr>
          </a:p>
          <a:p>
            <a:pPr indent="-298450" lvl="0" marL="457200" rtl="0" algn="l">
              <a:spcBef>
                <a:spcPts val="0"/>
              </a:spcBef>
              <a:spcAft>
                <a:spcPts val="0"/>
              </a:spcAft>
              <a:buSzPts val="1100"/>
              <a:buChar char="●"/>
            </a:pPr>
            <a:r>
              <a:rPr lang="en"/>
              <a:t>No overfitting</a:t>
            </a:r>
            <a:endParaRPr/>
          </a:p>
          <a:p>
            <a:pPr indent="-298450" lvl="1" marL="914400" rtl="0" algn="l">
              <a:spcBef>
                <a:spcPts val="0"/>
              </a:spcBef>
              <a:spcAft>
                <a:spcPts val="0"/>
              </a:spcAft>
              <a:buSzPts val="1100"/>
              <a:buChar char="○"/>
            </a:pPr>
            <a:r>
              <a:rPr lang="en"/>
              <a:t>training score is consistently high across the number of training examples indicating that the classifier is performing well on the training set</a:t>
            </a:r>
            <a:endParaRPr/>
          </a:p>
          <a:p>
            <a:pPr indent="-298450" lvl="1" marL="914400" rtl="0" algn="l">
              <a:spcBef>
                <a:spcPts val="0"/>
              </a:spcBef>
              <a:spcAft>
                <a:spcPts val="0"/>
              </a:spcAft>
              <a:buSzPts val="1100"/>
              <a:buChar char="○"/>
            </a:pPr>
            <a:r>
              <a:rPr lang="en"/>
              <a:t>model is not overfitting, since the cross validation score is still increasing after all training examples.</a:t>
            </a:r>
            <a:endParaRPr/>
          </a:p>
          <a:p>
            <a:pPr indent="-298450" lvl="1" marL="914400" rtl="0" algn="l">
              <a:spcBef>
                <a:spcPts val="0"/>
              </a:spcBef>
              <a:spcAft>
                <a:spcPts val="0"/>
              </a:spcAft>
              <a:buSzPts val="1100"/>
              <a:buChar char="○"/>
            </a:pPr>
            <a:r>
              <a:rPr lang="en"/>
              <a:t>the cross-validation scores be catching up with the training </a:t>
            </a:r>
            <a:r>
              <a:rPr lang="en"/>
              <a:t>scores</a:t>
            </a:r>
            <a:r>
              <a:rPr lang="en"/>
              <a:t> implies the model is generalizing better as it sees more data.</a:t>
            </a:r>
            <a:endParaRPr/>
          </a:p>
          <a:p>
            <a:pPr indent="-298450" lvl="2" marL="1371600" rtl="0" algn="l">
              <a:spcBef>
                <a:spcPts val="0"/>
              </a:spcBef>
              <a:spcAft>
                <a:spcPts val="0"/>
              </a:spcAft>
              <a:buSzPts val="1100"/>
              <a:buChar char="■"/>
            </a:pPr>
            <a:r>
              <a:rPr lang="en">
                <a:solidFill>
                  <a:schemeClr val="dk1"/>
                </a:solidFill>
              </a:rPr>
              <a:t>The fact that the CV score is still increasing means that there was probably not enough data and that this model would perform even better with more data</a:t>
            </a:r>
            <a:endParaRPr/>
          </a:p>
          <a:p>
            <a:pPr indent="-298450" lvl="0" marL="457200" rtl="0" algn="l">
              <a:spcBef>
                <a:spcPts val="0"/>
              </a:spcBef>
              <a:spcAft>
                <a:spcPts val="0"/>
              </a:spcAft>
              <a:buSzPts val="1100"/>
              <a:buChar char="●"/>
            </a:pPr>
            <a:r>
              <a:rPr lang="en"/>
              <a:t>Good accuracy</a:t>
            </a:r>
            <a:endParaRPr/>
          </a:p>
          <a:p>
            <a:pPr indent="-298450" lvl="1" marL="914400" rtl="0" algn="l">
              <a:spcBef>
                <a:spcPts val="0"/>
              </a:spcBef>
              <a:spcAft>
                <a:spcPts val="0"/>
              </a:spcAft>
              <a:buSzPts val="1100"/>
              <a:buChar char="○"/>
            </a:pPr>
            <a:r>
              <a:rPr lang="en"/>
              <a:t>75% accuracy</a:t>
            </a:r>
            <a:endParaRPr/>
          </a:p>
          <a:p>
            <a:pPr indent="-298450" lvl="0" marL="457200" rtl="0" algn="l">
              <a:spcBef>
                <a:spcPts val="0"/>
              </a:spcBef>
              <a:spcAft>
                <a:spcPts val="0"/>
              </a:spcAft>
              <a:buSzPts val="1100"/>
              <a:buChar char="●"/>
            </a:pPr>
            <a:r>
              <a:rPr lang="en"/>
              <a:t>Good f1 scores on negative and positive</a:t>
            </a:r>
            <a:endParaRPr/>
          </a:p>
          <a:p>
            <a:pPr indent="-298450" lvl="1" marL="914400" rtl="0" algn="l">
              <a:spcBef>
                <a:spcPts val="0"/>
              </a:spcBef>
              <a:spcAft>
                <a:spcPts val="0"/>
              </a:spcAft>
              <a:buSzPts val="1100"/>
              <a:buChar char="○"/>
            </a:pPr>
            <a:r>
              <a:rPr lang="en"/>
              <a:t>Implies that the model is very good at predicting sentiment of text when it falls under these two classes</a:t>
            </a:r>
            <a:endParaRPr/>
          </a:p>
          <a:p>
            <a:pPr indent="-298450" lvl="0" marL="457200" rtl="0" algn="l">
              <a:spcBef>
                <a:spcPts val="0"/>
              </a:spcBef>
              <a:spcAft>
                <a:spcPts val="0"/>
              </a:spcAft>
              <a:buSzPts val="1100"/>
              <a:buChar char="●"/>
            </a:pPr>
            <a:r>
              <a:rPr lang="en"/>
              <a:t>Neutral recall is e</a:t>
            </a:r>
            <a:r>
              <a:rPr lang="en"/>
              <a:t>specially low</a:t>
            </a:r>
            <a:endParaRPr/>
          </a:p>
          <a:p>
            <a:pPr indent="-298450" lvl="1" marL="914400" rtl="0" algn="l">
              <a:spcBef>
                <a:spcPts val="0"/>
              </a:spcBef>
              <a:spcAft>
                <a:spcPts val="0"/>
              </a:spcAft>
              <a:buSzPts val="1100"/>
              <a:buChar char="○"/>
            </a:pPr>
            <a:r>
              <a:rPr lang="en"/>
              <a:t>After looking at the confusion matrix, we can say that this low recall score is due to the model misclassifying true neutral labels as either positive or negative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4300" y="1079004"/>
            <a:ext cx="5007300" cy="21948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852563" y="3464767"/>
            <a:ext cx="3815400" cy="2148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293750" y="1495425"/>
            <a:ext cx="3764400" cy="10122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p:nvPr>
            <p:ph idx="1" type="subTitle"/>
          </p:nvPr>
        </p:nvSpPr>
        <p:spPr>
          <a:xfrm>
            <a:off x="1933650" y="3189775"/>
            <a:ext cx="5153100" cy="28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57" name="Google Shape;57;p1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8" name="Google Shape;58;p1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0" name="Shape 60"/>
        <p:cNvGrpSpPr/>
        <p:nvPr/>
      </p:nvGrpSpPr>
      <p:grpSpPr>
        <a:xfrm>
          <a:off x="0" y="0"/>
          <a:ext cx="0" cy="0"/>
          <a:chOff x="0" y="0"/>
          <a:chExt cx="0" cy="0"/>
        </a:xfrm>
      </p:grpSpPr>
      <p:sp>
        <p:nvSpPr>
          <p:cNvPr id="61" name="Google Shape;61;p13"/>
          <p:cNvSpPr txBox="1"/>
          <p:nvPr>
            <p:ph type="title"/>
          </p:nvPr>
        </p:nvSpPr>
        <p:spPr>
          <a:xfrm>
            <a:off x="1641574" y="13610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2" name="Google Shape;62;p13"/>
          <p:cNvSpPr txBox="1"/>
          <p:nvPr>
            <p:ph idx="1" type="subTitle"/>
          </p:nvPr>
        </p:nvSpPr>
        <p:spPr>
          <a:xfrm>
            <a:off x="16415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 name="Google Shape;63;p13"/>
          <p:cNvSpPr txBox="1"/>
          <p:nvPr>
            <p:ph hasCustomPrompt="1" idx="2" type="title"/>
          </p:nvPr>
        </p:nvSpPr>
        <p:spPr>
          <a:xfrm>
            <a:off x="8061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4" name="Google Shape;64;p13"/>
          <p:cNvSpPr txBox="1"/>
          <p:nvPr>
            <p:ph idx="3" type="title"/>
          </p:nvPr>
        </p:nvSpPr>
        <p:spPr>
          <a:xfrm>
            <a:off x="5499274" y="13610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5" name="Google Shape;65;p13"/>
          <p:cNvSpPr txBox="1"/>
          <p:nvPr>
            <p:ph idx="4" type="subTitle"/>
          </p:nvPr>
        </p:nvSpPr>
        <p:spPr>
          <a:xfrm>
            <a:off x="54992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hasCustomPrompt="1" idx="5" type="title"/>
          </p:nvPr>
        </p:nvSpPr>
        <p:spPr>
          <a:xfrm>
            <a:off x="46638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7" name="Google Shape;67;p13"/>
          <p:cNvSpPr txBox="1"/>
          <p:nvPr>
            <p:ph idx="6" type="title"/>
          </p:nvPr>
        </p:nvSpPr>
        <p:spPr>
          <a:xfrm>
            <a:off x="1641574" y="31036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8" name="Google Shape;68;p13"/>
          <p:cNvSpPr txBox="1"/>
          <p:nvPr>
            <p:ph idx="7" type="subTitle"/>
          </p:nvPr>
        </p:nvSpPr>
        <p:spPr>
          <a:xfrm>
            <a:off x="16415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3"/>
          <p:cNvSpPr txBox="1"/>
          <p:nvPr>
            <p:ph hasCustomPrompt="1" idx="8" type="title"/>
          </p:nvPr>
        </p:nvSpPr>
        <p:spPr>
          <a:xfrm>
            <a:off x="8061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0" name="Google Shape;70;p13"/>
          <p:cNvSpPr txBox="1"/>
          <p:nvPr>
            <p:ph idx="9" type="title"/>
          </p:nvPr>
        </p:nvSpPr>
        <p:spPr>
          <a:xfrm>
            <a:off x="5499274" y="31036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1" name="Google Shape;71;p13"/>
          <p:cNvSpPr txBox="1"/>
          <p:nvPr>
            <p:ph idx="13" type="subTitle"/>
          </p:nvPr>
        </p:nvSpPr>
        <p:spPr>
          <a:xfrm>
            <a:off x="54992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 name="Google Shape;72;p13"/>
          <p:cNvSpPr txBox="1"/>
          <p:nvPr>
            <p:ph hasCustomPrompt="1" idx="14" type="title"/>
          </p:nvPr>
        </p:nvSpPr>
        <p:spPr>
          <a:xfrm>
            <a:off x="46638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3" name="Google Shape;73;p13"/>
          <p:cNvSpPr txBox="1"/>
          <p:nvPr>
            <p:ph idx="15"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74" name="Google Shape;74;p1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1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76" name="Shape 76"/>
        <p:cNvGrpSpPr/>
        <p:nvPr/>
      </p:nvGrpSpPr>
      <p:grpSpPr>
        <a:xfrm>
          <a:off x="0" y="0"/>
          <a:ext cx="0" cy="0"/>
          <a:chOff x="0" y="0"/>
          <a:chExt cx="0" cy="0"/>
        </a:xfrm>
      </p:grpSpPr>
      <p:sp>
        <p:nvSpPr>
          <p:cNvPr id="77" name="Google Shape;77;p14"/>
          <p:cNvSpPr txBox="1"/>
          <p:nvPr>
            <p:ph type="title"/>
          </p:nvPr>
        </p:nvSpPr>
        <p:spPr>
          <a:xfrm>
            <a:off x="191407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8" name="Google Shape;78;p14"/>
          <p:cNvSpPr txBox="1"/>
          <p:nvPr>
            <p:ph idx="1" type="subTitle"/>
          </p:nvPr>
        </p:nvSpPr>
        <p:spPr>
          <a:xfrm>
            <a:off x="191407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 name="Google Shape;79;p14"/>
          <p:cNvSpPr txBox="1"/>
          <p:nvPr>
            <p:ph idx="2" type="title"/>
          </p:nvPr>
        </p:nvSpPr>
        <p:spPr>
          <a:xfrm>
            <a:off x="499942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4"/>
          <p:cNvSpPr txBox="1"/>
          <p:nvPr>
            <p:ph idx="3" type="subTitle"/>
          </p:nvPr>
        </p:nvSpPr>
        <p:spPr>
          <a:xfrm>
            <a:off x="499942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 name="Google Shape;81;p14"/>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82" name="Google Shape;82;p1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83" name="Google Shape;83;p1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84" name="Shape 84"/>
        <p:cNvGrpSpPr/>
        <p:nvPr/>
      </p:nvGrpSpPr>
      <p:grpSpPr>
        <a:xfrm>
          <a:off x="0" y="0"/>
          <a:ext cx="0" cy="0"/>
          <a:chOff x="0" y="0"/>
          <a:chExt cx="0" cy="0"/>
        </a:xfrm>
      </p:grpSpPr>
      <p:sp>
        <p:nvSpPr>
          <p:cNvPr id="85" name="Google Shape;85;p15"/>
          <p:cNvSpPr txBox="1"/>
          <p:nvPr>
            <p:ph type="title"/>
          </p:nvPr>
        </p:nvSpPr>
        <p:spPr>
          <a:xfrm>
            <a:off x="1773725" y="1448288"/>
            <a:ext cx="22305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6" name="Google Shape;86;p15"/>
          <p:cNvSpPr txBox="1"/>
          <p:nvPr>
            <p:ph idx="1" type="subTitle"/>
          </p:nvPr>
        </p:nvSpPr>
        <p:spPr>
          <a:xfrm>
            <a:off x="1773725" y="2095103"/>
            <a:ext cx="2230500" cy="7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7" name="Google Shape;87;p15"/>
          <p:cNvSpPr txBox="1"/>
          <p:nvPr>
            <p:ph idx="2" type="title"/>
          </p:nvPr>
        </p:nvSpPr>
        <p:spPr>
          <a:xfrm>
            <a:off x="5144188" y="2484688"/>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8" name="Google Shape;88;p15"/>
          <p:cNvSpPr txBox="1"/>
          <p:nvPr>
            <p:ph idx="3" type="subTitle"/>
          </p:nvPr>
        </p:nvSpPr>
        <p:spPr>
          <a:xfrm>
            <a:off x="5144188" y="3131503"/>
            <a:ext cx="2230500" cy="78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9" name="Google Shape;89;p15"/>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90" name="Google Shape;90;p1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91" name="Google Shape;91;p1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92" name="Shape 92"/>
        <p:cNvGrpSpPr/>
        <p:nvPr/>
      </p:nvGrpSpPr>
      <p:grpSpPr>
        <a:xfrm>
          <a:off x="0" y="0"/>
          <a:ext cx="0" cy="0"/>
          <a:chOff x="0" y="0"/>
          <a:chExt cx="0" cy="0"/>
        </a:xfrm>
      </p:grpSpPr>
      <p:sp>
        <p:nvSpPr>
          <p:cNvPr id="93" name="Google Shape;93;p16"/>
          <p:cNvSpPr txBox="1"/>
          <p:nvPr>
            <p:ph type="title"/>
          </p:nvPr>
        </p:nvSpPr>
        <p:spPr>
          <a:xfrm>
            <a:off x="71430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4" name="Google Shape;94;p16"/>
          <p:cNvSpPr txBox="1"/>
          <p:nvPr>
            <p:ph idx="1" type="subTitle"/>
          </p:nvPr>
        </p:nvSpPr>
        <p:spPr>
          <a:xfrm>
            <a:off x="71430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5" name="Google Shape;95;p16"/>
          <p:cNvSpPr txBox="1"/>
          <p:nvPr>
            <p:ph idx="2" type="title"/>
          </p:nvPr>
        </p:nvSpPr>
        <p:spPr>
          <a:xfrm>
            <a:off x="345675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6" name="Google Shape;96;p16"/>
          <p:cNvSpPr txBox="1"/>
          <p:nvPr>
            <p:ph idx="3" type="subTitle"/>
          </p:nvPr>
        </p:nvSpPr>
        <p:spPr>
          <a:xfrm>
            <a:off x="345675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7" name="Google Shape;97;p16"/>
          <p:cNvSpPr txBox="1"/>
          <p:nvPr>
            <p:ph idx="4" type="title"/>
          </p:nvPr>
        </p:nvSpPr>
        <p:spPr>
          <a:xfrm>
            <a:off x="6199188"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8" name="Google Shape;98;p16"/>
          <p:cNvSpPr txBox="1"/>
          <p:nvPr>
            <p:ph idx="5" type="subTitle"/>
          </p:nvPr>
        </p:nvSpPr>
        <p:spPr>
          <a:xfrm>
            <a:off x="6199188"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6"/>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
    <p:spTree>
      <p:nvGrpSpPr>
        <p:cNvPr id="100" name="Shape 100"/>
        <p:cNvGrpSpPr/>
        <p:nvPr/>
      </p:nvGrpSpPr>
      <p:grpSpPr>
        <a:xfrm>
          <a:off x="0" y="0"/>
          <a:ext cx="0" cy="0"/>
          <a:chOff x="0" y="0"/>
          <a:chExt cx="0" cy="0"/>
        </a:xfrm>
      </p:grpSpPr>
      <p:sp>
        <p:nvSpPr>
          <p:cNvPr id="101" name="Google Shape;101;p17"/>
          <p:cNvSpPr txBox="1"/>
          <p:nvPr>
            <p:ph type="title"/>
          </p:nvPr>
        </p:nvSpPr>
        <p:spPr>
          <a:xfrm>
            <a:off x="73635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2" name="Google Shape;102;p17"/>
          <p:cNvSpPr txBox="1"/>
          <p:nvPr>
            <p:ph idx="1" type="subTitle"/>
          </p:nvPr>
        </p:nvSpPr>
        <p:spPr>
          <a:xfrm>
            <a:off x="73635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 name="Google Shape;103;p17"/>
          <p:cNvSpPr txBox="1"/>
          <p:nvPr>
            <p:ph idx="2" type="title"/>
          </p:nvPr>
        </p:nvSpPr>
        <p:spPr>
          <a:xfrm>
            <a:off x="736350"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4" name="Google Shape;104;p17"/>
          <p:cNvSpPr txBox="1"/>
          <p:nvPr>
            <p:ph idx="3" type="subTitle"/>
          </p:nvPr>
        </p:nvSpPr>
        <p:spPr>
          <a:xfrm>
            <a:off x="736350"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7"/>
          <p:cNvSpPr txBox="1"/>
          <p:nvPr>
            <p:ph idx="4" type="title"/>
          </p:nvPr>
        </p:nvSpPr>
        <p:spPr>
          <a:xfrm>
            <a:off x="6199188"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5" type="subTitle"/>
          </p:nvPr>
        </p:nvSpPr>
        <p:spPr>
          <a:xfrm>
            <a:off x="6199200" y="2122312"/>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 name="Google Shape;107;p17"/>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08" name="Google Shape;108;p17"/>
          <p:cNvSpPr txBox="1"/>
          <p:nvPr>
            <p:ph idx="7" type="title"/>
          </p:nvPr>
        </p:nvSpPr>
        <p:spPr>
          <a:xfrm>
            <a:off x="619920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9" name="Google Shape;109;p17"/>
          <p:cNvSpPr txBox="1"/>
          <p:nvPr>
            <p:ph idx="8" type="subTitle"/>
          </p:nvPr>
        </p:nvSpPr>
        <p:spPr>
          <a:xfrm>
            <a:off x="619920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0" name="Google Shape;110;p17"/>
          <p:cNvSpPr txBox="1"/>
          <p:nvPr>
            <p:ph idx="9" type="title"/>
          </p:nvPr>
        </p:nvSpPr>
        <p:spPr>
          <a:xfrm>
            <a:off x="3459563"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1" name="Google Shape;111;p17"/>
          <p:cNvSpPr txBox="1"/>
          <p:nvPr>
            <p:ph idx="13" type="subTitle"/>
          </p:nvPr>
        </p:nvSpPr>
        <p:spPr>
          <a:xfrm>
            <a:off x="3459563"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17"/>
          <p:cNvSpPr txBox="1"/>
          <p:nvPr>
            <p:ph idx="14" type="title"/>
          </p:nvPr>
        </p:nvSpPr>
        <p:spPr>
          <a:xfrm>
            <a:off x="3459563"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3" name="Google Shape;113;p17"/>
          <p:cNvSpPr txBox="1"/>
          <p:nvPr>
            <p:ph idx="15" type="subTitle"/>
          </p:nvPr>
        </p:nvSpPr>
        <p:spPr>
          <a:xfrm>
            <a:off x="3459563"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14" name="Google Shape;114;p1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15" name="Google Shape;115;p1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116" name="Shape 116"/>
        <p:cNvGrpSpPr/>
        <p:nvPr/>
      </p:nvGrpSpPr>
      <p:grpSpPr>
        <a:xfrm>
          <a:off x="0" y="0"/>
          <a:ext cx="0" cy="0"/>
          <a:chOff x="0" y="0"/>
          <a:chExt cx="0" cy="0"/>
        </a:xfrm>
      </p:grpSpPr>
      <p:sp>
        <p:nvSpPr>
          <p:cNvPr id="117" name="Google Shape;117;p18"/>
          <p:cNvSpPr txBox="1"/>
          <p:nvPr>
            <p:ph type="title"/>
          </p:nvPr>
        </p:nvSpPr>
        <p:spPr>
          <a:xfrm>
            <a:off x="72120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8" name="Google Shape;118;p18"/>
          <p:cNvSpPr txBox="1"/>
          <p:nvPr>
            <p:ph idx="1" type="subTitle"/>
          </p:nvPr>
        </p:nvSpPr>
        <p:spPr>
          <a:xfrm>
            <a:off x="72120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9" name="Google Shape;119;p18"/>
          <p:cNvSpPr txBox="1"/>
          <p:nvPr>
            <p:ph idx="2" type="title"/>
          </p:nvPr>
        </p:nvSpPr>
        <p:spPr>
          <a:xfrm>
            <a:off x="725325"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8"/>
          <p:cNvSpPr txBox="1"/>
          <p:nvPr>
            <p:ph idx="3" type="subTitle"/>
          </p:nvPr>
        </p:nvSpPr>
        <p:spPr>
          <a:xfrm>
            <a:off x="725325" y="21673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8"/>
          <p:cNvSpPr txBox="1"/>
          <p:nvPr>
            <p:ph idx="4" type="title"/>
          </p:nvPr>
        </p:nvSpPr>
        <p:spPr>
          <a:xfrm>
            <a:off x="6188163"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2" name="Google Shape;122;p18"/>
          <p:cNvSpPr txBox="1"/>
          <p:nvPr>
            <p:ph idx="5" type="subTitle"/>
          </p:nvPr>
        </p:nvSpPr>
        <p:spPr>
          <a:xfrm>
            <a:off x="6188175" y="2167300"/>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3" name="Google Shape;123;p18"/>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24" name="Google Shape;124;p18"/>
          <p:cNvSpPr txBox="1"/>
          <p:nvPr>
            <p:ph idx="7" type="title"/>
          </p:nvPr>
        </p:nvSpPr>
        <p:spPr>
          <a:xfrm>
            <a:off x="618405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5" name="Google Shape;125;p18"/>
          <p:cNvSpPr txBox="1"/>
          <p:nvPr>
            <p:ph idx="8" type="subTitle"/>
          </p:nvPr>
        </p:nvSpPr>
        <p:spPr>
          <a:xfrm>
            <a:off x="618405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26" name="Google Shape;126;p1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27" name="Google Shape;127;p1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_1_1">
    <p:spTree>
      <p:nvGrpSpPr>
        <p:cNvPr id="128" name="Shape 128"/>
        <p:cNvGrpSpPr/>
        <p:nvPr/>
      </p:nvGrpSpPr>
      <p:grpSpPr>
        <a:xfrm>
          <a:off x="0" y="0"/>
          <a:ext cx="0" cy="0"/>
          <a:chOff x="0" y="0"/>
          <a:chExt cx="0" cy="0"/>
        </a:xfrm>
      </p:grpSpPr>
      <p:sp>
        <p:nvSpPr>
          <p:cNvPr id="129" name="Google Shape;129;p19"/>
          <p:cNvSpPr txBox="1"/>
          <p:nvPr>
            <p:ph type="title"/>
          </p:nvPr>
        </p:nvSpPr>
        <p:spPr>
          <a:xfrm>
            <a:off x="5194325" y="34435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0" name="Google Shape;130;p19"/>
          <p:cNvSpPr txBox="1"/>
          <p:nvPr>
            <p:ph idx="1" type="subTitle"/>
          </p:nvPr>
        </p:nvSpPr>
        <p:spPr>
          <a:xfrm>
            <a:off x="5194325" y="4090330"/>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1" name="Google Shape;131;p19"/>
          <p:cNvSpPr txBox="1"/>
          <p:nvPr>
            <p:ph idx="2" type="title"/>
          </p:nvPr>
        </p:nvSpPr>
        <p:spPr>
          <a:xfrm>
            <a:off x="5194313" y="11581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2" name="Google Shape;132;p19"/>
          <p:cNvSpPr txBox="1"/>
          <p:nvPr>
            <p:ph idx="3" type="subTitle"/>
          </p:nvPr>
        </p:nvSpPr>
        <p:spPr>
          <a:xfrm>
            <a:off x="5194325" y="1804929"/>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 name="Google Shape;133;p19"/>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34" name="Google Shape;134;p19"/>
          <p:cNvSpPr txBox="1"/>
          <p:nvPr>
            <p:ph idx="5" type="title"/>
          </p:nvPr>
        </p:nvSpPr>
        <p:spPr>
          <a:xfrm>
            <a:off x="5194325" y="23008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5" name="Google Shape;135;p19"/>
          <p:cNvSpPr txBox="1"/>
          <p:nvPr>
            <p:ph idx="6" type="subTitle"/>
          </p:nvPr>
        </p:nvSpPr>
        <p:spPr>
          <a:xfrm>
            <a:off x="5194325" y="2947643"/>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36" name="Google Shape;136;p1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37" name="Google Shape;137;p1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38" name="Shape 138"/>
        <p:cNvGrpSpPr/>
        <p:nvPr/>
      </p:nvGrpSpPr>
      <p:grpSpPr>
        <a:xfrm>
          <a:off x="0" y="0"/>
          <a:ext cx="0" cy="0"/>
          <a:chOff x="0" y="0"/>
          <a:chExt cx="0" cy="0"/>
        </a:xfrm>
      </p:grpSpPr>
      <p:sp>
        <p:nvSpPr>
          <p:cNvPr id="139" name="Google Shape;139;p20"/>
          <p:cNvSpPr txBox="1"/>
          <p:nvPr>
            <p:ph type="title"/>
          </p:nvPr>
        </p:nvSpPr>
        <p:spPr>
          <a:xfrm>
            <a:off x="5562600" y="2988175"/>
            <a:ext cx="2867100" cy="36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140" name="Google Shape;140;p20"/>
          <p:cNvSpPr txBox="1"/>
          <p:nvPr>
            <p:ph idx="1" type="subTitle"/>
          </p:nvPr>
        </p:nvSpPr>
        <p:spPr>
          <a:xfrm>
            <a:off x="4474125" y="1495425"/>
            <a:ext cx="3955500" cy="100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380400" y="1273525"/>
            <a:ext cx="4445400" cy="1740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 type="subTitle"/>
          </p:nvPr>
        </p:nvSpPr>
        <p:spPr>
          <a:xfrm>
            <a:off x="2431100" y="3530450"/>
            <a:ext cx="4580400" cy="3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3"/>
          <p:cNvSpPr txBox="1"/>
          <p:nvPr>
            <p:ph hasCustomPrompt="1" idx="2" type="title"/>
          </p:nvPr>
        </p:nvSpPr>
        <p:spPr>
          <a:xfrm>
            <a:off x="714300" y="1764027"/>
            <a:ext cx="1367400" cy="7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75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 name="Google Shape;18;p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41" name="Shape 141"/>
        <p:cNvGrpSpPr/>
        <p:nvPr/>
      </p:nvGrpSpPr>
      <p:grpSpPr>
        <a:xfrm>
          <a:off x="0" y="0"/>
          <a:ext cx="0" cy="0"/>
          <a:chOff x="0" y="0"/>
          <a:chExt cx="0" cy="0"/>
        </a:xfrm>
      </p:grpSpPr>
      <p:sp>
        <p:nvSpPr>
          <p:cNvPr id="142" name="Google Shape;142;p21"/>
          <p:cNvSpPr txBox="1"/>
          <p:nvPr>
            <p:ph hasCustomPrompt="1" type="title"/>
          </p:nvPr>
        </p:nvSpPr>
        <p:spPr>
          <a:xfrm>
            <a:off x="3857450" y="73057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3" name="Google Shape;143;p21"/>
          <p:cNvSpPr txBox="1"/>
          <p:nvPr>
            <p:ph idx="1" type="subTitle"/>
          </p:nvPr>
        </p:nvSpPr>
        <p:spPr>
          <a:xfrm>
            <a:off x="2704575" y="148877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1"/>
          <p:cNvSpPr txBox="1"/>
          <p:nvPr>
            <p:ph hasCustomPrompt="1" idx="2" type="title"/>
          </p:nvPr>
        </p:nvSpPr>
        <p:spPr>
          <a:xfrm>
            <a:off x="3857450" y="202902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5" name="Google Shape;145;p21"/>
          <p:cNvSpPr txBox="1"/>
          <p:nvPr>
            <p:ph idx="3" type="subTitle"/>
          </p:nvPr>
        </p:nvSpPr>
        <p:spPr>
          <a:xfrm>
            <a:off x="2704575" y="278722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1"/>
          <p:cNvSpPr txBox="1"/>
          <p:nvPr>
            <p:ph hasCustomPrompt="1" idx="4" type="title"/>
          </p:nvPr>
        </p:nvSpPr>
        <p:spPr>
          <a:xfrm>
            <a:off x="3780800" y="3330900"/>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7" name="Google Shape;147;p21"/>
          <p:cNvSpPr txBox="1"/>
          <p:nvPr>
            <p:ph idx="5" type="subTitle"/>
          </p:nvPr>
        </p:nvSpPr>
        <p:spPr>
          <a:xfrm>
            <a:off x="2704575" y="4089100"/>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48" name="Google Shape;148;p2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49" name="Google Shape;149;p2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_1">
    <p:spTree>
      <p:nvGrpSpPr>
        <p:cNvPr id="150" name="Shape 150"/>
        <p:cNvGrpSpPr/>
        <p:nvPr/>
      </p:nvGrpSpPr>
      <p:grpSpPr>
        <a:xfrm>
          <a:off x="0" y="0"/>
          <a:ext cx="0" cy="0"/>
          <a:chOff x="0" y="0"/>
          <a:chExt cx="0" cy="0"/>
        </a:xfrm>
      </p:grpSpPr>
      <p:sp>
        <p:nvSpPr>
          <p:cNvPr id="151" name="Google Shape;151;p22"/>
          <p:cNvSpPr txBox="1"/>
          <p:nvPr>
            <p:ph hasCustomPrompt="1" type="title"/>
          </p:nvPr>
        </p:nvSpPr>
        <p:spPr>
          <a:xfrm>
            <a:off x="1146851"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2" name="Google Shape;152;p22"/>
          <p:cNvSpPr txBox="1"/>
          <p:nvPr>
            <p:ph idx="1" type="subTitle"/>
          </p:nvPr>
        </p:nvSpPr>
        <p:spPr>
          <a:xfrm>
            <a:off x="714350"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2"/>
          <p:cNvSpPr txBox="1"/>
          <p:nvPr>
            <p:ph hasCustomPrompt="1" idx="2" type="title"/>
          </p:nvPr>
        </p:nvSpPr>
        <p:spPr>
          <a:xfrm>
            <a:off x="3075717"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4" name="Google Shape;154;p22"/>
          <p:cNvSpPr txBox="1"/>
          <p:nvPr>
            <p:ph idx="3" type="subTitle"/>
          </p:nvPr>
        </p:nvSpPr>
        <p:spPr>
          <a:xfrm>
            <a:off x="2643217"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2"/>
          <p:cNvSpPr txBox="1"/>
          <p:nvPr>
            <p:ph hasCustomPrompt="1" idx="4" type="title"/>
          </p:nvPr>
        </p:nvSpPr>
        <p:spPr>
          <a:xfrm>
            <a:off x="5004584"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6" name="Google Shape;156;p22"/>
          <p:cNvSpPr txBox="1"/>
          <p:nvPr>
            <p:ph idx="5" type="subTitle"/>
          </p:nvPr>
        </p:nvSpPr>
        <p:spPr>
          <a:xfrm>
            <a:off x="4572083"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22"/>
          <p:cNvSpPr txBox="1"/>
          <p:nvPr>
            <p:ph hasCustomPrompt="1" idx="6" type="title"/>
          </p:nvPr>
        </p:nvSpPr>
        <p:spPr>
          <a:xfrm>
            <a:off x="6933451"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8" name="Google Shape;158;p22"/>
          <p:cNvSpPr txBox="1"/>
          <p:nvPr>
            <p:ph idx="7" type="subTitle"/>
          </p:nvPr>
        </p:nvSpPr>
        <p:spPr>
          <a:xfrm>
            <a:off x="6500950"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22"/>
          <p:cNvSpPr txBox="1"/>
          <p:nvPr>
            <p:ph idx="8"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60" name="Google Shape;160;p2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1" name="Google Shape;161;p2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5">
    <p:spTree>
      <p:nvGrpSpPr>
        <p:cNvPr id="162" name="Shape 162"/>
        <p:cNvGrpSpPr/>
        <p:nvPr/>
      </p:nvGrpSpPr>
      <p:grpSpPr>
        <a:xfrm>
          <a:off x="0" y="0"/>
          <a:ext cx="0" cy="0"/>
          <a:chOff x="0" y="0"/>
          <a:chExt cx="0" cy="0"/>
        </a:xfrm>
      </p:grpSpPr>
      <p:sp>
        <p:nvSpPr>
          <p:cNvPr id="163" name="Google Shape;163;p23"/>
          <p:cNvSpPr txBox="1"/>
          <p:nvPr>
            <p:ph idx="1" type="subTitle"/>
          </p:nvPr>
        </p:nvSpPr>
        <p:spPr>
          <a:xfrm>
            <a:off x="3024150" y="2831188"/>
            <a:ext cx="3095700" cy="87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3"/>
          <p:cNvSpPr txBox="1"/>
          <p:nvPr>
            <p:ph type="title"/>
          </p:nvPr>
        </p:nvSpPr>
        <p:spPr>
          <a:xfrm>
            <a:off x="3024150" y="1440213"/>
            <a:ext cx="3095700" cy="126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107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165" name="Google Shape;165;p2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6" name="Google Shape;166;p2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167" name="Shape 167"/>
        <p:cNvGrpSpPr/>
        <p:nvPr/>
      </p:nvGrpSpPr>
      <p:grpSpPr>
        <a:xfrm>
          <a:off x="0" y="0"/>
          <a:ext cx="0" cy="0"/>
          <a:chOff x="0" y="0"/>
          <a:chExt cx="0" cy="0"/>
        </a:xfrm>
      </p:grpSpPr>
      <p:sp>
        <p:nvSpPr>
          <p:cNvPr id="168" name="Google Shape;168;p24"/>
          <p:cNvSpPr txBox="1"/>
          <p:nvPr>
            <p:ph idx="1" type="subTitle"/>
          </p:nvPr>
        </p:nvSpPr>
        <p:spPr>
          <a:xfrm>
            <a:off x="1011250" y="2703350"/>
            <a:ext cx="2429100" cy="105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9" name="Google Shape;169;p24"/>
          <p:cNvSpPr txBox="1"/>
          <p:nvPr>
            <p:ph type="title"/>
          </p:nvPr>
        </p:nvSpPr>
        <p:spPr>
          <a:xfrm>
            <a:off x="1011250" y="1304150"/>
            <a:ext cx="1932000" cy="11820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70" name="Google Shape;170;p2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2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172" name="Shape 172"/>
        <p:cNvGrpSpPr/>
        <p:nvPr/>
      </p:nvGrpSpPr>
      <p:grpSpPr>
        <a:xfrm>
          <a:off x="0" y="0"/>
          <a:ext cx="0" cy="0"/>
          <a:chOff x="0" y="0"/>
          <a:chExt cx="0" cy="0"/>
        </a:xfrm>
      </p:grpSpPr>
      <p:sp>
        <p:nvSpPr>
          <p:cNvPr id="173" name="Google Shape;173;p25"/>
          <p:cNvSpPr txBox="1"/>
          <p:nvPr>
            <p:ph idx="1" type="subTitle"/>
          </p:nvPr>
        </p:nvSpPr>
        <p:spPr>
          <a:xfrm>
            <a:off x="5703750" y="2703350"/>
            <a:ext cx="2429100" cy="105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74" name="Google Shape;174;p25"/>
          <p:cNvSpPr txBox="1"/>
          <p:nvPr>
            <p:ph type="title"/>
          </p:nvPr>
        </p:nvSpPr>
        <p:spPr>
          <a:xfrm>
            <a:off x="6276975" y="1304150"/>
            <a:ext cx="1855800" cy="118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900"/>
              <a:buNone/>
              <a:defRPr/>
            </a:lvl1pPr>
            <a:lvl2pPr lvl="1" rtl="0" algn="r">
              <a:spcBef>
                <a:spcPts val="0"/>
              </a:spcBef>
              <a:spcAft>
                <a:spcPts val="0"/>
              </a:spcAft>
              <a:buSzPts val="3900"/>
              <a:buNone/>
              <a:defRPr/>
            </a:lvl2pPr>
            <a:lvl3pPr lvl="2" rtl="0" algn="r">
              <a:spcBef>
                <a:spcPts val="0"/>
              </a:spcBef>
              <a:spcAft>
                <a:spcPts val="0"/>
              </a:spcAft>
              <a:buSzPts val="3900"/>
              <a:buNone/>
              <a:defRPr/>
            </a:lvl3pPr>
            <a:lvl4pPr lvl="3" rtl="0" algn="r">
              <a:spcBef>
                <a:spcPts val="0"/>
              </a:spcBef>
              <a:spcAft>
                <a:spcPts val="0"/>
              </a:spcAft>
              <a:buSzPts val="3900"/>
              <a:buNone/>
              <a:defRPr/>
            </a:lvl4pPr>
            <a:lvl5pPr lvl="4" rtl="0" algn="r">
              <a:spcBef>
                <a:spcPts val="0"/>
              </a:spcBef>
              <a:spcAft>
                <a:spcPts val="0"/>
              </a:spcAft>
              <a:buSzPts val="3900"/>
              <a:buNone/>
              <a:defRPr/>
            </a:lvl5pPr>
            <a:lvl6pPr lvl="5" rtl="0" algn="r">
              <a:spcBef>
                <a:spcPts val="0"/>
              </a:spcBef>
              <a:spcAft>
                <a:spcPts val="0"/>
              </a:spcAft>
              <a:buSzPts val="3900"/>
              <a:buNone/>
              <a:defRPr/>
            </a:lvl6pPr>
            <a:lvl7pPr lvl="6" rtl="0" algn="r">
              <a:spcBef>
                <a:spcPts val="0"/>
              </a:spcBef>
              <a:spcAft>
                <a:spcPts val="0"/>
              </a:spcAft>
              <a:buSzPts val="3900"/>
              <a:buNone/>
              <a:defRPr/>
            </a:lvl7pPr>
            <a:lvl8pPr lvl="7" rtl="0" algn="r">
              <a:spcBef>
                <a:spcPts val="0"/>
              </a:spcBef>
              <a:spcAft>
                <a:spcPts val="0"/>
              </a:spcAft>
              <a:buSzPts val="3900"/>
              <a:buNone/>
              <a:defRPr/>
            </a:lvl8pPr>
            <a:lvl9pPr lvl="8" rtl="0" algn="r">
              <a:spcBef>
                <a:spcPts val="0"/>
              </a:spcBef>
              <a:spcAft>
                <a:spcPts val="0"/>
              </a:spcAft>
              <a:buSzPts val="3900"/>
              <a:buNone/>
              <a:defRPr/>
            </a:lvl9pPr>
          </a:lstStyle>
          <a:p/>
        </p:txBody>
      </p:sp>
      <p:cxnSp>
        <p:nvCxnSpPr>
          <p:cNvPr id="175" name="Google Shape;175;p2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76" name="Google Shape;176;p2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_1_2">
    <p:spTree>
      <p:nvGrpSpPr>
        <p:cNvPr id="177" name="Shape 177"/>
        <p:cNvGrpSpPr/>
        <p:nvPr/>
      </p:nvGrpSpPr>
      <p:grpSpPr>
        <a:xfrm>
          <a:off x="0" y="0"/>
          <a:ext cx="0" cy="0"/>
          <a:chOff x="0" y="0"/>
          <a:chExt cx="0" cy="0"/>
        </a:xfrm>
      </p:grpSpPr>
      <p:sp>
        <p:nvSpPr>
          <p:cNvPr id="178" name="Google Shape;178;p26"/>
          <p:cNvSpPr txBox="1"/>
          <p:nvPr>
            <p:ph idx="1" type="subTitle"/>
          </p:nvPr>
        </p:nvSpPr>
        <p:spPr>
          <a:xfrm>
            <a:off x="714300" y="1259225"/>
            <a:ext cx="5386200" cy="245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p:txBody>
      </p:sp>
      <p:sp>
        <p:nvSpPr>
          <p:cNvPr id="179" name="Google Shape;179;p2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80" name="Google Shape;180;p2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2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_1_1">
    <p:spTree>
      <p:nvGrpSpPr>
        <p:cNvPr id="182" name="Shape 182"/>
        <p:cNvGrpSpPr/>
        <p:nvPr/>
      </p:nvGrpSpPr>
      <p:grpSpPr>
        <a:xfrm>
          <a:off x="0" y="0"/>
          <a:ext cx="0" cy="0"/>
          <a:chOff x="0" y="0"/>
          <a:chExt cx="0" cy="0"/>
        </a:xfrm>
      </p:grpSpPr>
      <p:sp>
        <p:nvSpPr>
          <p:cNvPr id="183" name="Google Shape;183;p27"/>
          <p:cNvSpPr txBox="1"/>
          <p:nvPr>
            <p:ph idx="1" type="subTitle"/>
          </p:nvPr>
        </p:nvSpPr>
        <p:spPr>
          <a:xfrm>
            <a:off x="7060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cxnSp>
        <p:nvCxnSpPr>
          <p:cNvPr id="184" name="Google Shape;184;p2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2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86" name="Google Shape;186;p27"/>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87" name="Google Shape;187;p27"/>
          <p:cNvSpPr txBox="1"/>
          <p:nvPr>
            <p:ph idx="2" type="subTitle"/>
          </p:nvPr>
        </p:nvSpPr>
        <p:spPr>
          <a:xfrm>
            <a:off x="46696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88" name="Shape 188"/>
        <p:cNvGrpSpPr/>
        <p:nvPr/>
      </p:nvGrpSpPr>
      <p:grpSpPr>
        <a:xfrm>
          <a:off x="0" y="0"/>
          <a:ext cx="0" cy="0"/>
          <a:chOff x="0" y="0"/>
          <a:chExt cx="0" cy="0"/>
        </a:xfrm>
      </p:grpSpPr>
      <p:sp>
        <p:nvSpPr>
          <p:cNvPr id="189" name="Google Shape;189;p28"/>
          <p:cNvSpPr txBox="1"/>
          <p:nvPr>
            <p:ph idx="1" type="subTitle"/>
          </p:nvPr>
        </p:nvSpPr>
        <p:spPr>
          <a:xfrm>
            <a:off x="714300" y="1656375"/>
            <a:ext cx="3361200" cy="138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28"/>
          <p:cNvSpPr txBox="1"/>
          <p:nvPr>
            <p:ph type="title"/>
          </p:nvPr>
        </p:nvSpPr>
        <p:spPr>
          <a:xfrm>
            <a:off x="714300" y="490500"/>
            <a:ext cx="2828700" cy="9624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sz="68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191" name="Google Shape;191;p2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92" name="Google Shape;192;p2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93" name="Google Shape;193;p28"/>
          <p:cNvSpPr txBox="1"/>
          <p:nvPr/>
        </p:nvSpPr>
        <p:spPr>
          <a:xfrm>
            <a:off x="714300" y="3620145"/>
            <a:ext cx="4739400" cy="564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b="1" lang="en" sz="1200">
                <a:solidFill>
                  <a:schemeClr val="dk1"/>
                </a:solidFill>
                <a:uFill>
                  <a:noFill/>
                </a:uFill>
                <a:latin typeface="Arimo"/>
                <a:ea typeface="Arimo"/>
                <a:cs typeface="Arimo"/>
                <a:sym typeface="Arimo"/>
                <a:hlinkClick r:id="rId2">
                  <a:extLst>
                    <a:ext uri="{A12FA001-AC4F-418D-AE19-62706E023703}">
                      <ahyp:hlinkClr val="tx"/>
                    </a:ext>
                  </a:extLst>
                </a:hlinkClick>
              </a:rPr>
              <a:t>Slidesgo</a:t>
            </a:r>
            <a:r>
              <a:rPr lang="en" sz="1200">
                <a:solidFill>
                  <a:schemeClr val="dk1"/>
                </a:solidFill>
                <a:latin typeface="Arimo"/>
                <a:ea typeface="Arimo"/>
                <a:cs typeface="Arimo"/>
                <a:sym typeface="Arimo"/>
              </a:rPr>
              <a:t>, including icons by </a:t>
            </a:r>
            <a:r>
              <a:rPr b="1" lang="en" sz="1200">
                <a:solidFill>
                  <a:schemeClr val="dk1"/>
                </a:solidFill>
                <a:uFill>
                  <a:noFill/>
                </a:uFill>
                <a:latin typeface="Arimo"/>
                <a:ea typeface="Arimo"/>
                <a:cs typeface="Arimo"/>
                <a:sym typeface="Arimo"/>
                <a:hlinkClick r:id="rId3">
                  <a:extLst>
                    <a:ext uri="{A12FA001-AC4F-418D-AE19-62706E023703}">
                      <ahyp:hlinkClr val="tx"/>
                    </a:ext>
                  </a:extLst>
                </a:hlinkClick>
              </a:rPr>
              <a:t>Flaticon</a:t>
            </a:r>
            <a:r>
              <a:rPr lang="en" sz="1200">
                <a:solidFill>
                  <a:schemeClr val="dk1"/>
                </a:solidFill>
                <a:latin typeface="Arimo"/>
                <a:ea typeface="Arimo"/>
                <a:cs typeface="Arimo"/>
                <a:sym typeface="Arimo"/>
              </a:rPr>
              <a:t> and infographics &amp; images by </a:t>
            </a:r>
            <a:r>
              <a:rPr b="1" lang="en" sz="1200">
                <a:solidFill>
                  <a:schemeClr val="dk1"/>
                </a:solidFill>
                <a:uFill>
                  <a:noFill/>
                </a:uFill>
                <a:latin typeface="Arimo"/>
                <a:ea typeface="Arimo"/>
                <a:cs typeface="Arimo"/>
                <a:sym typeface="Arimo"/>
                <a:hlinkClick r:id="rId4">
                  <a:extLst>
                    <a:ext uri="{A12FA001-AC4F-418D-AE19-62706E023703}">
                      <ahyp:hlinkClr val="tx"/>
                    </a:ext>
                  </a:extLst>
                </a:hlinkClick>
              </a:rPr>
              <a:t>Freepik</a:t>
            </a:r>
            <a:endParaRPr b="1" sz="1200">
              <a:solidFill>
                <a:schemeClr val="dk1"/>
              </a:solidFill>
              <a:latin typeface="Arimo"/>
              <a:ea typeface="Arimo"/>
              <a:cs typeface="Arimo"/>
              <a:sym typeface="Arim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94" name="Shape 19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195"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97" name="Google Shape;197;p3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30"/>
          <p:cNvSpPr/>
          <p:nvPr/>
        </p:nvSpPr>
        <p:spPr>
          <a:xfrm>
            <a:off x="7786413" y="8020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1915951" y="33677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0"/>
          <p:cNvSpPr/>
          <p:nvPr/>
        </p:nvSpPr>
        <p:spPr>
          <a:xfrm>
            <a:off x="6775477" y="396541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1654063" y="1173140"/>
            <a:ext cx="335779" cy="396134"/>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8224526" y="204207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rot="-1685758">
            <a:off x="7349828" y="1695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8224513" y="3689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rot="-1685758">
            <a:off x="2517753" y="14498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1494952" y="2445824"/>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7674437" y="24596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rot="-4501656">
            <a:off x="7177993" y="3584747"/>
            <a:ext cx="700435" cy="696862"/>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rot="-4498560">
            <a:off x="7715362" y="3194685"/>
            <a:ext cx="372045" cy="370147"/>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rot="-4497731">
            <a:off x="7127795" y="2968777"/>
            <a:ext cx="503609" cy="50104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1126688" y="34189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706038" y="19410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8140863" y="11731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rot="-1685758">
            <a:off x="930128" y="4021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1401912" y="42271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1" name="Google Shape;21;p4"/>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22" name="Google Shape;22;p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3" name="Google Shape;23;p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26" name="Google Shape;26;p5"/>
          <p:cNvSpPr txBox="1"/>
          <p:nvPr>
            <p:ph idx="2" type="title"/>
          </p:nvPr>
        </p:nvSpPr>
        <p:spPr>
          <a:xfrm>
            <a:off x="1804169"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7" name="Google Shape;27;p5"/>
          <p:cNvSpPr txBox="1"/>
          <p:nvPr>
            <p:ph idx="1" type="subTitle"/>
          </p:nvPr>
        </p:nvSpPr>
        <p:spPr>
          <a:xfrm>
            <a:off x="1804169"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 name="Google Shape;28;p5"/>
          <p:cNvSpPr txBox="1"/>
          <p:nvPr>
            <p:ph idx="3" type="title"/>
          </p:nvPr>
        </p:nvSpPr>
        <p:spPr>
          <a:xfrm>
            <a:off x="5109344"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9" name="Google Shape;29;p5"/>
          <p:cNvSpPr txBox="1"/>
          <p:nvPr>
            <p:ph idx="4" type="subTitle"/>
          </p:nvPr>
        </p:nvSpPr>
        <p:spPr>
          <a:xfrm>
            <a:off x="5109344"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30" name="Google Shape;30;p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1" name="Google Shape;31;p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4" name="Google Shape;34;p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5" name="Google Shape;35;p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idx="1" type="subTitle"/>
          </p:nvPr>
        </p:nvSpPr>
        <p:spPr>
          <a:xfrm>
            <a:off x="714300" y="1971675"/>
            <a:ext cx="3857700" cy="23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p:txBody>
      </p:sp>
      <p:sp>
        <p:nvSpPr>
          <p:cNvPr id="38" name="Google Shape;38;p7"/>
          <p:cNvSpPr txBox="1"/>
          <p:nvPr>
            <p:ph type="title"/>
          </p:nvPr>
        </p:nvSpPr>
        <p:spPr>
          <a:xfrm>
            <a:off x="714300" y="553450"/>
            <a:ext cx="3857700" cy="12468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9" name="Google Shape;39;p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0" name="Google Shape;40;p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2367000" y="1163250"/>
            <a:ext cx="4410000" cy="281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3" name="Google Shape;43;p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4" name="Google Shape;44;p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txBox="1"/>
          <p:nvPr>
            <p:ph type="title"/>
          </p:nvPr>
        </p:nvSpPr>
        <p:spPr>
          <a:xfrm>
            <a:off x="4384500" y="1404538"/>
            <a:ext cx="4045200" cy="7686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4384500" y="2314563"/>
            <a:ext cx="4045200" cy="14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48" name="Google Shape;48;p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9" name="Google Shape;49;p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type="title"/>
          </p:nvPr>
        </p:nvSpPr>
        <p:spPr>
          <a:xfrm>
            <a:off x="750600" y="3073400"/>
            <a:ext cx="3414600" cy="1242300"/>
          </a:xfrm>
          <a:prstGeom prst="rect">
            <a:avLst/>
          </a:prstGeom>
        </p:spPr>
        <p:txBody>
          <a:bodyPr anchorCtr="0" anchor="t" bIns="91425" lIns="91425" spcFirstLastPara="1" rIns="91425" wrap="square" tIns="91425">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p:txBody>
      </p:sp>
      <p:cxnSp>
        <p:nvCxnSpPr>
          <p:cNvPr id="52" name="Google Shape;52;p1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3" name="Google Shape;53;p1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indent="-317500" lvl="1" marL="914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indent="-317500" lvl="2" marL="1371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indent="-317500" lvl="3" marL="1828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indent="-317500" lvl="4" marL="22860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indent="-317500" lvl="5" marL="27432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indent="-317500" lvl="6" marL="3200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indent="-317500" lvl="7" marL="3657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indent="-317500" lvl="8" marL="4114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22.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ctrTitle"/>
          </p:nvPr>
        </p:nvSpPr>
        <p:spPr>
          <a:xfrm>
            <a:off x="714300" y="1079004"/>
            <a:ext cx="5007300" cy="2194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E6EDF3"/>
              </a:solidFill>
              <a:highlight>
                <a:srgbClr val="0D1117"/>
              </a:highlight>
              <a:latin typeface="Arial"/>
              <a:ea typeface="Arial"/>
              <a:cs typeface="Arial"/>
              <a:sym typeface="Arial"/>
            </a:endParaRPr>
          </a:p>
          <a:p>
            <a:pPr indent="0" lvl="0" marL="0" rtl="0" algn="l">
              <a:spcBef>
                <a:spcPts val="0"/>
              </a:spcBef>
              <a:spcAft>
                <a:spcPts val="0"/>
              </a:spcAft>
              <a:buNone/>
            </a:pPr>
            <a:r>
              <a:rPr lang="en" sz="5900"/>
              <a:t>Twitter Sentiment Analysis Project</a:t>
            </a:r>
            <a:endParaRPr sz="5900"/>
          </a:p>
        </p:txBody>
      </p:sp>
      <p:sp>
        <p:nvSpPr>
          <p:cNvPr id="233" name="Google Shape;233;p31"/>
          <p:cNvSpPr txBox="1"/>
          <p:nvPr>
            <p:ph idx="1" type="subTitle"/>
          </p:nvPr>
        </p:nvSpPr>
        <p:spPr>
          <a:xfrm>
            <a:off x="852563" y="3464767"/>
            <a:ext cx="3815400" cy="2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Owen Andreasen &amp; Justin Park</a:t>
            </a:r>
            <a:endParaRPr/>
          </a:p>
        </p:txBody>
      </p:sp>
      <p:pic>
        <p:nvPicPr>
          <p:cNvPr id="234" name="Google Shape;234;p31" title="Free Images : twitter, socialmedia, application, like, tablet ..."/>
          <p:cNvPicPr preferRelativeResize="0"/>
          <p:nvPr/>
        </p:nvPicPr>
        <p:blipFill>
          <a:blip r:embed="rId3">
            <a:alphaModFix/>
          </a:blip>
          <a:stretch>
            <a:fillRect/>
          </a:stretch>
        </p:blipFill>
        <p:spPr>
          <a:xfrm>
            <a:off x="5619275" y="1331474"/>
            <a:ext cx="3090560" cy="2348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BERT+XGBOOST</a:t>
            </a:r>
            <a:r>
              <a:rPr lang="en"/>
              <a:t> Results</a:t>
            </a:r>
            <a:endParaRPr/>
          </a:p>
        </p:txBody>
      </p:sp>
      <p:pic>
        <p:nvPicPr>
          <p:cNvPr id="326" name="Google Shape;326;p40"/>
          <p:cNvPicPr preferRelativeResize="0"/>
          <p:nvPr/>
        </p:nvPicPr>
        <p:blipFill>
          <a:blip r:embed="rId3">
            <a:alphaModFix/>
          </a:blip>
          <a:stretch>
            <a:fillRect/>
          </a:stretch>
        </p:blipFill>
        <p:spPr>
          <a:xfrm>
            <a:off x="1095300" y="3050075"/>
            <a:ext cx="2976325" cy="1474125"/>
          </a:xfrm>
          <a:prstGeom prst="rect">
            <a:avLst/>
          </a:prstGeom>
          <a:noFill/>
          <a:ln>
            <a:noFill/>
          </a:ln>
        </p:spPr>
      </p:pic>
      <p:pic>
        <p:nvPicPr>
          <p:cNvPr id="327" name="Google Shape;327;p40"/>
          <p:cNvPicPr preferRelativeResize="0"/>
          <p:nvPr/>
        </p:nvPicPr>
        <p:blipFill>
          <a:blip r:embed="rId4">
            <a:alphaModFix/>
          </a:blip>
          <a:stretch>
            <a:fillRect/>
          </a:stretch>
        </p:blipFill>
        <p:spPr>
          <a:xfrm>
            <a:off x="4159500" y="1259225"/>
            <a:ext cx="3703775" cy="3264976"/>
          </a:xfrm>
          <a:prstGeom prst="rect">
            <a:avLst/>
          </a:prstGeom>
          <a:noFill/>
          <a:ln>
            <a:noFill/>
          </a:ln>
        </p:spPr>
      </p:pic>
      <p:pic>
        <p:nvPicPr>
          <p:cNvPr id="328" name="Google Shape;328;p40"/>
          <p:cNvPicPr preferRelativeResize="0"/>
          <p:nvPr/>
        </p:nvPicPr>
        <p:blipFill>
          <a:blip r:embed="rId5">
            <a:alphaModFix/>
          </a:blip>
          <a:stretch>
            <a:fillRect/>
          </a:stretch>
        </p:blipFill>
        <p:spPr>
          <a:xfrm>
            <a:off x="1095300" y="1259225"/>
            <a:ext cx="2976325" cy="175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1"/>
          <p:cNvSpPr txBox="1"/>
          <p:nvPr>
            <p:ph idx="1" type="subTitle"/>
          </p:nvPr>
        </p:nvSpPr>
        <p:spPr>
          <a:xfrm>
            <a:off x="714300" y="1259225"/>
            <a:ext cx="53790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“Muslim woman in Hijab makes valid points and audience members tell her to calm down Funny that Muslim woman who doesnt…”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“Please trash me on Wikipedia, I’m begging you”</a:t>
            </a:r>
            <a:endParaRPr sz="1800"/>
          </a:p>
          <a:p>
            <a:pPr indent="0" lvl="0" marL="1371600" rtl="0" algn="l">
              <a:spcBef>
                <a:spcPts val="0"/>
              </a:spcBef>
              <a:spcAft>
                <a:spcPts val="0"/>
              </a:spcAft>
              <a:buNone/>
            </a:pPr>
            <a:r>
              <a:t/>
            </a:r>
            <a:endParaRPr sz="1800"/>
          </a:p>
          <a:p>
            <a:pPr indent="0" lvl="0" marL="1371600" rtl="0" algn="l">
              <a:spcBef>
                <a:spcPts val="0"/>
              </a:spcBef>
              <a:spcAft>
                <a:spcPts val="0"/>
              </a:spcAft>
              <a:buNone/>
            </a:pPr>
            <a:r>
              <a:t/>
            </a:r>
            <a:endParaRPr sz="1800"/>
          </a:p>
          <a:p>
            <a:pPr indent="0" lvl="0" marL="0" rtl="0" algn="l">
              <a:spcBef>
                <a:spcPts val="0"/>
              </a:spcBef>
              <a:spcAft>
                <a:spcPts val="0"/>
              </a:spcAft>
              <a:buNone/>
            </a:pPr>
            <a:r>
              <a:rPr lang="en" sz="1800"/>
              <a:t>"Just spilled my coffee all over my white shirt. Great start to the day! Can't wait to see what other surprises are in store for me. "</a:t>
            </a:r>
            <a:endParaRPr sz="1800"/>
          </a:p>
        </p:txBody>
      </p:sp>
      <p:sp>
        <p:nvSpPr>
          <p:cNvPr id="334" name="Google Shape;334;p41"/>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&amp; Discussion</a:t>
            </a:r>
            <a:endParaRPr/>
          </a:p>
        </p:txBody>
      </p:sp>
      <p:pic>
        <p:nvPicPr>
          <p:cNvPr id="335" name="Google Shape;335;p41"/>
          <p:cNvPicPr preferRelativeResize="0"/>
          <p:nvPr/>
        </p:nvPicPr>
        <p:blipFill rotWithShape="1">
          <a:blip r:embed="rId3">
            <a:alphaModFix/>
          </a:blip>
          <a:srcRect b="21540" l="0" r="0" t="51507"/>
          <a:stretch/>
        </p:blipFill>
        <p:spPr>
          <a:xfrm>
            <a:off x="5740000" y="1314275"/>
            <a:ext cx="2745900" cy="740075"/>
          </a:xfrm>
          <a:prstGeom prst="rect">
            <a:avLst/>
          </a:prstGeom>
          <a:noFill/>
          <a:ln>
            <a:noFill/>
          </a:ln>
        </p:spPr>
      </p:pic>
      <p:pic>
        <p:nvPicPr>
          <p:cNvPr id="336" name="Google Shape;336;p41"/>
          <p:cNvPicPr preferRelativeResize="0"/>
          <p:nvPr/>
        </p:nvPicPr>
        <p:blipFill rotWithShape="1">
          <a:blip r:embed="rId3">
            <a:alphaModFix/>
          </a:blip>
          <a:srcRect b="21540" l="0" r="0" t="51507"/>
          <a:stretch/>
        </p:blipFill>
        <p:spPr>
          <a:xfrm rot="198394">
            <a:off x="5830700" y="2561837"/>
            <a:ext cx="2745900" cy="740075"/>
          </a:xfrm>
          <a:prstGeom prst="rect">
            <a:avLst/>
          </a:prstGeom>
          <a:noFill/>
          <a:ln>
            <a:noFill/>
          </a:ln>
        </p:spPr>
      </p:pic>
      <p:pic>
        <p:nvPicPr>
          <p:cNvPr id="337" name="Google Shape;337;p41"/>
          <p:cNvPicPr preferRelativeResize="0"/>
          <p:nvPr/>
        </p:nvPicPr>
        <p:blipFill rotWithShape="1">
          <a:blip r:embed="rId3">
            <a:alphaModFix/>
          </a:blip>
          <a:srcRect b="21540" l="0" r="0" t="51507"/>
          <a:stretch/>
        </p:blipFill>
        <p:spPr>
          <a:xfrm rot="475443">
            <a:off x="5923550" y="3803025"/>
            <a:ext cx="2745900" cy="740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2"/>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Improvements</a:t>
            </a:r>
            <a:endParaRPr/>
          </a:p>
        </p:txBody>
      </p:sp>
      <p:pic>
        <p:nvPicPr>
          <p:cNvPr id="343" name="Google Shape;343;p42"/>
          <p:cNvPicPr preferRelativeResize="0"/>
          <p:nvPr/>
        </p:nvPicPr>
        <p:blipFill>
          <a:blip r:embed="rId3">
            <a:alphaModFix/>
          </a:blip>
          <a:stretch>
            <a:fillRect/>
          </a:stretch>
        </p:blipFill>
        <p:spPr>
          <a:xfrm>
            <a:off x="475425" y="1495016"/>
            <a:ext cx="3933876" cy="2183833"/>
          </a:xfrm>
          <a:prstGeom prst="rect">
            <a:avLst/>
          </a:prstGeom>
          <a:noFill/>
          <a:ln>
            <a:noFill/>
          </a:ln>
        </p:spPr>
      </p:pic>
      <p:pic>
        <p:nvPicPr>
          <p:cNvPr id="344" name="Google Shape;344;p42"/>
          <p:cNvPicPr preferRelativeResize="0"/>
          <p:nvPr/>
        </p:nvPicPr>
        <p:blipFill>
          <a:blip r:embed="rId4">
            <a:alphaModFix/>
          </a:blip>
          <a:stretch>
            <a:fillRect/>
          </a:stretch>
        </p:blipFill>
        <p:spPr>
          <a:xfrm>
            <a:off x="4734700" y="1464652"/>
            <a:ext cx="3933874" cy="2214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2164050" y="1163250"/>
            <a:ext cx="4815900" cy="281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idx="1" type="subTitle"/>
          </p:nvPr>
        </p:nvSpPr>
        <p:spPr>
          <a:xfrm>
            <a:off x="714300" y="3776950"/>
            <a:ext cx="78051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we aim to conduct a sentiment analysis on Twitter data. Our primary objective is to compare traditional statistical methods against modern AI/ML techniques to evaluate tweets. We plan to analyze the sentiment of tweets stored in the PostgreSQL Twitter database using different approaches and tools.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0" name="Google Shape;240;p32"/>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pic>
        <p:nvPicPr>
          <p:cNvPr id="241" name="Google Shape;241;p32"/>
          <p:cNvPicPr preferRelativeResize="0"/>
          <p:nvPr/>
        </p:nvPicPr>
        <p:blipFill>
          <a:blip r:embed="rId3">
            <a:alphaModFix/>
          </a:blip>
          <a:stretch>
            <a:fillRect/>
          </a:stretch>
        </p:blipFill>
        <p:spPr>
          <a:xfrm>
            <a:off x="3625100" y="1935188"/>
            <a:ext cx="1676350" cy="1436875"/>
          </a:xfrm>
          <a:prstGeom prst="rect">
            <a:avLst/>
          </a:prstGeom>
          <a:noFill/>
          <a:ln>
            <a:noFill/>
          </a:ln>
        </p:spPr>
      </p:pic>
      <p:pic>
        <p:nvPicPr>
          <p:cNvPr id="242" name="Google Shape;242;p32"/>
          <p:cNvPicPr preferRelativeResize="0"/>
          <p:nvPr/>
        </p:nvPicPr>
        <p:blipFill rotWithShape="1">
          <a:blip r:embed="rId4">
            <a:alphaModFix/>
          </a:blip>
          <a:srcRect b="7366" l="16568" r="13256" t="11140"/>
          <a:stretch/>
        </p:blipFill>
        <p:spPr>
          <a:xfrm>
            <a:off x="5453775" y="1713013"/>
            <a:ext cx="3374976" cy="1881207"/>
          </a:xfrm>
          <a:prstGeom prst="rect">
            <a:avLst/>
          </a:prstGeom>
          <a:noFill/>
          <a:ln>
            <a:noFill/>
          </a:ln>
        </p:spPr>
      </p:pic>
      <p:pic>
        <p:nvPicPr>
          <p:cNvPr id="243" name="Google Shape;243;p32"/>
          <p:cNvPicPr preferRelativeResize="0"/>
          <p:nvPr/>
        </p:nvPicPr>
        <p:blipFill>
          <a:blip r:embed="rId5">
            <a:alphaModFix/>
          </a:blip>
          <a:stretch>
            <a:fillRect/>
          </a:stretch>
        </p:blipFill>
        <p:spPr>
          <a:xfrm>
            <a:off x="457788" y="1713025"/>
            <a:ext cx="3073863" cy="1881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pic>
        <p:nvPicPr>
          <p:cNvPr id="249" name="Google Shape;249;p33"/>
          <p:cNvPicPr preferRelativeResize="0"/>
          <p:nvPr/>
        </p:nvPicPr>
        <p:blipFill>
          <a:blip r:embed="rId3">
            <a:alphaModFix/>
          </a:blip>
          <a:stretch>
            <a:fillRect/>
          </a:stretch>
        </p:blipFill>
        <p:spPr>
          <a:xfrm>
            <a:off x="757550" y="1422475"/>
            <a:ext cx="3788376" cy="1855125"/>
          </a:xfrm>
          <a:prstGeom prst="rect">
            <a:avLst/>
          </a:prstGeom>
          <a:noFill/>
          <a:ln>
            <a:noFill/>
          </a:ln>
        </p:spPr>
      </p:pic>
      <p:pic>
        <p:nvPicPr>
          <p:cNvPr id="250" name="Google Shape;250;p33"/>
          <p:cNvPicPr preferRelativeResize="0"/>
          <p:nvPr/>
        </p:nvPicPr>
        <p:blipFill>
          <a:blip r:embed="rId4">
            <a:alphaModFix/>
          </a:blip>
          <a:stretch>
            <a:fillRect/>
          </a:stretch>
        </p:blipFill>
        <p:spPr>
          <a:xfrm>
            <a:off x="4648200" y="1422468"/>
            <a:ext cx="3788375" cy="3001908"/>
          </a:xfrm>
          <a:prstGeom prst="rect">
            <a:avLst/>
          </a:prstGeom>
          <a:noFill/>
          <a:ln>
            <a:noFill/>
          </a:ln>
        </p:spPr>
      </p:pic>
      <p:pic>
        <p:nvPicPr>
          <p:cNvPr id="251" name="Google Shape;251;p33"/>
          <p:cNvPicPr preferRelativeResize="0"/>
          <p:nvPr/>
        </p:nvPicPr>
        <p:blipFill>
          <a:blip r:embed="rId5">
            <a:alphaModFix/>
          </a:blip>
          <a:stretch>
            <a:fillRect/>
          </a:stretch>
        </p:blipFill>
        <p:spPr>
          <a:xfrm>
            <a:off x="757550" y="3366150"/>
            <a:ext cx="3788375" cy="1058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Accuracy: The proportion of correctly classified tweets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Recall: The proportion of true positive tweets identified by the model</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Precision: The proportion of correctly classified positive tweets out of all predicted positive tweets</a:t>
            </a:r>
            <a:endParaRPr sz="1600"/>
          </a:p>
          <a:p>
            <a:pPr indent="0" lvl="0" marL="457200" rtl="0" algn="l">
              <a:spcBef>
                <a:spcPts val="0"/>
              </a:spcBef>
              <a:spcAft>
                <a:spcPts val="0"/>
              </a:spcAft>
              <a:buNone/>
            </a:pPr>
            <a:r>
              <a:rPr lang="en" sz="1600"/>
              <a:t>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F1-score: Combination of Recall and Precision</a:t>
            </a:r>
            <a:endParaRPr sz="1600"/>
          </a:p>
        </p:txBody>
      </p:sp>
      <p:sp>
        <p:nvSpPr>
          <p:cNvPr id="257" name="Google Shape;257;p34"/>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a:t>
            </a:r>
            <a:endParaRPr/>
          </a:p>
        </p:txBody>
      </p:sp>
      <p:pic>
        <p:nvPicPr>
          <p:cNvPr id="258" name="Google Shape;258;p34"/>
          <p:cNvPicPr preferRelativeResize="0"/>
          <p:nvPr/>
        </p:nvPicPr>
        <p:blipFill>
          <a:blip r:embed="rId3">
            <a:alphaModFix/>
          </a:blip>
          <a:stretch>
            <a:fillRect/>
          </a:stretch>
        </p:blipFill>
        <p:spPr>
          <a:xfrm>
            <a:off x="6421975" y="916168"/>
            <a:ext cx="1156150" cy="1121450"/>
          </a:xfrm>
          <a:prstGeom prst="rect">
            <a:avLst/>
          </a:prstGeom>
          <a:noFill/>
          <a:ln>
            <a:noFill/>
          </a:ln>
        </p:spPr>
      </p:pic>
      <p:pic>
        <p:nvPicPr>
          <p:cNvPr id="259" name="Google Shape;259;p34"/>
          <p:cNvPicPr preferRelativeResize="0"/>
          <p:nvPr/>
        </p:nvPicPr>
        <p:blipFill rotWithShape="1">
          <a:blip r:embed="rId4">
            <a:alphaModFix/>
          </a:blip>
          <a:srcRect b="17756" l="25212" r="49364" t="0"/>
          <a:stretch/>
        </p:blipFill>
        <p:spPr>
          <a:xfrm>
            <a:off x="7598384" y="3383100"/>
            <a:ext cx="1380268" cy="1221425"/>
          </a:xfrm>
          <a:prstGeom prst="rect">
            <a:avLst/>
          </a:prstGeom>
          <a:noFill/>
          <a:ln>
            <a:noFill/>
          </a:ln>
        </p:spPr>
      </p:pic>
      <p:pic>
        <p:nvPicPr>
          <p:cNvPr id="260" name="Google Shape;260;p34"/>
          <p:cNvPicPr preferRelativeResize="0"/>
          <p:nvPr/>
        </p:nvPicPr>
        <p:blipFill rotWithShape="1">
          <a:blip r:embed="rId4">
            <a:alphaModFix/>
          </a:blip>
          <a:srcRect b="26782" l="80233" r="0" t="0"/>
          <a:stretch/>
        </p:blipFill>
        <p:spPr>
          <a:xfrm>
            <a:off x="7501925" y="2005625"/>
            <a:ext cx="1205499" cy="1221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SAS</a:t>
            </a:r>
            <a:endParaRPr/>
          </a:p>
        </p:txBody>
      </p:sp>
      <p:sp>
        <p:nvSpPr>
          <p:cNvPr id="266" name="Google Shape;266;p35"/>
          <p:cNvSpPr/>
          <p:nvPr/>
        </p:nvSpPr>
        <p:spPr>
          <a:xfrm>
            <a:off x="1374875" y="1315900"/>
            <a:ext cx="616200" cy="65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267" name="Google Shape;267;p35"/>
          <p:cNvSpPr txBox="1"/>
          <p:nvPr/>
        </p:nvSpPr>
        <p:spPr>
          <a:xfrm>
            <a:off x="-30525" y="1315900"/>
            <a:ext cx="1549800" cy="5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rimo"/>
                <a:ea typeface="Arimo"/>
                <a:cs typeface="Arimo"/>
                <a:sym typeface="Arimo"/>
              </a:rPr>
              <a:t>Data Import and Cleaning</a:t>
            </a:r>
            <a:endParaRPr sz="1300">
              <a:solidFill>
                <a:schemeClr val="dk1"/>
              </a:solidFill>
              <a:latin typeface="Arimo"/>
              <a:ea typeface="Arimo"/>
              <a:cs typeface="Arimo"/>
              <a:sym typeface="Arimo"/>
            </a:endParaRPr>
          </a:p>
        </p:txBody>
      </p:sp>
      <p:sp>
        <p:nvSpPr>
          <p:cNvPr id="268" name="Google Shape;268;p35"/>
          <p:cNvSpPr txBox="1"/>
          <p:nvPr/>
        </p:nvSpPr>
        <p:spPr>
          <a:xfrm>
            <a:off x="2019425" y="1374400"/>
            <a:ext cx="1549800" cy="5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rimo"/>
                <a:ea typeface="Arimo"/>
                <a:cs typeface="Arimo"/>
                <a:sym typeface="Arimo"/>
              </a:rPr>
              <a:t>Data Exploration</a:t>
            </a:r>
            <a:endParaRPr sz="1300">
              <a:solidFill>
                <a:schemeClr val="dk1"/>
              </a:solidFill>
              <a:latin typeface="Arimo"/>
              <a:ea typeface="Arimo"/>
              <a:cs typeface="Arimo"/>
              <a:sym typeface="Arimo"/>
            </a:endParaRPr>
          </a:p>
        </p:txBody>
      </p:sp>
      <p:sp>
        <p:nvSpPr>
          <p:cNvPr id="269" name="Google Shape;269;p35"/>
          <p:cNvSpPr/>
          <p:nvPr/>
        </p:nvSpPr>
        <p:spPr>
          <a:xfrm>
            <a:off x="3473625" y="1315900"/>
            <a:ext cx="616200" cy="65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270" name="Google Shape;270;p35"/>
          <p:cNvSpPr txBox="1"/>
          <p:nvPr/>
        </p:nvSpPr>
        <p:spPr>
          <a:xfrm>
            <a:off x="4160875" y="1282875"/>
            <a:ext cx="1549800" cy="5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rimo"/>
                <a:ea typeface="Arimo"/>
                <a:cs typeface="Arimo"/>
                <a:sym typeface="Arimo"/>
              </a:rPr>
              <a:t>Text Tokenization and Vocabulary Creation</a:t>
            </a:r>
            <a:endParaRPr sz="1300">
              <a:solidFill>
                <a:schemeClr val="dk1"/>
              </a:solidFill>
              <a:latin typeface="Arimo"/>
              <a:ea typeface="Arimo"/>
              <a:cs typeface="Arimo"/>
              <a:sym typeface="Arimo"/>
            </a:endParaRPr>
          </a:p>
        </p:txBody>
      </p:sp>
      <p:sp>
        <p:nvSpPr>
          <p:cNvPr id="271" name="Google Shape;271;p35"/>
          <p:cNvSpPr/>
          <p:nvPr/>
        </p:nvSpPr>
        <p:spPr>
          <a:xfrm>
            <a:off x="5710675" y="1315900"/>
            <a:ext cx="616200" cy="65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272" name="Google Shape;272;p35"/>
          <p:cNvSpPr txBox="1"/>
          <p:nvPr/>
        </p:nvSpPr>
        <p:spPr>
          <a:xfrm>
            <a:off x="6357400" y="1374400"/>
            <a:ext cx="1549800" cy="5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rimo"/>
                <a:ea typeface="Arimo"/>
                <a:cs typeface="Arimo"/>
                <a:sym typeface="Arimo"/>
              </a:rPr>
              <a:t>Feature Selection</a:t>
            </a:r>
            <a:endParaRPr sz="1300">
              <a:solidFill>
                <a:schemeClr val="dk1"/>
              </a:solidFill>
              <a:latin typeface="Arimo"/>
              <a:ea typeface="Arimo"/>
              <a:cs typeface="Arimo"/>
              <a:sym typeface="Arimo"/>
            </a:endParaRPr>
          </a:p>
        </p:txBody>
      </p:sp>
      <p:sp>
        <p:nvSpPr>
          <p:cNvPr id="273" name="Google Shape;273;p35"/>
          <p:cNvSpPr/>
          <p:nvPr/>
        </p:nvSpPr>
        <p:spPr>
          <a:xfrm rot="5400000">
            <a:off x="6857600" y="1818675"/>
            <a:ext cx="616200" cy="65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274" name="Google Shape;274;p35"/>
          <p:cNvSpPr txBox="1"/>
          <p:nvPr/>
        </p:nvSpPr>
        <p:spPr>
          <a:xfrm>
            <a:off x="6390800" y="2571750"/>
            <a:ext cx="1549800" cy="5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rimo"/>
                <a:ea typeface="Arimo"/>
                <a:cs typeface="Arimo"/>
                <a:sym typeface="Arimo"/>
              </a:rPr>
              <a:t>Modeling</a:t>
            </a:r>
            <a:endParaRPr sz="1300">
              <a:solidFill>
                <a:schemeClr val="dk1"/>
              </a:solidFill>
              <a:latin typeface="Arimo"/>
              <a:ea typeface="Arimo"/>
              <a:cs typeface="Arimo"/>
              <a:sym typeface="Arimo"/>
            </a:endParaRPr>
          </a:p>
        </p:txBody>
      </p:sp>
      <p:sp>
        <p:nvSpPr>
          <p:cNvPr id="275" name="Google Shape;275;p35"/>
          <p:cNvSpPr/>
          <p:nvPr/>
        </p:nvSpPr>
        <p:spPr>
          <a:xfrm rot="5400000">
            <a:off x="6857600" y="2950950"/>
            <a:ext cx="616200" cy="65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276" name="Google Shape;276;p35"/>
          <p:cNvSpPr txBox="1"/>
          <p:nvPr/>
        </p:nvSpPr>
        <p:spPr>
          <a:xfrm>
            <a:off x="6390800" y="3625700"/>
            <a:ext cx="1549800" cy="5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rimo"/>
                <a:ea typeface="Arimo"/>
                <a:cs typeface="Arimo"/>
                <a:sym typeface="Arimo"/>
              </a:rPr>
              <a:t>Testing</a:t>
            </a:r>
            <a:endParaRPr sz="1300">
              <a:solidFill>
                <a:schemeClr val="dk1"/>
              </a:solidFill>
              <a:latin typeface="Arimo"/>
              <a:ea typeface="Arimo"/>
              <a:cs typeface="Arimo"/>
              <a:sym typeface="Arimo"/>
            </a:endParaRPr>
          </a:p>
        </p:txBody>
      </p:sp>
      <p:pic>
        <p:nvPicPr>
          <p:cNvPr id="277" name="Google Shape;277;p35"/>
          <p:cNvPicPr preferRelativeResize="0"/>
          <p:nvPr/>
        </p:nvPicPr>
        <p:blipFill>
          <a:blip r:embed="rId3">
            <a:alphaModFix/>
          </a:blip>
          <a:stretch>
            <a:fillRect/>
          </a:stretch>
        </p:blipFill>
        <p:spPr>
          <a:xfrm>
            <a:off x="95350" y="2659900"/>
            <a:ext cx="3473875" cy="1501600"/>
          </a:xfrm>
          <a:prstGeom prst="rect">
            <a:avLst/>
          </a:prstGeom>
          <a:noFill/>
          <a:ln>
            <a:noFill/>
          </a:ln>
        </p:spPr>
      </p:pic>
      <p:pic>
        <p:nvPicPr>
          <p:cNvPr id="278" name="Google Shape;278;p35"/>
          <p:cNvPicPr preferRelativeResize="0"/>
          <p:nvPr/>
        </p:nvPicPr>
        <p:blipFill>
          <a:blip r:embed="rId4">
            <a:alphaModFix/>
          </a:blip>
          <a:stretch>
            <a:fillRect/>
          </a:stretch>
        </p:blipFill>
        <p:spPr>
          <a:xfrm>
            <a:off x="3639650" y="2817788"/>
            <a:ext cx="3129224" cy="1185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SAS </a:t>
            </a:r>
            <a:r>
              <a:rPr lang="en"/>
              <a:t>Results</a:t>
            </a:r>
            <a:endParaRPr/>
          </a:p>
        </p:txBody>
      </p:sp>
      <p:pic>
        <p:nvPicPr>
          <p:cNvPr id="285" name="Google Shape;285;p36"/>
          <p:cNvPicPr preferRelativeResize="0"/>
          <p:nvPr/>
        </p:nvPicPr>
        <p:blipFill>
          <a:blip r:embed="rId3">
            <a:alphaModFix/>
          </a:blip>
          <a:stretch>
            <a:fillRect/>
          </a:stretch>
        </p:blipFill>
        <p:spPr>
          <a:xfrm>
            <a:off x="823100" y="2003600"/>
            <a:ext cx="3968250" cy="1734550"/>
          </a:xfrm>
          <a:prstGeom prst="rect">
            <a:avLst/>
          </a:prstGeom>
          <a:noFill/>
          <a:ln>
            <a:noFill/>
          </a:ln>
        </p:spPr>
      </p:pic>
      <p:pic>
        <p:nvPicPr>
          <p:cNvPr id="286" name="Google Shape;286;p36"/>
          <p:cNvPicPr preferRelativeResize="0"/>
          <p:nvPr/>
        </p:nvPicPr>
        <p:blipFill>
          <a:blip r:embed="rId4">
            <a:alphaModFix/>
          </a:blip>
          <a:stretch>
            <a:fillRect/>
          </a:stretch>
        </p:blipFill>
        <p:spPr>
          <a:xfrm>
            <a:off x="4857225" y="2571750"/>
            <a:ext cx="3450000" cy="70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7"/>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SAS result With Stop Words</a:t>
            </a:r>
            <a:endParaRPr/>
          </a:p>
        </p:txBody>
      </p:sp>
      <p:pic>
        <p:nvPicPr>
          <p:cNvPr id="293" name="Google Shape;293;p37"/>
          <p:cNvPicPr preferRelativeResize="0"/>
          <p:nvPr/>
        </p:nvPicPr>
        <p:blipFill>
          <a:blip r:embed="rId3">
            <a:alphaModFix/>
          </a:blip>
          <a:stretch>
            <a:fillRect/>
          </a:stretch>
        </p:blipFill>
        <p:spPr>
          <a:xfrm>
            <a:off x="3094375" y="3055600"/>
            <a:ext cx="2985200" cy="697850"/>
          </a:xfrm>
          <a:prstGeom prst="rect">
            <a:avLst/>
          </a:prstGeom>
          <a:noFill/>
          <a:ln>
            <a:noFill/>
          </a:ln>
        </p:spPr>
      </p:pic>
      <p:pic>
        <p:nvPicPr>
          <p:cNvPr id="294" name="Google Shape;294;p37"/>
          <p:cNvPicPr preferRelativeResize="0"/>
          <p:nvPr/>
        </p:nvPicPr>
        <p:blipFill>
          <a:blip r:embed="rId4">
            <a:alphaModFix/>
          </a:blip>
          <a:stretch>
            <a:fillRect/>
          </a:stretch>
        </p:blipFill>
        <p:spPr>
          <a:xfrm>
            <a:off x="744250" y="1300153"/>
            <a:ext cx="7685451" cy="12877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Models</a:t>
            </a:r>
            <a:endParaRPr/>
          </a:p>
        </p:txBody>
      </p:sp>
      <p:sp>
        <p:nvSpPr>
          <p:cNvPr id="300" name="Google Shape;300;p38"/>
          <p:cNvSpPr/>
          <p:nvPr/>
        </p:nvSpPr>
        <p:spPr>
          <a:xfrm>
            <a:off x="975600" y="3027050"/>
            <a:ext cx="2752500" cy="14736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mo"/>
                <a:ea typeface="Arimo"/>
                <a:cs typeface="Arimo"/>
                <a:sym typeface="Arimo"/>
              </a:rPr>
              <a:t>BERT Transformer</a:t>
            </a:r>
            <a:endParaRPr b="1">
              <a:latin typeface="Arimo"/>
              <a:ea typeface="Arimo"/>
              <a:cs typeface="Arimo"/>
              <a:sym typeface="Arimo"/>
            </a:endParaRPr>
          </a:p>
          <a:p>
            <a:pPr indent="-298450" lvl="0" marL="457200" rtl="0" algn="l">
              <a:spcBef>
                <a:spcPts val="0"/>
              </a:spcBef>
              <a:spcAft>
                <a:spcPts val="0"/>
              </a:spcAft>
              <a:buSzPts val="1100"/>
              <a:buFont typeface="Arimo"/>
              <a:buChar char="-"/>
            </a:pPr>
            <a:r>
              <a:rPr lang="en" sz="1100"/>
              <a:t>Bidirectional Encoder Representations from Transformers</a:t>
            </a:r>
            <a:endParaRPr sz="1100">
              <a:latin typeface="Arimo"/>
              <a:ea typeface="Arimo"/>
              <a:cs typeface="Arimo"/>
              <a:sym typeface="Arimo"/>
            </a:endParaRPr>
          </a:p>
          <a:p>
            <a:pPr indent="-298450" lvl="0" marL="457200" rtl="0" algn="l">
              <a:spcBef>
                <a:spcPts val="0"/>
              </a:spcBef>
              <a:spcAft>
                <a:spcPts val="0"/>
              </a:spcAft>
              <a:buSzPts val="1100"/>
              <a:buFont typeface="Arimo"/>
              <a:buChar char="-"/>
            </a:pPr>
            <a:r>
              <a:rPr lang="en" sz="1100">
                <a:latin typeface="Arimo"/>
                <a:ea typeface="Arimo"/>
                <a:cs typeface="Arimo"/>
                <a:sym typeface="Arimo"/>
              </a:rPr>
              <a:t>Developed by Google</a:t>
            </a:r>
            <a:endParaRPr sz="1100">
              <a:latin typeface="Arimo"/>
              <a:ea typeface="Arimo"/>
              <a:cs typeface="Arimo"/>
              <a:sym typeface="Arimo"/>
            </a:endParaRPr>
          </a:p>
          <a:p>
            <a:pPr indent="-298450" lvl="0" marL="457200" rtl="0" algn="l">
              <a:spcBef>
                <a:spcPts val="0"/>
              </a:spcBef>
              <a:spcAft>
                <a:spcPts val="0"/>
              </a:spcAft>
              <a:buSzPts val="1100"/>
              <a:buFont typeface="Arimo"/>
              <a:buChar char="-"/>
            </a:pPr>
            <a:r>
              <a:rPr lang="en" sz="1100">
                <a:latin typeface="Arimo"/>
                <a:ea typeface="Arimo"/>
                <a:cs typeface="Arimo"/>
                <a:sym typeface="Arimo"/>
              </a:rPr>
              <a:t>Pre-trained on large amounts  of text</a:t>
            </a:r>
            <a:endParaRPr sz="1100">
              <a:latin typeface="Arimo"/>
              <a:ea typeface="Arimo"/>
              <a:cs typeface="Arimo"/>
              <a:sym typeface="Arimo"/>
            </a:endParaRPr>
          </a:p>
          <a:p>
            <a:pPr indent="-298450" lvl="0" marL="457200" rtl="0" algn="l">
              <a:spcBef>
                <a:spcPts val="0"/>
              </a:spcBef>
              <a:spcAft>
                <a:spcPts val="0"/>
              </a:spcAft>
              <a:buSzPts val="1100"/>
              <a:buFont typeface="Arimo"/>
              <a:buChar char="-"/>
            </a:pPr>
            <a:r>
              <a:rPr lang="en" sz="1100">
                <a:latin typeface="Arimo"/>
                <a:ea typeface="Arimo"/>
                <a:cs typeface="Arimo"/>
                <a:sym typeface="Arimo"/>
              </a:rPr>
              <a:t>Reads text in both directions</a:t>
            </a:r>
            <a:endParaRPr sz="1100">
              <a:latin typeface="Arimo"/>
              <a:ea typeface="Arimo"/>
              <a:cs typeface="Arimo"/>
              <a:sym typeface="Arimo"/>
            </a:endParaRPr>
          </a:p>
        </p:txBody>
      </p:sp>
      <p:sp>
        <p:nvSpPr>
          <p:cNvPr id="301" name="Google Shape;301;p38"/>
          <p:cNvSpPr/>
          <p:nvPr/>
        </p:nvSpPr>
        <p:spPr>
          <a:xfrm>
            <a:off x="1328850" y="1267900"/>
            <a:ext cx="2046006" cy="1437588"/>
          </a:xfrm>
          <a:prstGeom prst="flowChartTerminator">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mo"/>
                <a:ea typeface="Arimo"/>
                <a:cs typeface="Arimo"/>
                <a:sym typeface="Arimo"/>
              </a:rPr>
              <a:t>Preprocessing</a:t>
            </a:r>
            <a:endParaRPr b="1">
              <a:latin typeface="Arimo"/>
              <a:ea typeface="Arimo"/>
              <a:cs typeface="Arimo"/>
              <a:sym typeface="Arimo"/>
            </a:endParaRPr>
          </a:p>
          <a:p>
            <a:pPr indent="-298450" lvl="0" marL="457200" rtl="0" algn="l">
              <a:spcBef>
                <a:spcPts val="0"/>
              </a:spcBef>
              <a:spcAft>
                <a:spcPts val="0"/>
              </a:spcAft>
              <a:buSzPts val="1100"/>
              <a:buFont typeface="Arimo"/>
              <a:buChar char="-"/>
            </a:pPr>
            <a:r>
              <a:rPr lang="en" sz="1100">
                <a:latin typeface="Arimo"/>
                <a:ea typeface="Arimo"/>
                <a:cs typeface="Arimo"/>
                <a:sym typeface="Arimo"/>
              </a:rPr>
              <a:t>Emoji conversion</a:t>
            </a:r>
            <a:endParaRPr sz="1100">
              <a:latin typeface="Arimo"/>
              <a:ea typeface="Arimo"/>
              <a:cs typeface="Arimo"/>
              <a:sym typeface="Arimo"/>
            </a:endParaRPr>
          </a:p>
          <a:p>
            <a:pPr indent="-298450" lvl="0" marL="457200" rtl="0" algn="l">
              <a:spcBef>
                <a:spcPts val="0"/>
              </a:spcBef>
              <a:spcAft>
                <a:spcPts val="0"/>
              </a:spcAft>
              <a:buSzPts val="1100"/>
              <a:buFont typeface="Arimo"/>
              <a:buChar char="-"/>
            </a:pPr>
            <a:r>
              <a:rPr lang="en" sz="1100">
                <a:latin typeface="Arimo"/>
                <a:ea typeface="Arimo"/>
                <a:cs typeface="Arimo"/>
                <a:sym typeface="Arimo"/>
              </a:rPr>
              <a:t>Cleaning &amp; Filtering</a:t>
            </a:r>
            <a:endParaRPr sz="1100">
              <a:latin typeface="Arimo"/>
              <a:ea typeface="Arimo"/>
              <a:cs typeface="Arimo"/>
              <a:sym typeface="Arimo"/>
            </a:endParaRPr>
          </a:p>
          <a:p>
            <a:pPr indent="-298450" lvl="0" marL="457200" rtl="0" algn="l">
              <a:spcBef>
                <a:spcPts val="0"/>
              </a:spcBef>
              <a:spcAft>
                <a:spcPts val="0"/>
              </a:spcAft>
              <a:buSzPts val="1100"/>
              <a:buFont typeface="Arimo"/>
              <a:buChar char="-"/>
            </a:pPr>
            <a:r>
              <a:rPr lang="en" sz="1100">
                <a:latin typeface="Arimo"/>
                <a:ea typeface="Arimo"/>
                <a:cs typeface="Arimo"/>
                <a:sym typeface="Arimo"/>
              </a:rPr>
              <a:t>Oversampling</a:t>
            </a:r>
            <a:endParaRPr sz="1100">
              <a:latin typeface="Arimo"/>
              <a:ea typeface="Arimo"/>
              <a:cs typeface="Arimo"/>
              <a:sym typeface="Arimo"/>
            </a:endParaRPr>
          </a:p>
        </p:txBody>
      </p:sp>
      <p:cxnSp>
        <p:nvCxnSpPr>
          <p:cNvPr id="302" name="Google Shape;302;p38"/>
          <p:cNvCxnSpPr>
            <a:stCxn id="303" idx="3"/>
            <a:endCxn id="301" idx="1"/>
          </p:cNvCxnSpPr>
          <p:nvPr/>
        </p:nvCxnSpPr>
        <p:spPr>
          <a:xfrm>
            <a:off x="975600" y="1986825"/>
            <a:ext cx="353400" cy="0"/>
          </a:xfrm>
          <a:prstGeom prst="straightConnector1">
            <a:avLst/>
          </a:prstGeom>
          <a:noFill/>
          <a:ln cap="flat" cmpd="sng" w="28575">
            <a:solidFill>
              <a:schemeClr val="dk1"/>
            </a:solidFill>
            <a:prstDash val="solid"/>
            <a:round/>
            <a:headEnd len="med" w="med" type="none"/>
            <a:tailEnd len="med" w="med" type="triangle"/>
          </a:ln>
        </p:spPr>
      </p:cxnSp>
      <p:sp>
        <p:nvSpPr>
          <p:cNvPr id="303" name="Google Shape;303;p38"/>
          <p:cNvSpPr txBox="1"/>
          <p:nvPr/>
        </p:nvSpPr>
        <p:spPr>
          <a:xfrm>
            <a:off x="0" y="1665375"/>
            <a:ext cx="9756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rimo"/>
                <a:ea typeface="Arimo"/>
                <a:cs typeface="Arimo"/>
                <a:sym typeface="Arimo"/>
              </a:rPr>
              <a:t>Read in Data</a:t>
            </a:r>
            <a:endParaRPr sz="1800">
              <a:solidFill>
                <a:schemeClr val="dk1"/>
              </a:solidFill>
              <a:latin typeface="Arimo"/>
              <a:ea typeface="Arimo"/>
              <a:cs typeface="Arimo"/>
              <a:sym typeface="Arimo"/>
            </a:endParaRPr>
          </a:p>
        </p:txBody>
      </p:sp>
      <p:sp>
        <p:nvSpPr>
          <p:cNvPr id="304" name="Google Shape;304;p38"/>
          <p:cNvSpPr/>
          <p:nvPr/>
        </p:nvSpPr>
        <p:spPr>
          <a:xfrm>
            <a:off x="4032600" y="1268025"/>
            <a:ext cx="2928000" cy="14376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mo"/>
                <a:ea typeface="Arimo"/>
                <a:cs typeface="Arimo"/>
                <a:sym typeface="Arimo"/>
              </a:rPr>
              <a:t>Naive Bayes</a:t>
            </a:r>
            <a:endParaRPr>
              <a:latin typeface="Arimo"/>
              <a:ea typeface="Arimo"/>
              <a:cs typeface="Arimo"/>
              <a:sym typeface="Arimo"/>
            </a:endParaRPr>
          </a:p>
          <a:p>
            <a:pPr indent="-317500" lvl="0" marL="457200" rtl="0" algn="l">
              <a:spcBef>
                <a:spcPts val="0"/>
              </a:spcBef>
              <a:spcAft>
                <a:spcPts val="0"/>
              </a:spcAft>
              <a:buSzPts val="1400"/>
              <a:buFont typeface="Arimo"/>
              <a:buChar char="-"/>
            </a:pPr>
            <a:r>
              <a:rPr lang="en" sz="1100"/>
              <a:t>Bayes' Theorem</a:t>
            </a:r>
            <a:endParaRPr sz="1100"/>
          </a:p>
          <a:p>
            <a:pPr indent="-298450" lvl="0" marL="457200" rtl="0" algn="l">
              <a:spcBef>
                <a:spcPts val="0"/>
              </a:spcBef>
              <a:spcAft>
                <a:spcPts val="0"/>
              </a:spcAft>
              <a:buSzPts val="1100"/>
              <a:buChar char="-"/>
            </a:pPr>
            <a:r>
              <a:rPr lang="en" sz="1100"/>
              <a:t>Assumes feature independence</a:t>
            </a:r>
            <a:endParaRPr sz="1100"/>
          </a:p>
          <a:p>
            <a:pPr indent="-298450" lvl="0" marL="457200" rtl="0" algn="l">
              <a:spcBef>
                <a:spcPts val="0"/>
              </a:spcBef>
              <a:spcAft>
                <a:spcPts val="0"/>
              </a:spcAft>
              <a:buSzPts val="1100"/>
              <a:buChar char="-"/>
            </a:pPr>
            <a:r>
              <a:rPr lang="en" sz="1100"/>
              <a:t>Handles large data well</a:t>
            </a:r>
            <a:endParaRPr sz="1100"/>
          </a:p>
          <a:p>
            <a:pPr indent="-298450" lvl="0" marL="457200" rtl="0" algn="l">
              <a:spcBef>
                <a:spcPts val="0"/>
              </a:spcBef>
              <a:spcAft>
                <a:spcPts val="0"/>
              </a:spcAft>
              <a:buSzPts val="1100"/>
              <a:buChar char="-"/>
            </a:pPr>
            <a:r>
              <a:rPr lang="en" sz="1100"/>
              <a:t>Good starting point for baseline</a:t>
            </a:r>
            <a:endParaRPr sz="1100"/>
          </a:p>
        </p:txBody>
      </p:sp>
      <p:cxnSp>
        <p:nvCxnSpPr>
          <p:cNvPr id="305" name="Google Shape;305;p38"/>
          <p:cNvCxnSpPr>
            <a:stCxn id="301" idx="3"/>
            <a:endCxn id="304" idx="1"/>
          </p:cNvCxnSpPr>
          <p:nvPr/>
        </p:nvCxnSpPr>
        <p:spPr>
          <a:xfrm>
            <a:off x="3374856" y="1986694"/>
            <a:ext cx="657600" cy="0"/>
          </a:xfrm>
          <a:prstGeom prst="straightConnector1">
            <a:avLst/>
          </a:prstGeom>
          <a:noFill/>
          <a:ln cap="flat" cmpd="sng" w="28575">
            <a:solidFill>
              <a:schemeClr val="dk1"/>
            </a:solidFill>
            <a:prstDash val="solid"/>
            <a:round/>
            <a:headEnd len="med" w="med" type="none"/>
            <a:tailEnd len="med" w="med" type="triangle"/>
          </a:ln>
        </p:spPr>
      </p:cxnSp>
      <p:cxnSp>
        <p:nvCxnSpPr>
          <p:cNvPr id="306" name="Google Shape;306;p38"/>
          <p:cNvCxnSpPr>
            <a:stCxn id="301" idx="2"/>
            <a:endCxn id="300" idx="0"/>
          </p:cNvCxnSpPr>
          <p:nvPr/>
        </p:nvCxnSpPr>
        <p:spPr>
          <a:xfrm>
            <a:off x="2351853" y="2705488"/>
            <a:ext cx="0" cy="321600"/>
          </a:xfrm>
          <a:prstGeom prst="straightConnector1">
            <a:avLst/>
          </a:prstGeom>
          <a:noFill/>
          <a:ln cap="flat" cmpd="sng" w="28575">
            <a:solidFill>
              <a:schemeClr val="dk1"/>
            </a:solidFill>
            <a:prstDash val="solid"/>
            <a:round/>
            <a:headEnd len="med" w="med" type="none"/>
            <a:tailEnd len="med" w="med" type="triangle"/>
          </a:ln>
        </p:spPr>
      </p:cxnSp>
      <p:cxnSp>
        <p:nvCxnSpPr>
          <p:cNvPr id="307" name="Google Shape;307;p38"/>
          <p:cNvCxnSpPr>
            <a:stCxn id="304" idx="3"/>
            <a:endCxn id="308" idx="2"/>
          </p:cNvCxnSpPr>
          <p:nvPr/>
        </p:nvCxnSpPr>
        <p:spPr>
          <a:xfrm flipH="1" rot="10800000">
            <a:off x="6960600" y="1983225"/>
            <a:ext cx="386700" cy="3600"/>
          </a:xfrm>
          <a:prstGeom prst="straightConnector1">
            <a:avLst/>
          </a:prstGeom>
          <a:noFill/>
          <a:ln cap="flat" cmpd="sng" w="28575">
            <a:solidFill>
              <a:schemeClr val="dk1"/>
            </a:solidFill>
            <a:prstDash val="solid"/>
            <a:round/>
            <a:headEnd len="med" w="med" type="none"/>
            <a:tailEnd len="med" w="med" type="triangle"/>
          </a:ln>
        </p:spPr>
      </p:cxnSp>
      <p:sp>
        <p:nvSpPr>
          <p:cNvPr id="308" name="Google Shape;308;p38"/>
          <p:cNvSpPr/>
          <p:nvPr/>
        </p:nvSpPr>
        <p:spPr>
          <a:xfrm>
            <a:off x="7347150" y="1602500"/>
            <a:ext cx="1477800" cy="7617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mo"/>
                <a:ea typeface="Arimo"/>
                <a:cs typeface="Arimo"/>
                <a:sym typeface="Arimo"/>
              </a:rPr>
              <a:t>78%</a:t>
            </a:r>
            <a:r>
              <a:rPr b="1" lang="en">
                <a:latin typeface="Arimo"/>
                <a:ea typeface="Arimo"/>
                <a:cs typeface="Arimo"/>
                <a:sym typeface="Arimo"/>
              </a:rPr>
              <a:t> Accuracy</a:t>
            </a:r>
            <a:endParaRPr b="1">
              <a:latin typeface="Arimo"/>
              <a:ea typeface="Arimo"/>
              <a:cs typeface="Arimo"/>
              <a:sym typeface="Arimo"/>
            </a:endParaRPr>
          </a:p>
        </p:txBody>
      </p:sp>
      <p:cxnSp>
        <p:nvCxnSpPr>
          <p:cNvPr id="309" name="Google Shape;309;p38"/>
          <p:cNvCxnSpPr>
            <a:stCxn id="310" idx="3"/>
            <a:endCxn id="311" idx="2"/>
          </p:cNvCxnSpPr>
          <p:nvPr/>
        </p:nvCxnSpPr>
        <p:spPr>
          <a:xfrm>
            <a:off x="6988650" y="3763925"/>
            <a:ext cx="358500" cy="0"/>
          </a:xfrm>
          <a:prstGeom prst="straightConnector1">
            <a:avLst/>
          </a:prstGeom>
          <a:noFill/>
          <a:ln cap="flat" cmpd="sng" w="28575">
            <a:solidFill>
              <a:schemeClr val="dk1"/>
            </a:solidFill>
            <a:prstDash val="solid"/>
            <a:round/>
            <a:headEnd len="med" w="med" type="none"/>
            <a:tailEnd len="med" w="med" type="triangle"/>
          </a:ln>
        </p:spPr>
      </p:cxnSp>
      <p:sp>
        <p:nvSpPr>
          <p:cNvPr id="310" name="Google Shape;310;p38"/>
          <p:cNvSpPr/>
          <p:nvPr/>
        </p:nvSpPr>
        <p:spPr>
          <a:xfrm>
            <a:off x="4060650" y="3027125"/>
            <a:ext cx="2928000" cy="14736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mo"/>
                <a:ea typeface="Arimo"/>
                <a:cs typeface="Arimo"/>
                <a:sym typeface="Arimo"/>
              </a:rPr>
              <a:t>XGBoost</a:t>
            </a:r>
            <a:endParaRPr b="1">
              <a:latin typeface="Arimo"/>
              <a:ea typeface="Arimo"/>
              <a:cs typeface="Arimo"/>
              <a:sym typeface="Arimo"/>
            </a:endParaRPr>
          </a:p>
          <a:p>
            <a:pPr indent="-298450" lvl="0" marL="457200" rtl="0" algn="l">
              <a:spcBef>
                <a:spcPts val="0"/>
              </a:spcBef>
              <a:spcAft>
                <a:spcPts val="0"/>
              </a:spcAft>
              <a:buSzPts val="1100"/>
              <a:buFont typeface="Arimo"/>
              <a:buChar char="-"/>
            </a:pPr>
            <a:r>
              <a:rPr lang="en" sz="1100"/>
              <a:t>Extreme Gradient Boosting</a:t>
            </a:r>
            <a:endParaRPr sz="1100"/>
          </a:p>
          <a:p>
            <a:pPr indent="-298450" lvl="0" marL="457200" rtl="0" algn="l">
              <a:spcBef>
                <a:spcPts val="0"/>
              </a:spcBef>
              <a:spcAft>
                <a:spcPts val="0"/>
              </a:spcAft>
              <a:buSzPts val="1100"/>
              <a:buChar char="-"/>
            </a:pPr>
            <a:r>
              <a:rPr lang="en" sz="1100"/>
              <a:t>Designed for speed and performance</a:t>
            </a:r>
            <a:endParaRPr sz="1100"/>
          </a:p>
          <a:p>
            <a:pPr indent="-298450" lvl="0" marL="457200" rtl="0" algn="l">
              <a:spcBef>
                <a:spcPts val="0"/>
              </a:spcBef>
              <a:spcAft>
                <a:spcPts val="0"/>
              </a:spcAft>
              <a:buSzPts val="1100"/>
              <a:buChar char="-"/>
            </a:pPr>
            <a:r>
              <a:rPr lang="en" sz="1100"/>
              <a:t>Builds multiple models sequentially </a:t>
            </a:r>
            <a:endParaRPr sz="1100"/>
          </a:p>
          <a:p>
            <a:pPr indent="-298450" lvl="0" marL="457200" rtl="0" algn="l">
              <a:spcBef>
                <a:spcPts val="0"/>
              </a:spcBef>
              <a:spcAft>
                <a:spcPts val="0"/>
              </a:spcAft>
              <a:buSzPts val="1100"/>
              <a:buChar char="-"/>
            </a:pPr>
            <a:r>
              <a:rPr lang="en" sz="1100"/>
              <a:t>New models correct errors of old models</a:t>
            </a:r>
            <a:endParaRPr sz="1100"/>
          </a:p>
        </p:txBody>
      </p:sp>
      <p:cxnSp>
        <p:nvCxnSpPr>
          <p:cNvPr id="312" name="Google Shape;312;p38"/>
          <p:cNvCxnSpPr>
            <a:stCxn id="300" idx="3"/>
            <a:endCxn id="310" idx="1"/>
          </p:cNvCxnSpPr>
          <p:nvPr/>
        </p:nvCxnSpPr>
        <p:spPr>
          <a:xfrm>
            <a:off x="3728100" y="3763850"/>
            <a:ext cx="332700" cy="0"/>
          </a:xfrm>
          <a:prstGeom prst="straightConnector1">
            <a:avLst/>
          </a:prstGeom>
          <a:noFill/>
          <a:ln cap="flat" cmpd="sng" w="28575">
            <a:solidFill>
              <a:schemeClr val="dk1"/>
            </a:solidFill>
            <a:prstDash val="solid"/>
            <a:round/>
            <a:headEnd len="med" w="med" type="none"/>
            <a:tailEnd len="med" w="med" type="triangle"/>
          </a:ln>
        </p:spPr>
      </p:cxnSp>
      <p:sp>
        <p:nvSpPr>
          <p:cNvPr id="311" name="Google Shape;311;p38"/>
          <p:cNvSpPr/>
          <p:nvPr/>
        </p:nvSpPr>
        <p:spPr>
          <a:xfrm>
            <a:off x="7347150" y="3383075"/>
            <a:ext cx="1477800" cy="7617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mo"/>
                <a:ea typeface="Arimo"/>
                <a:cs typeface="Arimo"/>
                <a:sym typeface="Arimo"/>
              </a:rPr>
              <a:t>92</a:t>
            </a:r>
            <a:r>
              <a:rPr b="1" lang="en">
                <a:latin typeface="Arimo"/>
                <a:ea typeface="Arimo"/>
                <a:cs typeface="Arimo"/>
                <a:sym typeface="Arimo"/>
              </a:rPr>
              <a:t>% Accuracy</a:t>
            </a:r>
            <a:endParaRPr b="1">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a:t>
            </a:r>
            <a:r>
              <a:rPr lang="en"/>
              <a:t> Results</a:t>
            </a:r>
            <a:endParaRPr/>
          </a:p>
        </p:txBody>
      </p:sp>
      <p:pic>
        <p:nvPicPr>
          <p:cNvPr id="318" name="Google Shape;318;p39"/>
          <p:cNvPicPr preferRelativeResize="0"/>
          <p:nvPr/>
        </p:nvPicPr>
        <p:blipFill>
          <a:blip r:embed="rId3">
            <a:alphaModFix/>
          </a:blip>
          <a:stretch>
            <a:fillRect/>
          </a:stretch>
        </p:blipFill>
        <p:spPr>
          <a:xfrm>
            <a:off x="1096850" y="3053325"/>
            <a:ext cx="2994172" cy="1461875"/>
          </a:xfrm>
          <a:prstGeom prst="rect">
            <a:avLst/>
          </a:prstGeom>
          <a:noFill/>
          <a:ln>
            <a:noFill/>
          </a:ln>
        </p:spPr>
      </p:pic>
      <p:pic>
        <p:nvPicPr>
          <p:cNvPr id="319" name="Google Shape;319;p39"/>
          <p:cNvPicPr preferRelativeResize="0"/>
          <p:nvPr/>
        </p:nvPicPr>
        <p:blipFill rotWithShape="1">
          <a:blip r:embed="rId4">
            <a:alphaModFix/>
          </a:blip>
          <a:srcRect b="0" l="0" r="0" t="1980"/>
          <a:stretch/>
        </p:blipFill>
        <p:spPr>
          <a:xfrm>
            <a:off x="4170175" y="1288525"/>
            <a:ext cx="3725550" cy="3226675"/>
          </a:xfrm>
          <a:prstGeom prst="rect">
            <a:avLst/>
          </a:prstGeom>
          <a:noFill/>
          <a:ln>
            <a:noFill/>
          </a:ln>
        </p:spPr>
      </p:pic>
      <p:pic>
        <p:nvPicPr>
          <p:cNvPr id="320" name="Google Shape;320;p39"/>
          <p:cNvPicPr preferRelativeResize="0"/>
          <p:nvPr/>
        </p:nvPicPr>
        <p:blipFill>
          <a:blip r:embed="rId5">
            <a:alphaModFix/>
          </a:blip>
          <a:stretch>
            <a:fillRect/>
          </a:stretch>
        </p:blipFill>
        <p:spPr>
          <a:xfrm>
            <a:off x="1096850" y="1288525"/>
            <a:ext cx="2994175" cy="17177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