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0" r:id="rId2"/>
    <p:sldId id="292" r:id="rId3"/>
    <p:sldId id="293" r:id="rId4"/>
    <p:sldId id="294" r:id="rId5"/>
    <p:sldId id="296" r:id="rId6"/>
    <p:sldId id="297" r:id="rId7"/>
    <p:sldId id="298" r:id="rId8"/>
    <p:sldId id="299" r:id="rId9"/>
    <p:sldId id="301" r:id="rId10"/>
    <p:sldId id="300" r:id="rId11"/>
    <p:sldId id="302" r:id="rId12"/>
    <p:sldId id="310" r:id="rId13"/>
    <p:sldId id="306" r:id="rId14"/>
    <p:sldId id="307" r:id="rId15"/>
    <p:sldId id="263" r:id="rId16"/>
    <p:sldId id="308" r:id="rId17"/>
    <p:sldId id="311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388"/>
    <a:srgbClr val="66B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B"/>
          </a:solidFill>
        </a:fill>
      </a:tcStyle>
    </a:wholeTbl>
    <a:band2H>
      <a:tcTxStyle/>
      <a:tcStyle>
        <a:tcBdr/>
        <a:fill>
          <a:solidFill>
            <a:srgbClr val="E6E8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FCB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2" name="Shape 4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elfolie zweizeilig_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12"/>
          <p:cNvSpPr/>
          <p:nvPr/>
        </p:nvSpPr>
        <p:spPr>
          <a:xfrm>
            <a:off x="8308257" y="4645742"/>
            <a:ext cx="835747" cy="4977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9" name="Bild 2" descr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3"/>
            <a:ext cx="9144000" cy="5124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16" descr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Bild 18" descr="Bild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3532"/>
            <a:ext cx="9152526" cy="2167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Bild 20" descr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521" y="949954"/>
            <a:ext cx="2306306" cy="252907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3382538"/>
            <a:ext cx="4210050" cy="45080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BABABA"/>
                </a:solidFill>
              </a:defRPr>
            </a:lvl1pPr>
            <a:lvl2pPr marL="742950" indent="-285750">
              <a:buClrTx/>
              <a:buFontTx/>
              <a:defRPr>
                <a:solidFill>
                  <a:srgbClr val="BABABA"/>
                </a:solidFill>
              </a:defRPr>
            </a:lvl2pPr>
            <a:lvl3pPr marL="1143000" indent="-228600">
              <a:buClrTx/>
              <a:buFontTx/>
              <a:defRPr>
                <a:solidFill>
                  <a:srgbClr val="BABABA"/>
                </a:solidFill>
              </a:defRPr>
            </a:lvl3pPr>
            <a:lvl4pPr marL="1600200" indent="-228600">
              <a:buClrTx/>
              <a:buFontTx/>
              <a:defRPr>
                <a:solidFill>
                  <a:srgbClr val="BABABA"/>
                </a:solidFill>
              </a:defRPr>
            </a:lvl4pPr>
            <a:lvl5pPr marL="2057400" indent="-228600">
              <a:buClrTx/>
              <a:buFontTx/>
              <a:defRPr>
                <a:solidFill>
                  <a:srgbClr val="BABABA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Titeltext"/>
          <p:cNvSpPr txBox="1">
            <a:spLocks noGrp="1"/>
          </p:cNvSpPr>
          <p:nvPr>
            <p:ph type="title"/>
          </p:nvPr>
        </p:nvSpPr>
        <p:spPr>
          <a:xfrm>
            <a:off x="457198" y="1547999"/>
            <a:ext cx="6336004" cy="78369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45" name="Footer Placeholder 4"/>
          <p:cNvSpPr txBox="1"/>
          <p:nvPr/>
        </p:nvSpPr>
        <p:spPr>
          <a:xfrm>
            <a:off x="1375015" y="292963"/>
            <a:ext cx="2895601" cy="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Experts in agile software engineering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51145" y="2304000"/>
            <a:ext cx="6033600" cy="522296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7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57200" y="3975098"/>
            <a:ext cx="4210050" cy="80487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6030912" y="3382962"/>
            <a:ext cx="2851923" cy="530234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6029995" y="4247998"/>
            <a:ext cx="2852838" cy="549285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Textplatzhalter 11"/>
          <p:cNvSpPr>
            <a:spLocks noGrp="1"/>
          </p:cNvSpPr>
          <p:nvPr>
            <p:ph type="body" sz="quarter" idx="17"/>
          </p:nvPr>
        </p:nvSpPr>
        <p:spPr>
          <a:xfrm>
            <a:off x="6030912" y="3833812"/>
            <a:ext cx="2851923" cy="420696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1" name="Textplatzhalter 14"/>
          <p:cNvSpPr>
            <a:spLocks noGrp="1"/>
          </p:cNvSpPr>
          <p:nvPr>
            <p:ph type="body" sz="quarter" idx="18"/>
          </p:nvPr>
        </p:nvSpPr>
        <p:spPr>
          <a:xfrm>
            <a:off x="6030912" y="4705350"/>
            <a:ext cx="2851923" cy="330200"/>
          </a:xfrm>
          <a:prstGeom prst="rect">
            <a:avLst/>
          </a:prstGeom>
        </p:spPr>
        <p:txBody>
          <a:bodyPr anchor="ctr"/>
          <a:lstStyle/>
          <a:p>
            <a:pPr marL="260032" indent="-260032" defTabSz="416052">
              <a:spcBef>
                <a:spcPts val="300"/>
              </a:spcBef>
              <a:defRPr sz="1638"/>
            </a:pPr>
            <a:endParaRPr/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480249" y="4767262"/>
            <a:ext cx="145902" cy="139701"/>
          </a:xfrm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ischenfolie_Titel_einzeilig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Bild 34" descr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" y="1"/>
            <a:ext cx="9099865" cy="5126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Bild 17" descr="Bild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007" y="57134"/>
            <a:ext cx="484929" cy="49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Gerade Verbindung 19"/>
          <p:cNvSpPr/>
          <p:nvPr/>
        </p:nvSpPr>
        <p:spPr>
          <a:xfrm>
            <a:off x="251519" y="627533"/>
            <a:ext cx="8568954" cy="6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2" name="Bild 20" descr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438" y="4701614"/>
            <a:ext cx="578282" cy="42465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Footer Placeholder 4"/>
          <p:cNvSpPr txBox="1"/>
          <p:nvPr/>
        </p:nvSpPr>
        <p:spPr>
          <a:xfrm>
            <a:off x="152753" y="4821309"/>
            <a:ext cx="289560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© </a:t>
            </a:r>
            <a:r>
              <a:rPr lang="de-DE"/>
              <a:t>2019</a:t>
            </a:r>
            <a:r>
              <a:t> andrena objects ag  </a:t>
            </a:r>
          </a:p>
        </p:txBody>
      </p:sp>
      <p:pic>
        <p:nvPicPr>
          <p:cNvPr id="284" name="Bild 11" descr="Bild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59046" y="2991084"/>
            <a:ext cx="1631951" cy="178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Bild 4" descr="Bild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315" y="627533"/>
            <a:ext cx="2073276" cy="1446213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iteltext"/>
          <p:cNvSpPr txBox="1">
            <a:spLocks noGrp="1"/>
          </p:cNvSpPr>
          <p:nvPr>
            <p:ph type="title"/>
          </p:nvPr>
        </p:nvSpPr>
        <p:spPr>
          <a:xfrm>
            <a:off x="529144" y="2053426"/>
            <a:ext cx="8229601" cy="783697"/>
          </a:xfrm>
          <a:prstGeom prst="rect">
            <a:avLst/>
          </a:prstGeom>
        </p:spPr>
        <p:txBody>
          <a:bodyPr/>
          <a:lstStyle>
            <a:lvl1pPr algn="ctr">
              <a:defRPr sz="3400"/>
            </a:lvl1pPr>
          </a:lstStyle>
          <a:p>
            <a:r>
              <a:t>Titeltext</a:t>
            </a:r>
          </a:p>
        </p:txBody>
      </p:sp>
      <p:sp>
        <p:nvSpPr>
          <p:cNvPr id="28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28637" y="2699997"/>
            <a:ext cx="8229601" cy="501657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1pPr>
            <a:lvl2pPr marL="774700" indent="-317500" algn="ctr">
              <a:buClrTx/>
              <a:buFontTx/>
              <a:defRPr sz="2000">
                <a:solidFill>
                  <a:schemeClr val="accent1"/>
                </a:solidFill>
              </a:defRPr>
            </a:lvl2pPr>
            <a:lvl3pPr marL="1168400" indent="-254000" algn="ctr">
              <a:buClrTx/>
              <a:buFontTx/>
              <a:defRPr sz="2000">
                <a:solidFill>
                  <a:schemeClr val="accent1"/>
                </a:solidFill>
              </a:defRPr>
            </a:lvl3pPr>
            <a:lvl4pPr marL="1625600" indent="-254000" algn="ctr">
              <a:buClrTx/>
              <a:buFontTx/>
              <a:defRPr sz="2000">
                <a:solidFill>
                  <a:schemeClr val="accent1"/>
                </a:solidFill>
              </a:defRPr>
            </a:lvl4pPr>
            <a:lvl5pPr marL="2082800" indent="-254000" algn="ctr">
              <a:buClrTx/>
              <a:buFontTx/>
              <a:defRPr sz="20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mit Sub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Bild 14" descr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817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Bild 17" descr="Bild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007" y="57134"/>
            <a:ext cx="484929" cy="49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Gerade Verbindung 19"/>
          <p:cNvSpPr/>
          <p:nvPr/>
        </p:nvSpPr>
        <p:spPr>
          <a:xfrm>
            <a:off x="251519" y="627533"/>
            <a:ext cx="8568954" cy="5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95" name="Bild 20" descr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438" y="4701614"/>
            <a:ext cx="578282" cy="424651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Footer Placeholder 4"/>
          <p:cNvSpPr txBox="1"/>
          <p:nvPr/>
        </p:nvSpPr>
        <p:spPr>
          <a:xfrm>
            <a:off x="152753" y="4821309"/>
            <a:ext cx="289560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© </a:t>
            </a:r>
            <a:r>
              <a:rPr lang="de-DE"/>
              <a:t>2019</a:t>
            </a:r>
            <a:r>
              <a:t> andrena objects ag  </a:t>
            </a:r>
          </a:p>
        </p:txBody>
      </p:sp>
      <p:sp>
        <p:nvSpPr>
          <p:cNvPr id="39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98" name="Textebene 1…"/>
          <p:cNvSpPr txBox="1">
            <a:spLocks noGrp="1"/>
          </p:cNvSpPr>
          <p:nvPr>
            <p:ph type="body" idx="1"/>
          </p:nvPr>
        </p:nvSpPr>
        <p:spPr>
          <a:xfrm>
            <a:off x="457198" y="1692000"/>
            <a:ext cx="8208000" cy="3042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57199" y="1250950"/>
            <a:ext cx="8208000" cy="35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_mit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2"/>
          <p:cNvSpPr/>
          <p:nvPr/>
        </p:nvSpPr>
        <p:spPr>
          <a:xfrm>
            <a:off x="8308257" y="4645742"/>
            <a:ext cx="835747" cy="4977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0" name="Bild 13" descr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555526"/>
            <a:ext cx="1344969" cy="9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iteltext"/>
          <p:cNvSpPr txBox="1">
            <a:spLocks noGrp="1"/>
          </p:cNvSpPr>
          <p:nvPr>
            <p:ph type="title"/>
          </p:nvPr>
        </p:nvSpPr>
        <p:spPr>
          <a:xfrm>
            <a:off x="457200" y="640799"/>
            <a:ext cx="6668694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pic>
        <p:nvPicPr>
          <p:cNvPr id="92" name="Grafik 1" descr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647999"/>
            <a:ext cx="351308" cy="26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Grafik 6" descr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92" y="1218033"/>
            <a:ext cx="479927" cy="405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Grafik 9" descr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12" y="901343"/>
            <a:ext cx="199629" cy="203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Grafik 11" descr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80000">
            <a:off x="1280166" y="675554"/>
            <a:ext cx="189719" cy="18223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52799"/>
            <a:ext cx="6033619" cy="3572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1pPr>
            <a:lvl2pPr marL="774700" indent="-317500">
              <a:buClrTx/>
              <a:buFontTx/>
              <a:defRPr sz="2000">
                <a:solidFill>
                  <a:schemeClr val="accent1"/>
                </a:solidFill>
              </a:defRPr>
            </a:lvl2pPr>
            <a:lvl3pPr marL="1168400" indent="-254000">
              <a:buClrTx/>
              <a:buFontTx/>
              <a:defRPr sz="2000">
                <a:solidFill>
                  <a:schemeClr val="accent1"/>
                </a:solidFill>
              </a:defRPr>
            </a:lvl3pPr>
            <a:lvl4pPr marL="1625600" indent="-254000">
              <a:buClrTx/>
              <a:buFontTx/>
              <a:defRPr sz="2000">
                <a:solidFill>
                  <a:schemeClr val="accent1"/>
                </a:solidFill>
              </a:defRPr>
            </a:lvl4pPr>
            <a:lvl5pPr marL="2082800" indent="-254000">
              <a:buClrTx/>
              <a:buFontTx/>
              <a:defRPr sz="20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genda_mit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2"/>
          <p:cNvSpPr/>
          <p:nvPr/>
        </p:nvSpPr>
        <p:spPr>
          <a:xfrm>
            <a:off x="8308257" y="4645742"/>
            <a:ext cx="835747" cy="4977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5" name="Bild 13" descr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555526"/>
            <a:ext cx="1344969" cy="98765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eltext"/>
          <p:cNvSpPr txBox="1">
            <a:spLocks noGrp="1"/>
          </p:cNvSpPr>
          <p:nvPr>
            <p:ph type="title"/>
          </p:nvPr>
        </p:nvSpPr>
        <p:spPr>
          <a:xfrm>
            <a:off x="457200" y="640799"/>
            <a:ext cx="6668694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pic>
        <p:nvPicPr>
          <p:cNvPr id="107" name="Grafik 1" descr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647999"/>
            <a:ext cx="351308" cy="26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Grafik 6" descr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92" y="1218033"/>
            <a:ext cx="479927" cy="405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fik 9" descr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12" y="901343"/>
            <a:ext cx="199629" cy="203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Grafik 11" descr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80000">
            <a:off x="1280166" y="675554"/>
            <a:ext cx="189719" cy="18223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252799"/>
            <a:ext cx="6033619" cy="3572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1pPr>
            <a:lvl2pPr marL="774700" indent="-317500">
              <a:buClrTx/>
              <a:buFontTx/>
              <a:defRPr sz="2000">
                <a:solidFill>
                  <a:schemeClr val="accent1"/>
                </a:solidFill>
              </a:defRPr>
            </a:lvl2pPr>
            <a:lvl3pPr marL="1168400" indent="-254000">
              <a:buClrTx/>
              <a:buFontTx/>
              <a:defRPr sz="2000">
                <a:solidFill>
                  <a:schemeClr val="accent1"/>
                </a:solidFill>
              </a:defRPr>
            </a:lvl3pPr>
            <a:lvl4pPr marL="1625600" indent="-254000">
              <a:buClrTx/>
              <a:buFontTx/>
              <a:defRPr sz="2000">
                <a:solidFill>
                  <a:schemeClr val="accent1"/>
                </a:solidFill>
              </a:defRPr>
            </a:lvl4pPr>
            <a:lvl5pPr marL="2082800" indent="-254000">
              <a:buClrTx/>
              <a:buFontTx/>
              <a:defRPr sz="20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Übung_ohne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text"/>
          <p:cNvSpPr txBox="1">
            <a:spLocks noGrp="1"/>
          </p:cNvSpPr>
          <p:nvPr>
            <p:ph type="title"/>
          </p:nvPr>
        </p:nvSpPr>
        <p:spPr>
          <a:xfrm>
            <a:off x="457201" y="640233"/>
            <a:ext cx="6667201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31" name="Textebene 1…"/>
          <p:cNvSpPr txBox="1">
            <a:spLocks noGrp="1"/>
          </p:cNvSpPr>
          <p:nvPr>
            <p:ph type="body" idx="1"/>
          </p:nvPr>
        </p:nvSpPr>
        <p:spPr>
          <a:xfrm>
            <a:off x="457198" y="1483199"/>
            <a:ext cx="8208003" cy="3240004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2" name="Bildplatzhalter 6" descr="Bildplatzhalter 6"/>
          <p:cNvPicPr>
            <a:picLocks noChangeAspect="1"/>
          </p:cNvPicPr>
          <p:nvPr/>
        </p:nvPicPr>
        <p:blipFill>
          <a:blip r:embed="rId2"/>
          <a:srcRect t="4493" b="4493"/>
          <a:stretch>
            <a:fillRect/>
          </a:stretch>
        </p:blipFill>
        <p:spPr>
          <a:xfrm>
            <a:off x="7559999" y="640229"/>
            <a:ext cx="546896" cy="49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047263" y="640799"/>
            <a:ext cx="752030" cy="3744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Übung_mit_Sub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eltext"/>
          <p:cNvSpPr txBox="1">
            <a:spLocks noGrp="1"/>
          </p:cNvSpPr>
          <p:nvPr>
            <p:ph type="title"/>
          </p:nvPr>
        </p:nvSpPr>
        <p:spPr>
          <a:xfrm>
            <a:off x="457201" y="640233"/>
            <a:ext cx="6667201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457198" y="1692000"/>
            <a:ext cx="4824003" cy="3042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43" name="Bildplatzhalter 6" descr="Bildplatzhalter 6"/>
          <p:cNvPicPr>
            <a:picLocks noChangeAspect="1"/>
          </p:cNvPicPr>
          <p:nvPr/>
        </p:nvPicPr>
        <p:blipFill>
          <a:blip r:embed="rId2"/>
          <a:srcRect t="4493" b="4493"/>
          <a:stretch>
            <a:fillRect/>
          </a:stretch>
        </p:blipFill>
        <p:spPr>
          <a:xfrm>
            <a:off x="7559999" y="640229"/>
            <a:ext cx="546896" cy="49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047263" y="640799"/>
            <a:ext cx="752030" cy="3744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57200" y="1252799"/>
            <a:ext cx="6033619" cy="357258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Übung_mit_Sub_ohn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eltext"/>
          <p:cNvSpPr txBox="1">
            <a:spLocks noGrp="1"/>
          </p:cNvSpPr>
          <p:nvPr>
            <p:ph type="title"/>
          </p:nvPr>
        </p:nvSpPr>
        <p:spPr>
          <a:xfrm>
            <a:off x="457201" y="640233"/>
            <a:ext cx="6667201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4" name="Textebene 1…"/>
          <p:cNvSpPr txBox="1">
            <a:spLocks noGrp="1"/>
          </p:cNvSpPr>
          <p:nvPr>
            <p:ph type="body" idx="1"/>
          </p:nvPr>
        </p:nvSpPr>
        <p:spPr>
          <a:xfrm>
            <a:off x="457198" y="1692000"/>
            <a:ext cx="8208003" cy="3042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55" name="Bildplatzhalter 6" descr="Bildplatzhalter 6"/>
          <p:cNvPicPr>
            <a:picLocks noChangeAspect="1"/>
          </p:cNvPicPr>
          <p:nvPr/>
        </p:nvPicPr>
        <p:blipFill>
          <a:blip r:embed="rId2"/>
          <a:srcRect t="4493" b="4493"/>
          <a:stretch>
            <a:fillRect/>
          </a:stretch>
        </p:blipFill>
        <p:spPr>
          <a:xfrm>
            <a:off x="7559999" y="640229"/>
            <a:ext cx="546896" cy="49867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047263" y="640799"/>
            <a:ext cx="752030" cy="37444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57200" y="1252799"/>
            <a:ext cx="6033619" cy="357258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ohn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eltext"/>
          <p:cNvSpPr txBox="1">
            <a:spLocks noGrp="1"/>
          </p:cNvSpPr>
          <p:nvPr>
            <p:ph type="title"/>
          </p:nvPr>
        </p:nvSpPr>
        <p:spPr>
          <a:xfrm>
            <a:off x="457200" y="640233"/>
            <a:ext cx="8208000" cy="783697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2 Blöck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457200" y="2066400"/>
            <a:ext cx="3996000" cy="2838078"/>
          </a:xfrm>
          <a:prstGeom prst="rect">
            <a:avLst/>
          </a:prstGeom>
          <a:ln cap="rnd">
            <a:solidFill>
              <a:srgbClr val="DFDEDE"/>
            </a:solidFill>
            <a:round/>
          </a:ln>
        </p:spPr>
        <p:txBody>
          <a:bodyPr/>
          <a:lstStyle>
            <a:lvl1pPr marL="342900" indent="-34290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1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22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57200" y="1423987"/>
            <a:ext cx="3995738" cy="444507"/>
          </a:xfrm>
          <a:prstGeom prst="rect">
            <a:avLst/>
          </a:prstGeom>
          <a:solidFill>
            <a:srgbClr val="DFDEDE"/>
          </a:solidFill>
        </p:spPr>
        <p:txBody>
          <a:bodyPr anchor="ctr"/>
          <a:lstStyle/>
          <a:p>
            <a:endParaRPr/>
          </a:p>
        </p:txBody>
      </p:sp>
      <p:sp>
        <p:nvSpPr>
          <p:cNvPr id="223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4669199" y="1425599"/>
            <a:ext cx="3995740" cy="444507"/>
          </a:xfrm>
          <a:prstGeom prst="rect">
            <a:avLst/>
          </a:prstGeom>
          <a:solidFill>
            <a:srgbClr val="DFDEDE"/>
          </a:solidFill>
        </p:spPr>
        <p:txBody>
          <a:bodyPr anchor="ctr"/>
          <a:lstStyle/>
          <a:p>
            <a:endParaRPr/>
          </a:p>
        </p:txBody>
      </p:sp>
      <p:sp>
        <p:nvSpPr>
          <p:cNvPr id="224" name="Gerade Verbindung 61"/>
          <p:cNvSpPr/>
          <p:nvPr/>
        </p:nvSpPr>
        <p:spPr>
          <a:xfrm flipV="1">
            <a:off x="457198" y="1926000"/>
            <a:ext cx="3996009" cy="10"/>
          </a:xfrm>
          <a:prstGeom prst="line">
            <a:avLst/>
          </a:prstGeom>
          <a:solidFill>
            <a:srgbClr val="D6D6D6"/>
          </a:solidFill>
          <a:ln w="28575">
            <a:solidFill>
              <a:srgbClr val="E3E3E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5" name="IsoclesTriangle"/>
          <p:cNvSpPr/>
          <p:nvPr/>
        </p:nvSpPr>
        <p:spPr>
          <a:xfrm rot="10800000">
            <a:off x="2275199" y="1889997"/>
            <a:ext cx="360008" cy="158407"/>
          </a:xfrm>
          <a:prstGeom prst="triangle">
            <a:avLst/>
          </a:prstGeom>
          <a:solidFill>
            <a:srgbClr val="D6D6D6"/>
          </a:solidFill>
          <a:ln w="2222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lnSpc>
                <a:spcPct val="95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Gerade Verbindung 61"/>
          <p:cNvSpPr/>
          <p:nvPr/>
        </p:nvSpPr>
        <p:spPr>
          <a:xfrm flipV="1">
            <a:off x="4669199" y="1926000"/>
            <a:ext cx="3996002" cy="10"/>
          </a:xfrm>
          <a:prstGeom prst="line">
            <a:avLst/>
          </a:prstGeom>
          <a:solidFill>
            <a:srgbClr val="D6D6D6"/>
          </a:solidFill>
          <a:ln w="28575">
            <a:solidFill>
              <a:srgbClr val="E3E3E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7" name="IsoclesTriangle"/>
          <p:cNvSpPr/>
          <p:nvPr/>
        </p:nvSpPr>
        <p:spPr>
          <a:xfrm rot="10800000">
            <a:off x="6487196" y="1889997"/>
            <a:ext cx="360011" cy="158407"/>
          </a:xfrm>
          <a:prstGeom prst="triangle">
            <a:avLst/>
          </a:prstGeom>
          <a:solidFill>
            <a:srgbClr val="D6D6D6"/>
          </a:solidFill>
          <a:ln w="2222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>
              <a:lnSpc>
                <a:spcPct val="95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Zwischenfolie_Titel_zweizeilig mit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Bild 34" descr="Bild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" y="1"/>
            <a:ext cx="9099865" cy="5126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Bild 17" descr="Bild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007" y="57134"/>
            <a:ext cx="484930" cy="49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16" descr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Gerade Verbindung 19"/>
          <p:cNvSpPr/>
          <p:nvPr/>
        </p:nvSpPr>
        <p:spPr>
          <a:xfrm>
            <a:off x="251519" y="627533"/>
            <a:ext cx="8568954" cy="6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56" name="Bild 20" descr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438" y="4701614"/>
            <a:ext cx="578283" cy="42465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Footer Placeholder 4"/>
          <p:cNvSpPr txBox="1"/>
          <p:nvPr/>
        </p:nvSpPr>
        <p:spPr>
          <a:xfrm>
            <a:off x="152753" y="4821309"/>
            <a:ext cx="289560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© </a:t>
            </a:r>
            <a:r>
              <a:rPr lang="de-DE"/>
              <a:t>2019</a:t>
            </a:r>
            <a:r>
              <a:t> andrena objects ag  </a:t>
            </a:r>
          </a:p>
        </p:txBody>
      </p:sp>
      <p:pic>
        <p:nvPicPr>
          <p:cNvPr id="258" name="Bild 11" descr="Bild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59046" y="2991084"/>
            <a:ext cx="1631951" cy="1789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Bild 4" descr="Bild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315" y="627533"/>
            <a:ext cx="2073276" cy="1446213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iteltext"/>
          <p:cNvSpPr txBox="1">
            <a:spLocks noGrp="1"/>
          </p:cNvSpPr>
          <p:nvPr>
            <p:ph type="title"/>
          </p:nvPr>
        </p:nvSpPr>
        <p:spPr>
          <a:xfrm>
            <a:off x="529144" y="2267997"/>
            <a:ext cx="8229601" cy="783705"/>
          </a:xfrm>
          <a:prstGeom prst="rect">
            <a:avLst/>
          </a:prstGeom>
        </p:spPr>
        <p:txBody>
          <a:bodyPr/>
          <a:lstStyle>
            <a:lvl1pPr algn="ctr">
              <a:defRPr sz="3400"/>
            </a:lvl1pPr>
          </a:lstStyle>
          <a:p>
            <a:r>
              <a:t>Titeltext</a:t>
            </a:r>
          </a:p>
        </p:txBody>
      </p:sp>
      <p:sp>
        <p:nvSpPr>
          <p:cNvPr id="2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28637" y="3168000"/>
            <a:ext cx="8229601" cy="501659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2000">
                <a:solidFill>
                  <a:schemeClr val="accent1"/>
                </a:solidFill>
              </a:defRPr>
            </a:lvl1pPr>
            <a:lvl2pPr marL="774700" indent="-317500" algn="ctr">
              <a:buClrTx/>
              <a:buFontTx/>
              <a:defRPr sz="2000">
                <a:solidFill>
                  <a:schemeClr val="accent1"/>
                </a:solidFill>
              </a:defRPr>
            </a:lvl2pPr>
            <a:lvl3pPr marL="1168400" indent="-254000" algn="ctr">
              <a:buClrTx/>
              <a:buFontTx/>
              <a:defRPr sz="2000">
                <a:solidFill>
                  <a:schemeClr val="accent1"/>
                </a:solidFill>
              </a:defRPr>
            </a:lvl3pPr>
            <a:lvl4pPr marL="1625600" indent="-254000" algn="ctr">
              <a:buClrTx/>
              <a:buFontTx/>
              <a:defRPr sz="2000">
                <a:solidFill>
                  <a:schemeClr val="accent1"/>
                </a:solidFill>
              </a:defRPr>
            </a:lvl4pPr>
            <a:lvl5pPr marL="2082800" indent="-254000" algn="ctr">
              <a:buClrTx/>
              <a:buFontTx/>
              <a:defRPr sz="20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4" descr="Bild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817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Bild 17" descr="Bild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42007" y="57134"/>
            <a:ext cx="484930" cy="49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6" descr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5536" y="303071"/>
            <a:ext cx="720080" cy="25246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Gerade Verbindung 19"/>
          <p:cNvSpPr/>
          <p:nvPr/>
        </p:nvSpPr>
        <p:spPr>
          <a:xfrm>
            <a:off x="251519" y="627533"/>
            <a:ext cx="8568954" cy="6"/>
          </a:xfrm>
          <a:prstGeom prst="line">
            <a:avLst/>
          </a:prstGeom>
          <a:ln w="6350">
            <a:solidFill>
              <a:srgbClr val="BFBFB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" name="Bild 20" descr="Bild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32438" y="4701614"/>
            <a:ext cx="578283" cy="42465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Footer Placeholder 4"/>
          <p:cNvSpPr txBox="1"/>
          <p:nvPr/>
        </p:nvSpPr>
        <p:spPr>
          <a:xfrm>
            <a:off x="152753" y="4821309"/>
            <a:ext cx="289560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000">
                <a:solidFill>
                  <a:srgbClr val="BABABA"/>
                </a:solidFill>
              </a:defRPr>
            </a:lvl1pPr>
          </a:lstStyle>
          <a:p>
            <a:r>
              <a:t>© </a:t>
            </a:r>
            <a:r>
              <a:rPr lang="de-DE"/>
              <a:t>2019</a:t>
            </a:r>
            <a:r>
              <a:t> andrena objects ag  </a:t>
            </a:r>
          </a:p>
        </p:txBody>
      </p:sp>
      <p:sp>
        <p:nvSpPr>
          <p:cNvPr id="8" name="Titeltext"/>
          <p:cNvSpPr txBox="1">
            <a:spLocks noGrp="1"/>
          </p:cNvSpPr>
          <p:nvPr>
            <p:ph type="title"/>
          </p:nvPr>
        </p:nvSpPr>
        <p:spPr>
          <a:xfrm>
            <a:off x="457201" y="640233"/>
            <a:ext cx="8208000" cy="78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9" name="Textebene 1…"/>
          <p:cNvSpPr txBox="1">
            <a:spLocks noGrp="1"/>
          </p:cNvSpPr>
          <p:nvPr>
            <p:ph type="body" idx="1"/>
          </p:nvPr>
        </p:nvSpPr>
        <p:spPr>
          <a:xfrm>
            <a:off x="457198" y="1483199"/>
            <a:ext cx="8208000" cy="3240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729176" y="180376"/>
            <a:ext cx="145902" cy="139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914400">
              <a:defRPr sz="1000">
                <a:solidFill>
                  <a:schemeClr val="accent3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63" r:id="rId7"/>
    <p:sldLayoutId id="2147483665" r:id="rId8"/>
    <p:sldLayoutId id="2147483667" r:id="rId9"/>
    <p:sldLayoutId id="2147483669" r:id="rId10"/>
    <p:sldLayoutId id="2147483676" r:id="rId11"/>
  </p:sldLayoutIdLst>
  <p:transition spd="med"/>
  <p:hf hdr="0" ftr="0" dt="0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1pPr>
      <a:lvl2pPr marL="742544" marR="0" indent="-285594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2pPr>
      <a:lvl3pPr marL="1142385" marR="0" indent="-22847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3pPr>
      <a:lvl4pPr marL="1599339" marR="0" indent="-22847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4pPr>
      <a:lvl5pPr marL="2056294" marR="0" indent="-228475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5pPr>
      <a:lvl6pPr marL="2491738" marR="0" indent="-20573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6pPr>
      <a:lvl7pPr marL="2948938" marR="0" indent="-20573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7pPr>
      <a:lvl8pPr marL="3406140" marR="0" indent="-20573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8pPr>
      <a:lvl9pPr marL="3863340" marR="0" indent="-20574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92929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.elm-lang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uGlzRt-FYto" TargetMode="External"/><Relationship Id="rId4" Type="http://schemas.openxmlformats.org/officeDocument/2006/relationships/hyperlink" Target="https://package.elm-lang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DB15B8-DC38-4A16-A4E0-1F6B93CC041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Andreas Ewering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84AE81-8783-4762-958A-884F2C2A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08103D-004D-415D-8B3B-526BEC59A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Undefined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not a </a:t>
            </a:r>
            <a:r>
              <a:rPr lang="de-DE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? Never </a:t>
            </a:r>
            <a:r>
              <a:rPr lang="de-DE" dirty="0" err="1">
                <a:solidFill>
                  <a:schemeClr val="bg1"/>
                </a:solidFill>
              </a:rPr>
              <a:t>heard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it!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1F4462-1C12-4815-B76F-B04B39D61F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0DE0AF-46E3-4692-B376-50AF367CC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3F9DA1-8C78-4309-9116-3AA7E5DF2E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F66CE06-2F72-491C-8D5C-2F3F419A55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5CCAD11-E5C9-4EE5-B198-EBDAF3851C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BC5943A-1008-4488-B7EC-3F64477097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1E223A95-2D95-48A8-9D66-883C0868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565" y="3204669"/>
            <a:ext cx="1739185" cy="17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380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Kontakt mit der Außenwelt - </a:t>
            </a:r>
            <a:r>
              <a:rPr lang="de-DE" dirty="0" err="1"/>
              <a:t>Subscriptions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1959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Subscriptions</a:t>
            </a:r>
            <a:r>
              <a:rPr lang="de-DE" dirty="0"/>
              <a:t> werden benutzt, damit das Programm auf Änderungen von außen reagieren kann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Beispiele: Aktuelle Zeit, Viewport, </a:t>
            </a:r>
            <a:r>
              <a:rPr lang="de-DE" dirty="0" err="1"/>
              <a:t>Javascript</a:t>
            </a:r>
            <a:r>
              <a:rPr lang="de-DE" dirty="0"/>
              <a:t> Ports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Man gibt Elm für jede </a:t>
            </a:r>
            <a:r>
              <a:rPr lang="de-DE" dirty="0" err="1"/>
              <a:t>Subscription</a:t>
            </a:r>
            <a:r>
              <a:rPr lang="de-DE" dirty="0"/>
              <a:t> eine Message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Wenn über eine </a:t>
            </a:r>
            <a:r>
              <a:rPr lang="de-DE" dirty="0" err="1"/>
              <a:t>Subscription</a:t>
            </a:r>
            <a:r>
              <a:rPr lang="de-DE" dirty="0"/>
              <a:t> ein Wert kommt, dann wird dieser über die Message in die update Funktion geleitet</a:t>
            </a:r>
          </a:p>
        </p:txBody>
      </p:sp>
    </p:spTree>
    <p:extLst>
      <p:ext uri="{BB962C8B-B14F-4D97-AF65-F5344CB8AC3E}">
        <p14:creationId xmlns:p14="http://schemas.microsoft.com/office/powerpoint/2010/main" val="33259302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Subscriptions</a:t>
            </a:r>
            <a:r>
              <a:rPr lang="de-DE" dirty="0"/>
              <a:t> – Beispielcode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135E3-120E-4B0E-B8C2-227A8FD54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3" y="2155072"/>
            <a:ext cx="4257722" cy="310909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6D19A75-1E6B-4380-9E0E-18C6033AF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" t="38596" r="495" b="1"/>
          <a:stretch/>
        </p:blipFill>
        <p:spPr>
          <a:xfrm>
            <a:off x="4572000" y="2087833"/>
            <a:ext cx="4202801" cy="1968736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14AC0E-2E53-4658-BD09-CB5BDAD31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b="67464"/>
          <a:stretch/>
        </p:blipFill>
        <p:spPr>
          <a:xfrm>
            <a:off x="261623" y="2710262"/>
            <a:ext cx="4104743" cy="10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758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Okay, but I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1733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Konzepte in </a:t>
            </a:r>
            <a:r>
              <a:rPr lang="de-DE" dirty="0" err="1"/>
              <a:t>action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Etwas zu Custom HTML Elements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Optionen für Styling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5177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Selling</a:t>
            </a:r>
            <a:r>
              <a:rPr lang="de-DE" dirty="0"/>
              <a:t> Points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Wieso nicht einfach </a:t>
            </a:r>
            <a:r>
              <a:rPr lang="de-DE" dirty="0" err="1"/>
              <a:t>React</a:t>
            </a:r>
            <a:r>
              <a:rPr lang="de-DE" dirty="0"/>
              <a:t> oder </a:t>
            </a:r>
            <a:r>
              <a:rPr lang="de-DE" dirty="0" err="1"/>
              <a:t>Vue</a:t>
            </a:r>
            <a:r>
              <a:rPr lang="de-DE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764820"/>
            <a:ext cx="6490415" cy="3323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chemeClr val="tx1"/>
                </a:solidFill>
              </a:rPr>
              <a:t>Keine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Exceptions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Leicht nachzuvollziehender Programmfluss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Statische Typisierung ohne Ausweg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Funktionen ohne Seiteneffekte </a:t>
            </a:r>
            <a:r>
              <a:rPr lang="de-DE" dirty="0">
                <a:sym typeface="Wingdings" panose="05000000000000000000" pitchFamily="2" charset="2"/>
              </a:rPr>
              <a:t> einfache </a:t>
            </a:r>
            <a:r>
              <a:rPr lang="de-DE" dirty="0" err="1">
                <a:sym typeface="Wingdings" panose="05000000000000000000" pitchFamily="2" charset="2"/>
              </a:rPr>
              <a:t>Refactorings</a:t>
            </a:r>
            <a:r>
              <a:rPr lang="de-DE" dirty="0">
                <a:sym typeface="Wingdings" panose="05000000000000000000" pitchFamily="2" charset="2"/>
              </a:rPr>
              <a:t>, effizienter Virtual DOM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ym typeface="Wingdings" panose="05000000000000000000" pitchFamily="2" charset="2"/>
              </a:rPr>
              <a:t>Forciert Best Practices und konsistenten Code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SPA ohne unendlich viele </a:t>
            </a:r>
            <a:r>
              <a:rPr lang="de-DE" dirty="0" err="1"/>
              <a:t>npm</a:t>
            </a:r>
            <a:r>
              <a:rPr lang="de-DE" dirty="0"/>
              <a:t> Module</a:t>
            </a:r>
            <a:endParaRPr lang="de-DE" dirty="0">
              <a:sym typeface="Wingdings" panose="05000000000000000000" pitchFamily="2" charset="2"/>
            </a:endParaRP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ym typeface="Wingdings" panose="05000000000000000000" pitchFamily="2" charset="2"/>
              </a:rPr>
              <a:t>Hocheffizientes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Shaking</a:t>
            </a:r>
            <a:r>
              <a:rPr lang="de-DE" dirty="0">
                <a:sym typeface="Wingdings" panose="05000000000000000000" pitchFamily="2" charset="2"/>
              </a:rPr>
              <a:t>  kleineres Bundle als andere SPAs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Eigene UI Library mit </a:t>
            </a:r>
            <a:r>
              <a:rPr lang="de-DE" dirty="0">
                <a:solidFill>
                  <a:srgbClr val="0070C0"/>
                </a:solidFill>
              </a:rPr>
              <a:t>Elm UI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kompiliert zu CSS in JS</a:t>
            </a:r>
            <a:endParaRPr lang="de-DE" dirty="0">
              <a:solidFill>
                <a:srgbClr val="446388"/>
              </a:solidFill>
            </a:endParaRPr>
          </a:p>
          <a:p>
            <a:pPr marL="285750" lvl="3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0844AE-FE26-4AEB-8EBF-D722AEABA2F2}"/>
              </a:ext>
            </a:extLst>
          </p:cNvPr>
          <p:cNvSpPr txBox="1"/>
          <p:nvPr/>
        </p:nvSpPr>
        <p:spPr>
          <a:xfrm>
            <a:off x="457199" y="1546018"/>
            <a:ext cx="2230159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Oder Angular, </a:t>
            </a: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Svelte</a:t>
            </a: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Stencil, </a:t>
            </a:r>
            <a:r>
              <a:rPr kumimoji="0" lang="de-DE" sz="800" b="0" i="0" u="none" strike="noStrike" cap="none" spc="0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Preact</a:t>
            </a:r>
            <a:r>
              <a:rPr kumimoji="0" lang="de-DE" sz="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322129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Wieso wird Elm nicht oft produktiv verwendet?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610057"/>
            <a:ext cx="6490415" cy="32726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Initialer Lernaufwand, andere Denkweise als übliche Komponenten-basierte Frameworks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Verbreitere Technologien machen Ersatz von Entwicklern leichter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Viele Probleme müssen noch über Ports gelöst werden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Keine Unterstützung für serverseitige Programmierung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Keine Unterstützung für SSR und Code Splitting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Mehr oder weniger ein 1-Mann Projekt vom Erfinder, Evan </a:t>
            </a:r>
            <a:r>
              <a:rPr lang="de-DE" dirty="0" err="1"/>
              <a:t>Czaplicki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Fehlende FP Features wie z.B. </a:t>
            </a:r>
            <a:r>
              <a:rPr lang="de-DE" dirty="0" err="1"/>
              <a:t>Typeclasses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Noch auf Version 0.19 </a:t>
            </a:r>
            <a:r>
              <a:rPr lang="de-DE" dirty="0">
                <a:sym typeface="Wingdings" panose="05000000000000000000" pitchFamily="2" charset="2"/>
              </a:rPr>
              <a:t> kann </a:t>
            </a:r>
            <a:r>
              <a:rPr lang="de-DE" dirty="0" err="1">
                <a:sym typeface="Wingdings" panose="05000000000000000000" pitchFamily="2" charset="2"/>
              </a:rPr>
              <a:t>breaking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 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1059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itel 1"/>
          <p:cNvSpPr txBox="1">
            <a:spLocks noGrp="1"/>
          </p:cNvSpPr>
          <p:nvPr>
            <p:ph type="title"/>
          </p:nvPr>
        </p:nvSpPr>
        <p:spPr>
          <a:xfrm>
            <a:off x="529144" y="2053426"/>
            <a:ext cx="8229601" cy="78370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Diskussionsrunde</a:t>
            </a:r>
            <a:endParaRPr dirty="0"/>
          </a:p>
        </p:txBody>
      </p:sp>
      <p:sp>
        <p:nvSpPr>
          <p:cNvPr id="544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8738626" y="180376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defTabSz="457200"/>
          </a:lstStyle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5" name="Grafik 4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2BAD45EC-4F74-46C3-9FD1-6A1F6201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07" y="2917747"/>
            <a:ext cx="1739185" cy="17314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itel 1"/>
          <p:cNvSpPr txBox="1">
            <a:spLocks noGrp="1"/>
          </p:cNvSpPr>
          <p:nvPr>
            <p:ph type="title"/>
          </p:nvPr>
        </p:nvSpPr>
        <p:spPr>
          <a:xfrm>
            <a:off x="529144" y="2053426"/>
            <a:ext cx="8229601" cy="783704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Vielen Dank für eure Aufmerksamkeit!</a:t>
            </a:r>
            <a:endParaRPr dirty="0"/>
          </a:p>
        </p:txBody>
      </p:sp>
      <p:sp>
        <p:nvSpPr>
          <p:cNvPr id="544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8738626" y="180376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defTabSz="457200"/>
          </a:lstStyle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5" name="Grafik 4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2BAD45EC-4F74-46C3-9FD1-6A1F6201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07" y="2917747"/>
            <a:ext cx="1739185" cy="17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310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7731"/>
            <a:ext cx="6668694" cy="783697"/>
          </a:xfrm>
        </p:spPr>
        <p:txBody>
          <a:bodyPr/>
          <a:lstStyle/>
          <a:p>
            <a:r>
              <a:rPr lang="de-DE" dirty="0"/>
              <a:t>Hilfreiche Links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778365"/>
            <a:ext cx="6490415" cy="1959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Elm Tutorial </a:t>
            </a:r>
            <a:r>
              <a:rPr lang="de-DE" dirty="0">
                <a:hlinkClick r:id="rId3"/>
              </a:rPr>
              <a:t>https://guide.elm-lang.org/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Packages mit </a:t>
            </a:r>
            <a:r>
              <a:rPr lang="de-DE" dirty="0" err="1"/>
              <a:t>Api</a:t>
            </a:r>
            <a:r>
              <a:rPr lang="de-DE" dirty="0"/>
              <a:t> Dokumentation </a:t>
            </a:r>
            <a:r>
              <a:rPr lang="de-DE" dirty="0">
                <a:hlinkClick r:id="rId4"/>
              </a:rPr>
              <a:t>https://package.elm-lang.org/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Interessanter Talk von Evan zu häufigen Kritikpunkten, der Philosophie</a:t>
            </a:r>
            <a:r>
              <a:rPr lang="de-DE"/>
              <a:t>, Motivation und </a:t>
            </a:r>
            <a:r>
              <a:rPr lang="de-DE" dirty="0"/>
              <a:t>den Zielen von Elm </a:t>
            </a:r>
            <a:r>
              <a:rPr lang="de-DE" dirty="0">
                <a:hlinkClick r:id="rId5"/>
              </a:rPr>
              <a:t>https://www.youtube.com/watch?v=uGlzRt-FYto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4407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7951155" cy="2339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Was ist Elm?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Konzepte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Beispielprojekt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 err="1"/>
              <a:t>Selling</a:t>
            </a:r>
            <a:r>
              <a:rPr lang="de-DE" dirty="0"/>
              <a:t> Points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Nachteile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Diskussion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292929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2824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Elm?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7951155" cy="2339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Funktionale, statisch typisierte Programmiersprache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Kompiliert zu </a:t>
            </a:r>
            <a:r>
              <a:rPr lang="de-DE" dirty="0" err="1"/>
              <a:t>Javascript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Ist auf Frontend Development ausgelegt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Restriktiv aber konsistent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Unterstützung für Union </a:t>
            </a:r>
            <a:r>
              <a:rPr lang="de-DE" dirty="0" err="1"/>
              <a:t>Types</a:t>
            </a:r>
            <a:r>
              <a:rPr lang="de-DE" dirty="0"/>
              <a:t> und Pattern </a:t>
            </a:r>
            <a:r>
              <a:rPr lang="de-DE" dirty="0" err="1"/>
              <a:t>Matching</a:t>
            </a:r>
            <a:endParaRPr lang="de-DE" dirty="0"/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Von Haskell inspirierte Syntax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292929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296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TEA – The Elm Architecture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2287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Auch bekannt als das 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Redux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Pattern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292929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Es gibt ein einziges 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Model</a:t>
            </a:r>
            <a:r>
              <a:rPr lang="de-DE" dirty="0"/>
              <a:t> (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source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truth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28575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Beim Starten wird ein </a:t>
            </a:r>
            <a:r>
              <a:rPr lang="de-DE" dirty="0">
                <a:solidFill>
                  <a:schemeClr val="tx1"/>
                </a:solidFill>
              </a:rPr>
              <a:t>initiales</a:t>
            </a:r>
            <a:r>
              <a:rPr lang="de-DE" dirty="0"/>
              <a:t> Model gesetzt</a:t>
            </a:r>
            <a:endParaRPr lang="de-DE" dirty="0">
              <a:solidFill>
                <a:srgbClr val="0070C0"/>
              </a:solidFill>
            </a:endParaRP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Das Programm kann </a:t>
            </a:r>
            <a:r>
              <a:rPr lang="de-DE" dirty="0">
                <a:solidFill>
                  <a:srgbClr val="0070C0"/>
                </a:solidFill>
              </a:rPr>
              <a:t>Messages</a:t>
            </a:r>
            <a:r>
              <a:rPr lang="de-DE" dirty="0"/>
              <a:t> senden um das Model zu verändern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Diese Messages laufen in eine 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Funktion die aus Message</a:t>
            </a:r>
            <a:r>
              <a:rPr lang="de-DE" dirty="0"/>
              <a:t> und Model ein neues Model erstellt</a:t>
            </a:r>
          </a:p>
        </p:txBody>
      </p:sp>
    </p:spTree>
    <p:extLst>
      <p:ext uri="{BB962C8B-B14F-4D97-AF65-F5344CB8AC3E}">
        <p14:creationId xmlns:p14="http://schemas.microsoft.com/office/powerpoint/2010/main" val="22423582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TEA – Beispielcode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881C4D-452B-4287-933A-8183CC28A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0" y="1892454"/>
            <a:ext cx="2147468" cy="2508547"/>
          </a:xfrm>
          <a:prstGeom prst="rect">
            <a:avLst/>
          </a:prstGeom>
        </p:spPr>
      </p:pic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D3D0557-F683-45D6-9331-54F09E39A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00" y="1871550"/>
            <a:ext cx="3011569" cy="2861926"/>
          </a:xfrm>
          <a:prstGeom prst="rect">
            <a:avLst/>
          </a:prstGeom>
        </p:spPr>
      </p:pic>
      <p:pic>
        <p:nvPicPr>
          <p:cNvPr id="15" name="Grafik 1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2AF54A-CE36-4FD1-B610-27C199552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44" y="1822088"/>
            <a:ext cx="3848465" cy="33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857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Kontakt mit der Außenwelt -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2616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 err="1">
                <a:solidFill>
                  <a:srgbClr val="0070C0"/>
                </a:solidFill>
              </a:rPr>
              <a:t>Commands</a:t>
            </a:r>
            <a:r>
              <a:rPr lang="de-DE" dirty="0"/>
              <a:t> werden benutzt um asynchrone oder nicht deterministische Interaktionen funktional zu lösen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Beispiele: Http </a:t>
            </a:r>
            <a:r>
              <a:rPr lang="de-DE" dirty="0" err="1"/>
              <a:t>Requests</a:t>
            </a:r>
            <a:r>
              <a:rPr lang="de-DE" dirty="0"/>
              <a:t>, Zufällige Zahlen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Elm bekommt die Interaktion und eine Message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Das Resultat der Interaktion kommt dann über die Message in die update Funktion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rgbClr val="0070C0"/>
                </a:solidFill>
              </a:rPr>
              <a:t>Decoders</a:t>
            </a:r>
            <a:r>
              <a:rPr lang="de-DE" dirty="0"/>
              <a:t> werden benutzt um unerwartete Werte abzufangen</a:t>
            </a:r>
          </a:p>
          <a:p>
            <a:pPr lvl="0" hangingPunct="1">
              <a:spcBef>
                <a:spcPts val="400"/>
              </a:spcBef>
              <a:buClr>
                <a:srgbClr val="51A025"/>
              </a:buClr>
              <a:buSzPct val="100000"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292929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054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Commands</a:t>
            </a:r>
            <a:r>
              <a:rPr lang="de-DE" dirty="0"/>
              <a:t> - Beispielcode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 descr="Ein Bild, das Vogel, Blume enthält.&#10;&#10;Automatisch generierte Beschreibung">
            <a:extLst>
              <a:ext uri="{FF2B5EF4-FFF2-40B4-BE49-F238E27FC236}">
                <a16:creationId xmlns:a16="http://schemas.microsoft.com/office/drawing/2014/main" id="{77BD7FF4-A71F-418B-B525-805AC7080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8" y="1597767"/>
            <a:ext cx="3322453" cy="2080343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C30071-FB04-4003-9AA3-4187C3FE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57" y="1597305"/>
            <a:ext cx="4551966" cy="344228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D12341B-EE4F-40A7-B300-C007328F9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1" y="3896230"/>
            <a:ext cx="1874046" cy="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93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Kontakt mit der Außenwelt – Flags und Ports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 descr="Ein Bild, das Text, Schild, Gebäude, grün enthält.&#10;&#10;Automatisch generierte Beschreibung">
            <a:extLst>
              <a:ext uri="{FF2B5EF4-FFF2-40B4-BE49-F238E27FC236}">
                <a16:creationId xmlns:a16="http://schemas.microsoft.com/office/drawing/2014/main" id="{7B4EC2F9-F31D-45B0-825F-E9C393BF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5" y="1882981"/>
            <a:ext cx="1739185" cy="17314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9C3BA3E-439E-4D17-9D01-32438E699551}"/>
              </a:ext>
            </a:extLst>
          </p:cNvPr>
          <p:cNvSpPr txBox="1"/>
          <p:nvPr/>
        </p:nvSpPr>
        <p:spPr>
          <a:xfrm>
            <a:off x="457200" y="1931928"/>
            <a:ext cx="6490415" cy="2616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rgbClr val="0070C0"/>
                </a:solidFill>
              </a:rPr>
              <a:t>Flags</a:t>
            </a:r>
            <a:r>
              <a:rPr lang="de-DE" dirty="0"/>
              <a:t> sind einmalige Informationen die durch JS in das Elm Programm beim Initialisieren gegeben werden</a:t>
            </a:r>
            <a:endParaRPr lang="de-DE" dirty="0">
              <a:solidFill>
                <a:srgbClr val="0070C0"/>
              </a:solidFill>
            </a:endParaRP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>
                <a:solidFill>
                  <a:srgbClr val="0070C0"/>
                </a:solidFill>
              </a:rPr>
              <a:t>Ports</a:t>
            </a:r>
            <a:r>
              <a:rPr lang="de-DE" dirty="0"/>
              <a:t> sind definierte Schnittstellen zu </a:t>
            </a:r>
            <a:r>
              <a:rPr lang="de-DE" dirty="0" err="1"/>
              <a:t>Javascript</a:t>
            </a:r>
            <a:r>
              <a:rPr lang="de-DE" dirty="0"/>
              <a:t> Code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Ermöglichen Integration von JS Libraries in Elm Projekt sowie Integration von Elm Code in JS Projekt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Ports sind </a:t>
            </a:r>
            <a:r>
              <a:rPr lang="de-DE" dirty="0">
                <a:solidFill>
                  <a:srgbClr val="0070C0"/>
                </a:solidFill>
              </a:rPr>
              <a:t>einseitig</a:t>
            </a:r>
            <a:r>
              <a:rPr lang="de-DE" dirty="0"/>
              <a:t>, es ist keine direkte Kommunikation möglich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Für bidirektionale Schnittstellen braucht man zwei Ports</a:t>
            </a:r>
          </a:p>
          <a:p>
            <a:pPr marL="285750" lvl="0" indent="-285750" hangingPunct="1">
              <a:spcBef>
                <a:spcPts val="400"/>
              </a:spcBef>
              <a:buClr>
                <a:srgbClr val="51A025"/>
              </a:buClr>
              <a:buSzPct val="100000"/>
              <a:buFont typeface="Arial"/>
              <a:buChar char="•"/>
            </a:pPr>
            <a:r>
              <a:rPr lang="de-DE" dirty="0"/>
              <a:t>De-/En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292929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coders werden für die Datentransformation verwendet</a:t>
            </a:r>
          </a:p>
        </p:txBody>
      </p:sp>
    </p:spTree>
    <p:extLst>
      <p:ext uri="{BB962C8B-B14F-4D97-AF65-F5344CB8AC3E}">
        <p14:creationId xmlns:p14="http://schemas.microsoft.com/office/powerpoint/2010/main" val="3299286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F3911-1EDE-452F-886C-C9F142D0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A3D1B-8B79-4829-AAE2-C761CA558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Flags und Ports – Beispielcode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FE35F0-0A3D-4338-9996-3C3458D9C4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F755E76F-E2E2-451D-A518-A61C7301A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" y="2274064"/>
            <a:ext cx="3772426" cy="257210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7CEC23C-9F82-4766-A644-A6F220035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23" y="2553086"/>
            <a:ext cx="4296375" cy="323895"/>
          </a:xfrm>
          <a:prstGeom prst="rect">
            <a:avLst/>
          </a:prstGeom>
        </p:spPr>
      </p:pic>
      <p:pic>
        <p:nvPicPr>
          <p:cNvPr id="12" name="Grafik 11" descr="Ein Bild, das Vogel enthält.&#10;&#10;Automatisch generierte Beschreibung">
            <a:extLst>
              <a:ext uri="{FF2B5EF4-FFF2-40B4-BE49-F238E27FC236}">
                <a16:creationId xmlns:a16="http://schemas.microsoft.com/office/drawing/2014/main" id="{8166EC9D-CEAC-4843-A8DB-6F0DBCF11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35" y="3100590"/>
            <a:ext cx="4763165" cy="122889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4101528-9335-4E33-9654-20179F6307C3}"/>
              </a:ext>
            </a:extLst>
          </p:cNvPr>
          <p:cNvCxnSpPr>
            <a:cxnSpLocks/>
          </p:cNvCxnSpPr>
          <p:nvPr/>
        </p:nvCxnSpPr>
        <p:spPr>
          <a:xfrm>
            <a:off x="4229100" y="2299467"/>
            <a:ext cx="0" cy="241373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92F93A8-9C8D-4381-B8FB-64ABEDF3C7EE}"/>
              </a:ext>
            </a:extLst>
          </p:cNvPr>
          <p:cNvSpPr txBox="1"/>
          <p:nvPr/>
        </p:nvSpPr>
        <p:spPr>
          <a:xfrm>
            <a:off x="1573564" y="1770098"/>
            <a:ext cx="1378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rgbClr val="4463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Javascript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446388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AB2C977-B3AF-4BC0-8E36-031A4C70A3BA}"/>
              </a:ext>
            </a:extLst>
          </p:cNvPr>
          <p:cNvSpPr txBox="1"/>
          <p:nvPr/>
        </p:nvSpPr>
        <p:spPr>
          <a:xfrm>
            <a:off x="6093500" y="1800434"/>
            <a:ext cx="1378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rgbClr val="4463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Elm</a:t>
            </a:r>
          </a:p>
        </p:txBody>
      </p:sp>
    </p:spTree>
    <p:extLst>
      <p:ext uri="{BB962C8B-B14F-4D97-AF65-F5344CB8AC3E}">
        <p14:creationId xmlns:p14="http://schemas.microsoft.com/office/powerpoint/2010/main" val="29673183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andrena-Folienmaster-16-9">
  <a:themeElements>
    <a:clrScheme name="1_andrena-Folienmaster-16-9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8F8F8F"/>
      </a:accent6>
      <a:hlink>
        <a:srgbClr val="0000FF"/>
      </a:hlink>
      <a:folHlink>
        <a:srgbClr val="FF00FF"/>
      </a:folHlink>
    </a:clrScheme>
    <a:fontScheme name="1_andrena-Folienmaster-16-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andrena-Folienmaster-16-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1_andrena-Folienmaster-16-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8F8F8F"/>
      </a:accent6>
      <a:hlink>
        <a:srgbClr val="0000FF"/>
      </a:hlink>
      <a:folHlink>
        <a:srgbClr val="FF00FF"/>
      </a:folHlink>
    </a:clrScheme>
    <a:fontScheme name="1_andrena-Folienmaster-16-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andrena-Folienmaster-16-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Bildschirmpräsentation (16:9)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Calibri</vt:lpstr>
      <vt:lpstr>1_andrena-Folienmaster-16-9</vt:lpstr>
      <vt:lpstr>Elm</vt:lpstr>
      <vt:lpstr>Agenda</vt:lpstr>
      <vt:lpstr>Was ist Elm?</vt:lpstr>
      <vt:lpstr>Konzepte</vt:lpstr>
      <vt:lpstr>Konzepte</vt:lpstr>
      <vt:lpstr>Konzepte</vt:lpstr>
      <vt:lpstr>Konzepte</vt:lpstr>
      <vt:lpstr>Konzepte</vt:lpstr>
      <vt:lpstr>Konzepte</vt:lpstr>
      <vt:lpstr>Konzepte</vt:lpstr>
      <vt:lpstr>Konzepte</vt:lpstr>
      <vt:lpstr>Beispielprojekt</vt:lpstr>
      <vt:lpstr>Selling Points</vt:lpstr>
      <vt:lpstr>Nachteile</vt:lpstr>
      <vt:lpstr>Diskussionsrunde</vt:lpstr>
      <vt:lpstr>Vielen Dank für eure Aufmerksamkeit!</vt:lpstr>
      <vt:lpstr>Hilfreiche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App-Entwicklung mit React-Native, React und Redux</dc:title>
  <cp:lastModifiedBy>Andreas Ewering</cp:lastModifiedBy>
  <cp:revision>113</cp:revision>
  <dcterms:modified xsi:type="dcterms:W3CDTF">2020-05-29T11:14:49Z</dcterms:modified>
</cp:coreProperties>
</file>