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8686800" cy="4754563"/>
  <p:notesSz cx="7077075" cy="9363075"/>
  <p:defaultTextStyle>
    <a:defPPr>
      <a:defRPr lang="en-US"/>
    </a:defPPr>
    <a:lvl1pPr marL="0" algn="l" defTabSz="857178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428589" algn="l" defTabSz="857178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857178" algn="l" defTabSz="857178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285768" algn="l" defTabSz="857178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1714357" algn="l" defTabSz="857178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2142946" algn="l" defTabSz="857178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2571535" algn="l" defTabSz="857178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3000124" algn="l" defTabSz="857178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3428714" algn="l" defTabSz="857178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98" userDrawn="1">
          <p15:clr>
            <a:srgbClr val="A4A3A4"/>
          </p15:clr>
        </p15:guide>
        <p15:guide id="2" pos="2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2232" y="1122"/>
      </p:cViewPr>
      <p:guideLst>
        <p:guide orient="horz" pos="1498"/>
        <p:guide pos="2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732" cy="4681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1"/>
            <a:ext cx="3066732" cy="4681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CA5E0-33C3-4B04-8B6A-9286FDAEFA75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375" y="703263"/>
            <a:ext cx="6410325" cy="3509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93297"/>
            <a:ext cx="3066732" cy="4681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893297"/>
            <a:ext cx="3066732" cy="4681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DABB9-0F1F-4058-8330-BC82E8833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7178" rtl="0" eaLnBrk="1" latinLnBrk="0" hangingPunct="1">
      <a:defRPr sz="1124" kern="1200">
        <a:solidFill>
          <a:schemeClr val="tx1"/>
        </a:solidFill>
        <a:latin typeface="+mn-lt"/>
        <a:ea typeface="+mn-ea"/>
        <a:cs typeface="+mn-cs"/>
      </a:defRPr>
    </a:lvl1pPr>
    <a:lvl2pPr marL="428589" algn="l" defTabSz="857178" rtl="0" eaLnBrk="1" latinLnBrk="0" hangingPunct="1">
      <a:defRPr sz="1124" kern="1200">
        <a:solidFill>
          <a:schemeClr val="tx1"/>
        </a:solidFill>
        <a:latin typeface="+mn-lt"/>
        <a:ea typeface="+mn-ea"/>
        <a:cs typeface="+mn-cs"/>
      </a:defRPr>
    </a:lvl2pPr>
    <a:lvl3pPr marL="857178" algn="l" defTabSz="857178" rtl="0" eaLnBrk="1" latinLnBrk="0" hangingPunct="1">
      <a:defRPr sz="1124" kern="1200">
        <a:solidFill>
          <a:schemeClr val="tx1"/>
        </a:solidFill>
        <a:latin typeface="+mn-lt"/>
        <a:ea typeface="+mn-ea"/>
        <a:cs typeface="+mn-cs"/>
      </a:defRPr>
    </a:lvl3pPr>
    <a:lvl4pPr marL="1285768" algn="l" defTabSz="857178" rtl="0" eaLnBrk="1" latinLnBrk="0" hangingPunct="1">
      <a:defRPr sz="1124" kern="1200">
        <a:solidFill>
          <a:schemeClr val="tx1"/>
        </a:solidFill>
        <a:latin typeface="+mn-lt"/>
        <a:ea typeface="+mn-ea"/>
        <a:cs typeface="+mn-cs"/>
      </a:defRPr>
    </a:lvl4pPr>
    <a:lvl5pPr marL="1714357" algn="l" defTabSz="857178" rtl="0" eaLnBrk="1" latinLnBrk="0" hangingPunct="1">
      <a:defRPr sz="1124" kern="1200">
        <a:solidFill>
          <a:schemeClr val="tx1"/>
        </a:solidFill>
        <a:latin typeface="+mn-lt"/>
        <a:ea typeface="+mn-ea"/>
        <a:cs typeface="+mn-cs"/>
      </a:defRPr>
    </a:lvl5pPr>
    <a:lvl6pPr marL="2142946" algn="l" defTabSz="857178" rtl="0" eaLnBrk="1" latinLnBrk="0" hangingPunct="1">
      <a:defRPr sz="1124" kern="1200">
        <a:solidFill>
          <a:schemeClr val="tx1"/>
        </a:solidFill>
        <a:latin typeface="+mn-lt"/>
        <a:ea typeface="+mn-ea"/>
        <a:cs typeface="+mn-cs"/>
      </a:defRPr>
    </a:lvl6pPr>
    <a:lvl7pPr marL="2571535" algn="l" defTabSz="857178" rtl="0" eaLnBrk="1" latinLnBrk="0" hangingPunct="1">
      <a:defRPr sz="1124" kern="1200">
        <a:solidFill>
          <a:schemeClr val="tx1"/>
        </a:solidFill>
        <a:latin typeface="+mn-lt"/>
        <a:ea typeface="+mn-ea"/>
        <a:cs typeface="+mn-cs"/>
      </a:defRPr>
    </a:lvl7pPr>
    <a:lvl8pPr marL="3000124" algn="l" defTabSz="857178" rtl="0" eaLnBrk="1" latinLnBrk="0" hangingPunct="1">
      <a:defRPr sz="1124" kern="1200">
        <a:solidFill>
          <a:schemeClr val="tx1"/>
        </a:solidFill>
        <a:latin typeface="+mn-lt"/>
        <a:ea typeface="+mn-ea"/>
        <a:cs typeface="+mn-cs"/>
      </a:defRPr>
    </a:lvl8pPr>
    <a:lvl9pPr marL="3428714" algn="l" defTabSz="857178" rtl="0" eaLnBrk="1" latinLnBrk="0" hangingPunct="1">
      <a:defRPr sz="11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3375" y="703263"/>
            <a:ext cx="6410325" cy="3509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DABB9-0F1F-4058-8330-BC82E88334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1" y="1476998"/>
            <a:ext cx="7383780" cy="10191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3023" y="2694252"/>
            <a:ext cx="6080760" cy="12150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7931" y="190404"/>
            <a:ext cx="1954530" cy="4056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42" y="190404"/>
            <a:ext cx="5718810" cy="4056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97" y="3055252"/>
            <a:ext cx="7383780" cy="94430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197" y="2015188"/>
            <a:ext cx="7383780" cy="104006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4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40" y="1109401"/>
            <a:ext cx="3836670" cy="31377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5790" y="1109401"/>
            <a:ext cx="3836670" cy="31377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3" y="1064277"/>
            <a:ext cx="3838179" cy="4435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1" indent="0">
              <a:buNone/>
              <a:defRPr sz="1800" b="1"/>
            </a:lvl3pPr>
            <a:lvl4pPr marL="1371556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2" indent="0">
              <a:buNone/>
              <a:defRPr sz="1600" b="1"/>
            </a:lvl7pPr>
            <a:lvl8pPr marL="3200297" indent="0">
              <a:buNone/>
              <a:defRPr sz="1600" b="1"/>
            </a:lvl8pPr>
            <a:lvl9pPr marL="365748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3" y="1507816"/>
            <a:ext cx="3838179" cy="27393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2780" y="1064277"/>
            <a:ext cx="3839686" cy="4435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5" indent="0">
              <a:buNone/>
              <a:defRPr sz="2000" b="1"/>
            </a:lvl2pPr>
            <a:lvl3pPr marL="914371" indent="0">
              <a:buNone/>
              <a:defRPr sz="1800" b="1"/>
            </a:lvl3pPr>
            <a:lvl4pPr marL="1371556" indent="0">
              <a:buNone/>
              <a:defRPr sz="1600" b="1"/>
            </a:lvl4pPr>
            <a:lvl5pPr marL="1828741" indent="0">
              <a:buNone/>
              <a:defRPr sz="1600" b="1"/>
            </a:lvl5pPr>
            <a:lvl6pPr marL="2285926" indent="0">
              <a:buNone/>
              <a:defRPr sz="1600" b="1"/>
            </a:lvl6pPr>
            <a:lvl7pPr marL="2743112" indent="0">
              <a:buNone/>
              <a:defRPr sz="1600" b="1"/>
            </a:lvl7pPr>
            <a:lvl8pPr marL="3200297" indent="0">
              <a:buNone/>
              <a:defRPr sz="1600" b="1"/>
            </a:lvl8pPr>
            <a:lvl9pPr marL="365748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2780" y="1507816"/>
            <a:ext cx="3839686" cy="27393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9" y="189303"/>
            <a:ext cx="2857897" cy="8056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6302" y="189307"/>
            <a:ext cx="4856163" cy="40578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349" y="994941"/>
            <a:ext cx="2857897" cy="3252254"/>
          </a:xfrm>
        </p:spPr>
        <p:txBody>
          <a:bodyPr/>
          <a:lstStyle>
            <a:lvl1pPr marL="0" indent="0">
              <a:buNone/>
              <a:defRPr sz="1400"/>
            </a:lvl1pPr>
            <a:lvl2pPr marL="457185" indent="0">
              <a:buNone/>
              <a:defRPr sz="1200"/>
            </a:lvl2pPr>
            <a:lvl3pPr marL="914371" indent="0">
              <a:buNone/>
              <a:defRPr sz="1000"/>
            </a:lvl3pPr>
            <a:lvl4pPr marL="1371556" indent="0">
              <a:buNone/>
              <a:defRPr sz="900"/>
            </a:lvl4pPr>
            <a:lvl5pPr marL="1828741" indent="0">
              <a:buNone/>
              <a:defRPr sz="900"/>
            </a:lvl5pPr>
            <a:lvl6pPr marL="2285926" indent="0">
              <a:buNone/>
              <a:defRPr sz="900"/>
            </a:lvl6pPr>
            <a:lvl7pPr marL="2743112" indent="0">
              <a:buNone/>
              <a:defRPr sz="900"/>
            </a:lvl7pPr>
            <a:lvl8pPr marL="3200297" indent="0">
              <a:buNone/>
              <a:defRPr sz="900"/>
            </a:lvl8pPr>
            <a:lvl9pPr marL="365748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676" y="3328197"/>
            <a:ext cx="5212080" cy="392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02676" y="424829"/>
            <a:ext cx="5212080" cy="2852738"/>
          </a:xfrm>
        </p:spPr>
        <p:txBody>
          <a:bodyPr/>
          <a:lstStyle>
            <a:lvl1pPr marL="0" indent="0">
              <a:buNone/>
              <a:defRPr sz="3200"/>
            </a:lvl1pPr>
            <a:lvl2pPr marL="457185" indent="0">
              <a:buNone/>
              <a:defRPr sz="2800"/>
            </a:lvl2pPr>
            <a:lvl3pPr marL="914371" indent="0">
              <a:buNone/>
              <a:defRPr sz="2400"/>
            </a:lvl3pPr>
            <a:lvl4pPr marL="1371556" indent="0">
              <a:buNone/>
              <a:defRPr sz="2000"/>
            </a:lvl4pPr>
            <a:lvl5pPr marL="1828741" indent="0">
              <a:buNone/>
              <a:defRPr sz="2000"/>
            </a:lvl5pPr>
            <a:lvl6pPr marL="2285926" indent="0">
              <a:buNone/>
              <a:defRPr sz="2000"/>
            </a:lvl6pPr>
            <a:lvl7pPr marL="2743112" indent="0">
              <a:buNone/>
              <a:defRPr sz="2000"/>
            </a:lvl7pPr>
            <a:lvl8pPr marL="3200297" indent="0">
              <a:buNone/>
              <a:defRPr sz="2000"/>
            </a:lvl8pPr>
            <a:lvl9pPr marL="365748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2676" y="3721111"/>
            <a:ext cx="5212080" cy="558001"/>
          </a:xfrm>
        </p:spPr>
        <p:txBody>
          <a:bodyPr/>
          <a:lstStyle>
            <a:lvl1pPr marL="0" indent="0">
              <a:buNone/>
              <a:defRPr sz="1400"/>
            </a:lvl1pPr>
            <a:lvl2pPr marL="457185" indent="0">
              <a:buNone/>
              <a:defRPr sz="1200"/>
            </a:lvl2pPr>
            <a:lvl3pPr marL="914371" indent="0">
              <a:buNone/>
              <a:defRPr sz="1000"/>
            </a:lvl3pPr>
            <a:lvl4pPr marL="1371556" indent="0">
              <a:buNone/>
              <a:defRPr sz="900"/>
            </a:lvl4pPr>
            <a:lvl5pPr marL="1828741" indent="0">
              <a:buNone/>
              <a:defRPr sz="900"/>
            </a:lvl5pPr>
            <a:lvl6pPr marL="2285926" indent="0">
              <a:buNone/>
              <a:defRPr sz="900"/>
            </a:lvl6pPr>
            <a:lvl7pPr marL="2743112" indent="0">
              <a:buNone/>
              <a:defRPr sz="900"/>
            </a:lvl7pPr>
            <a:lvl8pPr marL="3200297" indent="0">
              <a:buNone/>
              <a:defRPr sz="900"/>
            </a:lvl8pPr>
            <a:lvl9pPr marL="365748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1" y="190403"/>
            <a:ext cx="7818120" cy="792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41" y="1109401"/>
            <a:ext cx="7818120" cy="3137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40" y="4406776"/>
            <a:ext cx="202692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A8B96-7701-4508-9ED9-39CA28773FCB}" type="datetimeFigureOut">
              <a:rPr lang="en-US" smtClean="0"/>
              <a:pPr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93" y="4406776"/>
            <a:ext cx="275082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5540" y="4406776"/>
            <a:ext cx="202692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9901-EDCD-477D-882D-A6593B7A81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9" indent="-342889" algn="l" defTabSz="9143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6" indent="-285740" algn="l" defTabSz="91437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4" indent="-228593" algn="l" defTabSz="91437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49" indent="-228593" algn="l" defTabSz="91437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4" indent="-228593" algn="l" defTabSz="91437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0" indent="-228593" algn="l" defTabSz="9143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5" indent="-228593" algn="l" defTabSz="9143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0" indent="-228593" algn="l" defTabSz="9143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5" indent="-228593" algn="l" defTabSz="91437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1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6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2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7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2" algn="l" defTabSz="9143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381193" y="3191022"/>
            <a:ext cx="1447615" cy="61183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rtlCol="0">
            <a:spAutoFit/>
          </a:bodyPr>
          <a:lstStyle/>
          <a:p>
            <a:r>
              <a:rPr lang="en-US" dirty="0"/>
              <a:t>unsuccessful </a:t>
            </a:r>
          </a:p>
          <a:p>
            <a:r>
              <a:rPr lang="en-US" dirty="0"/>
              <a:t>   treatment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2495862" y="66820"/>
            <a:ext cx="1371600" cy="721416"/>
          </a:xfrm>
          <a:prstGeom prst="rect">
            <a:avLst/>
          </a:prstGeom>
          <a:noFill/>
          <a:ln w="38100" cmpd="sng"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dirty="0"/>
              <a:t>Susceptible unprotected 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5558852" y="2555424"/>
            <a:ext cx="2133600" cy="611834"/>
          </a:xfrm>
          <a:prstGeom prst="rect">
            <a:avLst/>
          </a:prstGeom>
          <a:noFill/>
          <a:ln w="38100" cmpd="sng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Infectious Undiagnosed (MDR)</a:t>
            </a:r>
            <a:endParaRPr 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5214626" y="814507"/>
            <a:ext cx="1066800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Infection</a:t>
            </a:r>
            <a:endParaRPr lang="en-US" dirty="0"/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2061865" y="1998252"/>
            <a:ext cx="0" cy="571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3965545" y="2124222"/>
            <a:ext cx="1422400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Slow</a:t>
            </a:r>
          </a:p>
          <a:p>
            <a:r>
              <a:rPr lang="en-US" dirty="0"/>
              <a:t>Progression</a:t>
            </a:r>
            <a:endParaRPr lang="en-US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304800" y="3769632"/>
            <a:ext cx="2038662" cy="864660"/>
          </a:xfrm>
          <a:prstGeom prst="rect">
            <a:avLst/>
          </a:prstGeom>
          <a:noFill/>
          <a:ln w="38100" cmpd="sng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Infectious </a:t>
            </a:r>
            <a:r>
              <a:rPr lang="en-US" dirty="0" err="1"/>
              <a:t>noMDR</a:t>
            </a:r>
            <a:r>
              <a:rPr lang="en-US" dirty="0"/>
              <a:t>, diagnosed, low quality </a:t>
            </a:r>
            <a:r>
              <a:rPr lang="en-US" dirty="0" err="1"/>
              <a:t>tx</a:t>
            </a:r>
            <a:endParaRPr lang="en-US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152400" y="175286"/>
            <a:ext cx="22679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852127" y="2944054"/>
            <a:ext cx="25400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66800" y="1267656"/>
            <a:ext cx="1676400" cy="611834"/>
          </a:xfrm>
          <a:prstGeom prst="rect">
            <a:avLst/>
          </a:prstGeom>
          <a:noFill/>
          <a:ln w="38100" cmpd="sng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Latent </a:t>
            </a:r>
            <a:r>
              <a:rPr lang="en-US" dirty="0" err="1"/>
              <a:t>noMDR</a:t>
            </a:r>
            <a:r>
              <a:rPr lang="en-US" dirty="0"/>
              <a:t> unprotected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246027" y="865047"/>
            <a:ext cx="5334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76322" y="2620891"/>
            <a:ext cx="1914556" cy="611834"/>
          </a:xfrm>
          <a:prstGeom prst="rect">
            <a:avLst/>
          </a:prstGeom>
          <a:noFill/>
          <a:ln w="38100" cmpd="sng"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Infectious </a:t>
            </a:r>
            <a:r>
              <a:rPr lang="en-US" dirty="0" err="1"/>
              <a:t>noMDR</a:t>
            </a:r>
            <a:r>
              <a:rPr lang="en-US" dirty="0"/>
              <a:t> </a:t>
            </a:r>
            <a:r>
              <a:rPr lang="en-US" dirty="0"/>
              <a:t>Undiagnosed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080271" y="3177278"/>
            <a:ext cx="1666593" cy="35208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Case Detection         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086600" y="2043200"/>
            <a:ext cx="0" cy="3858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40891" y="981221"/>
            <a:ext cx="11243" cy="196283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81072" y="995343"/>
            <a:ext cx="1568253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9990" y="981220"/>
            <a:ext cx="444417" cy="15220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Fast Progression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145080" y="175286"/>
            <a:ext cx="14645" cy="4274084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3451" y="1478314"/>
            <a:ext cx="444417" cy="193335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eaVert" wrap="none" rtlCol="0">
            <a:spAutoFit/>
          </a:bodyPr>
          <a:lstStyle/>
          <a:p>
            <a:r>
              <a:rPr lang="en-US" dirty="0"/>
              <a:t>Successful treatment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1752607" y="3330690"/>
            <a:ext cx="1" cy="3994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1200" y="90156"/>
            <a:ext cx="1371600" cy="721416"/>
          </a:xfrm>
          <a:prstGeom prst="rect">
            <a:avLst/>
          </a:prstGeom>
          <a:noFill/>
          <a:ln w="38100" cmpd="sng"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dirty="0"/>
              <a:t>Susceptible protected 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038600" y="459488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95607" y="1286022"/>
            <a:ext cx="1352491" cy="611834"/>
          </a:xfrm>
          <a:prstGeom prst="rect">
            <a:avLst/>
          </a:prstGeom>
          <a:noFill/>
          <a:ln w="38100" cmpd="sng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Latent MDR unprotected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3039613" y="883159"/>
            <a:ext cx="465595" cy="3191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343463" y="3474586"/>
            <a:ext cx="304800" cy="285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48311" y="1279324"/>
            <a:ext cx="1600200" cy="611834"/>
          </a:xfrm>
          <a:prstGeom prst="rect">
            <a:avLst/>
          </a:prstGeom>
          <a:noFill/>
          <a:ln w="38100" cmpd="sng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Latent </a:t>
            </a:r>
            <a:r>
              <a:rPr lang="en-US" dirty="0" err="1"/>
              <a:t>noMDR</a:t>
            </a:r>
            <a:r>
              <a:rPr lang="en-US" dirty="0"/>
              <a:t> protected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51336" y="876714"/>
            <a:ext cx="5334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800917" y="1297690"/>
            <a:ext cx="1352491" cy="611834"/>
          </a:xfrm>
          <a:prstGeom prst="rect">
            <a:avLst/>
          </a:prstGeom>
          <a:noFill/>
          <a:ln w="38100" cmpd="sng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Latent MDR protected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944922" y="894827"/>
            <a:ext cx="465595" cy="31916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419600" y="1630846"/>
            <a:ext cx="51429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181669" y="1998252"/>
            <a:ext cx="1847539" cy="5715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248090" y="1998260"/>
            <a:ext cx="1238310" cy="5089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14600" y="3791696"/>
            <a:ext cx="1962462" cy="871585"/>
          </a:xfrm>
          <a:prstGeom prst="rect">
            <a:avLst/>
          </a:prstGeom>
          <a:noFill/>
          <a:ln w="38100" cmpd="sng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Infectious </a:t>
            </a:r>
            <a:r>
              <a:rPr lang="en-US" dirty="0" err="1"/>
              <a:t>noMDR</a:t>
            </a:r>
            <a:r>
              <a:rPr lang="en-US" dirty="0"/>
              <a:t>, diagnosed, high quality </a:t>
            </a:r>
            <a:r>
              <a:rPr lang="en-US" dirty="0" err="1"/>
              <a:t>tx</a:t>
            </a:r>
            <a:endParaRPr lang="en-US" dirty="0"/>
          </a:p>
        </p:txBody>
      </p:sp>
      <p:cxnSp>
        <p:nvCxnSpPr>
          <p:cNvPr id="69" name="Straight Arrow Connector 68"/>
          <p:cNvCxnSpPr/>
          <p:nvPr/>
        </p:nvCxnSpPr>
        <p:spPr>
          <a:xfrm flipH="1">
            <a:off x="1981207" y="3502534"/>
            <a:ext cx="362263" cy="2095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343470" y="3325939"/>
            <a:ext cx="1" cy="1766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66938" y="3769637"/>
            <a:ext cx="1962462" cy="871585"/>
          </a:xfrm>
          <a:prstGeom prst="rect">
            <a:avLst/>
          </a:prstGeom>
          <a:noFill/>
          <a:ln w="38100" cmpd="sng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Infectious MDR, diagnosed, low quality </a:t>
            </a:r>
            <a:r>
              <a:rPr lang="en-US" dirty="0" err="1"/>
              <a:t>tx</a:t>
            </a:r>
            <a:endParaRPr lang="en-US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629400" y="3474586"/>
            <a:ext cx="304800" cy="2857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800538" y="3791696"/>
            <a:ext cx="1733862" cy="871585"/>
          </a:xfrm>
          <a:prstGeom prst="rect">
            <a:avLst/>
          </a:prstGeom>
          <a:noFill/>
          <a:ln w="38100" cmpd="sng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dirty="0"/>
              <a:t>Infectious MDR, diagnosed, high quality </a:t>
            </a:r>
            <a:r>
              <a:rPr lang="en-US" dirty="0" err="1"/>
              <a:t>tx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6267145" y="3502534"/>
            <a:ext cx="362263" cy="2095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629408" y="3325939"/>
            <a:ext cx="1" cy="1766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243484" y="-9380"/>
            <a:ext cx="1100622" cy="352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Protection</a:t>
            </a: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flipH="1" flipV="1">
            <a:off x="5562608" y="3300559"/>
            <a:ext cx="1" cy="3994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7772407" y="3343420"/>
            <a:ext cx="1" cy="3994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29000" y="828820"/>
            <a:ext cx="1066800" cy="352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Infection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3102676" y="3332095"/>
            <a:ext cx="1" cy="3994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25733</TotalTime>
  <Words>74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nibiao</dc:creator>
  <cp:lastModifiedBy>andreas</cp:lastModifiedBy>
  <cp:revision>239</cp:revision>
  <cp:lastPrinted>2014-07-24T13:55:26Z</cp:lastPrinted>
  <dcterms:created xsi:type="dcterms:W3CDTF">2011-05-17T18:43:19Z</dcterms:created>
  <dcterms:modified xsi:type="dcterms:W3CDTF">2015-04-29T19:15:41Z</dcterms:modified>
</cp:coreProperties>
</file>