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C917E-6B55-4ED2-80C2-0261CFA6AFF6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9D68B-A731-4FCF-A1C9-797F376B5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98F95BD-9FE3-4FD8-B0DA-5B1E999FE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15C0-E861-422B-A059-757C79FCB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9CB4C-8368-4712-B41B-11B9A4A44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32BC-ADCD-4492-A1B1-BF000572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FFCF-C07D-435E-8D4B-1054BE18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2620-21F5-44DF-84E8-9C10C88B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202D-A476-4D73-B316-DEEB4185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DC686-DFC6-4B3E-9F2F-BE26922A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C293-C926-4885-B5C2-D0623AB9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757E-E14C-477C-BF49-0F4961DA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E779-EF1D-4896-AF11-6B17A4D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1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5199E-5085-42A5-9BF8-203C6BEC4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D4E05-79C3-4E67-BA03-9FABBADC2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26FB-B4E2-4FF2-B9E5-7A318C36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E8A4C-3199-4F96-A070-40E15F93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6E90-587F-4F71-A7C5-2E466B2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DDA-E77D-4D5C-ABF1-E19874C8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42E2-8D0D-4CAC-ACBD-DC8FA89F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3E64A-77E2-4222-BBD6-60FB0F0A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9027-9922-4803-BDB1-03EF0691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D79C-344F-42B1-98D9-5D7287C0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EAC5-AC02-411D-8B0E-9FF0C522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DA38-750D-4472-81C2-123981D5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0DE8-D553-40D1-AECD-FAD28FB8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4C01-6089-4F92-A57B-B06D3DC6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6199-13F8-4EA1-8955-5E37251D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8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61A6-48E3-44D3-9C0F-7B68BE09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1E94-4468-4937-BC8E-9B30CF0E4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D2A6F-ADEC-4403-ACFE-66BB43A95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25F4-3959-49D3-9370-472253D4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3C0C-605A-43DA-B457-6306EC02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5C8A-1F9F-4F81-BDD9-CBAFD597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4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E955-979D-4A1C-85A1-D87F006D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64EF-FAD4-4AC1-B3FF-803069C6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9C09-2610-4D2C-A2CD-04833FF0D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BDDE3-468B-4F4F-ACDF-1996CBBD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487F-8BDC-4D15-84BA-646DB7418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53188-7065-4EEC-83F8-A09957FD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209A6-29A5-4561-B08B-93D62739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CA80D-3D3F-4534-9EED-D59397C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21FC-BD7E-484F-9E55-2A979723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6DA8F-7110-4802-8EEB-A7817855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A64B7-FF9C-4A39-AC51-95EE55F4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CA4E4-2AE5-42E4-B393-0039B5D7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0536E-D3D4-4CBB-86D7-A15DDD37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7447E-1BB1-443F-A10D-9995C61C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43CB-B562-44DB-94E8-BDE0B4E7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6F92-94EC-42BE-8482-57CCDB54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3B6F-9E67-450A-879D-D427DB55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8767E-857C-4BF9-92CC-67075025D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6452F-788F-4317-8611-73C165C2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9DEE-410D-4AA4-B376-C04AB232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EF68-E6E5-43D8-9DF3-B94B2229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9301-958C-4A24-8FA8-F7213327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FCB56-676B-4780-871D-41C2A16B0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9E177-0308-4E2B-851B-0DCBF8CAF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E075-6570-49FA-B5BA-3580A194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2FAE5-8419-4CF2-BEF3-97ACE7C3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FDCE5-3FAE-4CCE-BD9E-75C9ECFF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DE57C-54D4-447A-BF24-3BFA07FC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F0F95-2467-4ECB-8230-BED54BFD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FDCF-BA11-4B12-9286-1B0071B9F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A1B0-2246-4F8A-8248-A2CA4F5CDC9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B2F5-C949-4579-B7C1-C9204CB6F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12EAB-F77B-48B7-A802-35440A915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505D-8249-4D89-BFFB-8195B27F1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3"/>
          <p:cNvSpPr txBox="1">
            <a:spLocks noChangeArrowheads="1"/>
          </p:cNvSpPr>
          <p:nvPr/>
        </p:nvSpPr>
        <p:spPr bwMode="auto">
          <a:xfrm flipH="1">
            <a:off x="6661193" y="1786771"/>
            <a:ext cx="435749" cy="36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22" tIns="45613" rIns="91222" bIns="45613">
            <a:spAutoFit/>
          </a:bodyPr>
          <a:lstStyle/>
          <a:p>
            <a:r>
              <a:rPr lang="en-US" b="1" dirty="0">
                <a:latin typeface="Calibri" charset="0"/>
                <a:sym typeface="Symbol"/>
              </a:rPr>
              <a:t> </a:t>
            </a:r>
            <a:r>
              <a:rPr lang="en-US" b="1" dirty="0">
                <a:latin typeface="Calibri" charset="0"/>
              </a:rPr>
              <a:t>I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flipH="1">
            <a:off x="2819400" y="1217862"/>
            <a:ext cx="1505633" cy="1121696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91222" tIns="45613" rIns="91222" bIns="45613"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cs typeface="ＭＳ Ｐゴシック" charset="-128"/>
              </a:rPr>
              <a:t>Number Susceptible 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 flipH="1">
            <a:off x="5093089" y="1233987"/>
            <a:ext cx="1307820" cy="112169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91222" tIns="45613" rIns="91222" bIns="45613"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cs typeface="ＭＳ Ｐゴシック" charset="-128"/>
              </a:rPr>
              <a:t>Number Infectious</a:t>
            </a:r>
          </a:p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cs typeface="ＭＳ Ｐゴシック" charset="-128"/>
              </a:rPr>
              <a:t>I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flipH="1">
            <a:off x="7137512" y="1217858"/>
            <a:ext cx="1396888" cy="1121701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91222" tIns="45613" rIns="91222" bIns="45613"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cs typeface="ＭＳ Ｐゴシック" charset="-128"/>
              </a:rPr>
              <a:t>Number Recovered</a:t>
            </a:r>
          </a:p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cs typeface="ＭＳ Ｐゴシック" charset="-128"/>
              </a:rPr>
              <a:t>R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4471205" y="1855870"/>
            <a:ext cx="48368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6554740" y="1786772"/>
            <a:ext cx="49426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 flipH="1">
            <a:off x="4471206" y="1486725"/>
            <a:ext cx="708449" cy="36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22" tIns="45613" rIns="91222" bIns="45613">
            <a:spAutoFit/>
          </a:bodyPr>
          <a:lstStyle/>
          <a:p>
            <a:r>
              <a:rPr lang="en-US" b="1" dirty="0">
                <a:latin typeface="Calibri" charset="0"/>
                <a:sym typeface="Symbol"/>
              </a:rPr>
              <a:t></a:t>
            </a:r>
            <a:r>
              <a:rPr lang="en-US" b="1" dirty="0">
                <a:latin typeface="Calibri" charset="0"/>
              </a:rPr>
              <a:t>SI</a:t>
            </a:r>
          </a:p>
        </p:txBody>
      </p:sp>
      <p:sp>
        <p:nvSpPr>
          <p:cNvPr id="23" name="Arc 22"/>
          <p:cNvSpPr/>
          <p:nvPr/>
        </p:nvSpPr>
        <p:spPr>
          <a:xfrm flipH="1" flipV="1">
            <a:off x="4647415" y="1994067"/>
            <a:ext cx="891325" cy="848931"/>
          </a:xfrm>
          <a:custGeom>
            <a:avLst/>
            <a:gdLst>
              <a:gd name="connsiteX0" fmla="*/ 134 w 982908"/>
              <a:gd name="connsiteY0" fmla="*/ 467881 h 914400"/>
              <a:gd name="connsiteX1" fmla="*/ 288473 w 982908"/>
              <a:gd name="connsiteY1" fmla="*/ 40818 h 914400"/>
              <a:gd name="connsiteX2" fmla="*/ 788968 w 982908"/>
              <a:gd name="connsiteY2" fmla="*/ 93296 h 914400"/>
              <a:gd name="connsiteX3" fmla="*/ 964892 w 982908"/>
              <a:gd name="connsiteY3" fmla="*/ 579858 h 914400"/>
              <a:gd name="connsiteX4" fmla="*/ 491454 w 982908"/>
              <a:gd name="connsiteY4" fmla="*/ 457200 h 914400"/>
              <a:gd name="connsiteX5" fmla="*/ 134 w 982908"/>
              <a:gd name="connsiteY5" fmla="*/ 467881 h 914400"/>
              <a:gd name="connsiteX0" fmla="*/ 134 w 982908"/>
              <a:gd name="connsiteY0" fmla="*/ 467881 h 914400"/>
              <a:gd name="connsiteX1" fmla="*/ 288473 w 982908"/>
              <a:gd name="connsiteY1" fmla="*/ 40818 h 914400"/>
              <a:gd name="connsiteX2" fmla="*/ 788968 w 982908"/>
              <a:gd name="connsiteY2" fmla="*/ 93296 h 914400"/>
              <a:gd name="connsiteX3" fmla="*/ 964892 w 982908"/>
              <a:gd name="connsiteY3" fmla="*/ 579858 h 914400"/>
              <a:gd name="connsiteX0" fmla="*/ 134 w 982933"/>
              <a:gd name="connsiteY0" fmla="*/ 467884 h 1126125"/>
              <a:gd name="connsiteX1" fmla="*/ 288473 w 982933"/>
              <a:gd name="connsiteY1" fmla="*/ 40821 h 1126125"/>
              <a:gd name="connsiteX2" fmla="*/ 788968 w 982933"/>
              <a:gd name="connsiteY2" fmla="*/ 93299 h 1126125"/>
              <a:gd name="connsiteX3" fmla="*/ 964892 w 982933"/>
              <a:gd name="connsiteY3" fmla="*/ 579861 h 1126125"/>
              <a:gd name="connsiteX4" fmla="*/ 491454 w 982933"/>
              <a:gd name="connsiteY4" fmla="*/ 457203 h 1126125"/>
              <a:gd name="connsiteX5" fmla="*/ 134 w 982933"/>
              <a:gd name="connsiteY5" fmla="*/ 467884 h 1126125"/>
              <a:gd name="connsiteX0" fmla="*/ 134 w 982933"/>
              <a:gd name="connsiteY0" fmla="*/ 467884 h 1126125"/>
              <a:gd name="connsiteX1" fmla="*/ 288473 w 982933"/>
              <a:gd name="connsiteY1" fmla="*/ 40821 h 1126125"/>
              <a:gd name="connsiteX2" fmla="*/ 788968 w 982933"/>
              <a:gd name="connsiteY2" fmla="*/ 93299 h 1126125"/>
              <a:gd name="connsiteX3" fmla="*/ 941141 w 982933"/>
              <a:gd name="connsiteY3" fmla="*/ 1126125 h 1126125"/>
              <a:gd name="connsiteX0" fmla="*/ 134 w 982933"/>
              <a:gd name="connsiteY0" fmla="*/ 467884 h 1185501"/>
              <a:gd name="connsiteX1" fmla="*/ 288473 w 982933"/>
              <a:gd name="connsiteY1" fmla="*/ 40821 h 1185501"/>
              <a:gd name="connsiteX2" fmla="*/ 788968 w 982933"/>
              <a:gd name="connsiteY2" fmla="*/ 93299 h 1185501"/>
              <a:gd name="connsiteX3" fmla="*/ 964892 w 982933"/>
              <a:gd name="connsiteY3" fmla="*/ 579861 h 1185501"/>
              <a:gd name="connsiteX4" fmla="*/ 491454 w 982933"/>
              <a:gd name="connsiteY4" fmla="*/ 457203 h 1185501"/>
              <a:gd name="connsiteX5" fmla="*/ 134 w 982933"/>
              <a:gd name="connsiteY5" fmla="*/ 467884 h 1185501"/>
              <a:gd name="connsiteX0" fmla="*/ 134 w 982933"/>
              <a:gd name="connsiteY0" fmla="*/ 467884 h 1185501"/>
              <a:gd name="connsiteX1" fmla="*/ 288473 w 982933"/>
              <a:gd name="connsiteY1" fmla="*/ 40821 h 1185501"/>
              <a:gd name="connsiteX2" fmla="*/ 788968 w 982933"/>
              <a:gd name="connsiteY2" fmla="*/ 93299 h 1185501"/>
              <a:gd name="connsiteX3" fmla="*/ 964892 w 982933"/>
              <a:gd name="connsiteY3" fmla="*/ 1185501 h 1185501"/>
              <a:gd name="connsiteX0" fmla="*/ 134 w 982933"/>
              <a:gd name="connsiteY0" fmla="*/ 467884 h 1185501"/>
              <a:gd name="connsiteX1" fmla="*/ 288473 w 982933"/>
              <a:gd name="connsiteY1" fmla="*/ 40821 h 1185501"/>
              <a:gd name="connsiteX2" fmla="*/ 788968 w 982933"/>
              <a:gd name="connsiteY2" fmla="*/ 93299 h 1185501"/>
              <a:gd name="connsiteX3" fmla="*/ 964892 w 982933"/>
              <a:gd name="connsiteY3" fmla="*/ 579861 h 1185501"/>
              <a:gd name="connsiteX4" fmla="*/ 491454 w 982933"/>
              <a:gd name="connsiteY4" fmla="*/ 457203 h 1185501"/>
              <a:gd name="connsiteX5" fmla="*/ 134 w 982933"/>
              <a:gd name="connsiteY5" fmla="*/ 467884 h 1185501"/>
              <a:gd name="connsiteX0" fmla="*/ 134 w 982933"/>
              <a:gd name="connsiteY0" fmla="*/ 467884 h 1185501"/>
              <a:gd name="connsiteX1" fmla="*/ 288473 w 982933"/>
              <a:gd name="connsiteY1" fmla="*/ 40821 h 1185501"/>
              <a:gd name="connsiteX2" fmla="*/ 788968 w 982933"/>
              <a:gd name="connsiteY2" fmla="*/ 93299 h 1185501"/>
              <a:gd name="connsiteX3" fmla="*/ 964892 w 982933"/>
              <a:gd name="connsiteY3" fmla="*/ 1185501 h 11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933" h="1185501" stroke="0" extrusionOk="0">
                <a:moveTo>
                  <a:pt x="134" y="467884"/>
                </a:moveTo>
                <a:cubicBezTo>
                  <a:pt x="-4469" y="284628"/>
                  <a:pt x="109025" y="116530"/>
                  <a:pt x="288473" y="40821"/>
                </a:cubicBezTo>
                <a:cubicBezTo>
                  <a:pt x="452993" y="-28590"/>
                  <a:pt x="645183" y="-8438"/>
                  <a:pt x="788968" y="93299"/>
                </a:cubicBezTo>
                <a:cubicBezTo>
                  <a:pt x="949186" y="206664"/>
                  <a:pt x="1018895" y="399462"/>
                  <a:pt x="964892" y="579861"/>
                </a:cubicBezTo>
                <a:lnTo>
                  <a:pt x="491454" y="457203"/>
                </a:lnTo>
                <a:lnTo>
                  <a:pt x="134" y="467884"/>
                </a:lnTo>
                <a:close/>
              </a:path>
              <a:path w="982933" h="1185501" fill="none">
                <a:moveTo>
                  <a:pt x="134" y="467884"/>
                </a:moveTo>
                <a:cubicBezTo>
                  <a:pt x="-4469" y="284628"/>
                  <a:pt x="109025" y="116530"/>
                  <a:pt x="288473" y="40821"/>
                </a:cubicBezTo>
                <a:cubicBezTo>
                  <a:pt x="452993" y="-28590"/>
                  <a:pt x="645183" y="-8438"/>
                  <a:pt x="788968" y="93299"/>
                </a:cubicBezTo>
                <a:cubicBezTo>
                  <a:pt x="949186" y="206664"/>
                  <a:pt x="971394" y="981351"/>
                  <a:pt x="964892" y="1185501"/>
                </a:cubicBezTo>
              </a:path>
            </a:pathLst>
          </a:custGeom>
          <a:ln w="25400">
            <a:prstDash val="dash"/>
            <a:headEnd type="none"/>
            <a:tailEnd type="arrow"/>
          </a:ln>
          <a:effectLst>
            <a:outerShdw blurRad="50800" dist="25400" dir="54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840" tIns="41420" rIns="82840" bIns="41420"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67046" y="2530723"/>
            <a:ext cx="519223" cy="11055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06788" y="3888442"/>
            <a:ext cx="180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Compartments or variables or stocks (mostly upper-case Latin letters)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03669" y="1949640"/>
            <a:ext cx="0" cy="11055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9055" y="3083510"/>
            <a:ext cx="1067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Flow (solid)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059526" y="3014410"/>
            <a:ext cx="0" cy="11055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25875" y="4119983"/>
            <a:ext cx="1524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Interaction (dashed)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477001" y="2122276"/>
            <a:ext cx="247133" cy="10019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86268" y="5026336"/>
            <a:ext cx="905884" cy="130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538742" y="4075938"/>
            <a:ext cx="509757" cy="1218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05019" y="3152607"/>
            <a:ext cx="2443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Parameter (mostly lower-case letters, often Greek)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092154" y="4949162"/>
          <a:ext cx="1610853" cy="143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812520" imgH="723600" progId="Equation.DSMT4">
                  <p:embed/>
                </p:oleObj>
              </mc:Choice>
              <mc:Fallback>
                <p:oleObj name="Equation" r:id="rId4" imgW="812520" imgH="7236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154" y="4949162"/>
                        <a:ext cx="1610853" cy="1439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063376" y="5558091"/>
          <a:ext cx="2487537" cy="111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523880" imgH="685800" progId="Equation.DSMT4">
                  <p:embed/>
                </p:oleObj>
              </mc:Choice>
              <mc:Fallback>
                <p:oleObj name="Equation" r:id="rId6" imgW="1523880" imgH="685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376" y="5558091"/>
                        <a:ext cx="2487537" cy="111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8445341" y="5091396"/>
            <a:ext cx="520757" cy="5487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34522" y="2791013"/>
            <a:ext cx="27182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Time. Technically a dependent variable, usually not called either variable or parameter. Symbol is t for general time, often a for age (sine infection), </a:t>
            </a:r>
            <a:r>
              <a:rPr lang="en-US" dirty="0">
                <a:sym typeface="Symbol"/>
              </a:rPr>
              <a:t> for time-steps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339768" y="5148092"/>
            <a:ext cx="690982" cy="5611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7DF03-5A5F-4650-835C-BF2DAA3CB34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Symbol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Handel</dc:creator>
  <cp:lastModifiedBy>Andreas Handel</cp:lastModifiedBy>
  <cp:revision>1</cp:revision>
  <dcterms:created xsi:type="dcterms:W3CDTF">2019-06-24T11:41:19Z</dcterms:created>
  <dcterms:modified xsi:type="dcterms:W3CDTF">2019-06-24T11:42:42Z</dcterms:modified>
</cp:coreProperties>
</file>