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0"/>
  </p:notesMasterIdLst>
  <p:handoutMasterIdLst>
    <p:handoutMasterId r:id="rId21"/>
  </p:handoutMasterIdLst>
  <p:sldIdLst>
    <p:sldId id="690" r:id="rId2"/>
    <p:sldId id="705" r:id="rId3"/>
    <p:sldId id="453" r:id="rId4"/>
    <p:sldId id="706" r:id="rId5"/>
    <p:sldId id="606" r:id="rId6"/>
    <p:sldId id="608" r:id="rId7"/>
    <p:sldId id="609" r:id="rId8"/>
    <p:sldId id="610" r:id="rId9"/>
    <p:sldId id="707" r:id="rId10"/>
    <p:sldId id="709" r:id="rId11"/>
    <p:sldId id="710" r:id="rId12"/>
    <p:sldId id="711" r:id="rId13"/>
    <p:sldId id="708" r:id="rId14"/>
    <p:sldId id="714" r:id="rId15"/>
    <p:sldId id="712" r:id="rId16"/>
    <p:sldId id="713" r:id="rId17"/>
    <p:sldId id="491" r:id="rId18"/>
    <p:sldId id="492"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6725" algn="l" rtl="0" fontAlgn="base">
      <a:spcBef>
        <a:spcPct val="0"/>
      </a:spcBef>
      <a:spcAft>
        <a:spcPct val="0"/>
      </a:spcAft>
      <a:defRPr kern="1200">
        <a:solidFill>
          <a:schemeClr val="tx1"/>
        </a:solidFill>
        <a:latin typeface="Arial" charset="0"/>
        <a:ea typeface="+mn-ea"/>
        <a:cs typeface="Arial" charset="0"/>
      </a:defRPr>
    </a:lvl2pPr>
    <a:lvl3pPr marL="913453" algn="l" rtl="0" fontAlgn="base">
      <a:spcBef>
        <a:spcPct val="0"/>
      </a:spcBef>
      <a:spcAft>
        <a:spcPct val="0"/>
      </a:spcAft>
      <a:defRPr kern="1200">
        <a:solidFill>
          <a:schemeClr val="tx1"/>
        </a:solidFill>
        <a:latin typeface="Arial" charset="0"/>
        <a:ea typeface="+mn-ea"/>
        <a:cs typeface="Arial" charset="0"/>
      </a:defRPr>
    </a:lvl3pPr>
    <a:lvl4pPr marL="1370180" algn="l" rtl="0" fontAlgn="base">
      <a:spcBef>
        <a:spcPct val="0"/>
      </a:spcBef>
      <a:spcAft>
        <a:spcPct val="0"/>
      </a:spcAft>
      <a:defRPr kern="1200">
        <a:solidFill>
          <a:schemeClr val="tx1"/>
        </a:solidFill>
        <a:latin typeface="Arial" charset="0"/>
        <a:ea typeface="+mn-ea"/>
        <a:cs typeface="Arial" charset="0"/>
      </a:defRPr>
    </a:lvl4pPr>
    <a:lvl5pPr marL="1826905" algn="l" rtl="0" fontAlgn="base">
      <a:spcBef>
        <a:spcPct val="0"/>
      </a:spcBef>
      <a:spcAft>
        <a:spcPct val="0"/>
      </a:spcAft>
      <a:defRPr kern="1200">
        <a:solidFill>
          <a:schemeClr val="tx1"/>
        </a:solidFill>
        <a:latin typeface="Arial" charset="0"/>
        <a:ea typeface="+mn-ea"/>
        <a:cs typeface="Arial" charset="0"/>
      </a:defRPr>
    </a:lvl5pPr>
    <a:lvl6pPr marL="2283632" algn="l" defTabSz="913453" rtl="0" eaLnBrk="1" latinLnBrk="0" hangingPunct="1">
      <a:defRPr kern="1200">
        <a:solidFill>
          <a:schemeClr val="tx1"/>
        </a:solidFill>
        <a:latin typeface="Arial" charset="0"/>
        <a:ea typeface="+mn-ea"/>
        <a:cs typeface="Arial" charset="0"/>
      </a:defRPr>
    </a:lvl6pPr>
    <a:lvl7pPr marL="2740358" algn="l" defTabSz="913453" rtl="0" eaLnBrk="1" latinLnBrk="0" hangingPunct="1">
      <a:defRPr kern="1200">
        <a:solidFill>
          <a:schemeClr val="tx1"/>
        </a:solidFill>
        <a:latin typeface="Arial" charset="0"/>
        <a:ea typeface="+mn-ea"/>
        <a:cs typeface="Arial" charset="0"/>
      </a:defRPr>
    </a:lvl7pPr>
    <a:lvl8pPr marL="3197080" algn="l" defTabSz="913453" rtl="0" eaLnBrk="1" latinLnBrk="0" hangingPunct="1">
      <a:defRPr kern="1200">
        <a:solidFill>
          <a:schemeClr val="tx1"/>
        </a:solidFill>
        <a:latin typeface="Arial" charset="0"/>
        <a:ea typeface="+mn-ea"/>
        <a:cs typeface="Arial" charset="0"/>
      </a:defRPr>
    </a:lvl8pPr>
    <a:lvl9pPr marL="3653809" algn="l" defTabSz="913453"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27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700" autoAdjust="0"/>
  </p:normalViewPr>
  <p:slideViewPr>
    <p:cSldViewPr>
      <p:cViewPr varScale="1">
        <p:scale>
          <a:sx n="71" d="100"/>
          <a:sy n="71" d="100"/>
        </p:scale>
        <p:origin x="-11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306"/>
    </p:cViewPr>
  </p:sorterViewPr>
  <p:notesViewPr>
    <p:cSldViewPr>
      <p:cViewPr varScale="1">
        <p:scale>
          <a:sx n="60" d="100"/>
          <a:sy n="60" d="100"/>
        </p:scale>
        <p:origin x="-25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660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9F4D414-30AC-4D01-A6F0-1E8E7EDDF9DC}" type="datetimeFigureOut">
              <a:rPr lang="en-US"/>
              <a:pPr>
                <a:defRPr/>
              </a:pPr>
              <a:t>11/14/2015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45643AF-492F-450B-8A85-C27E4B687441}" type="slidenum">
              <a:rPr lang="en-US"/>
              <a:pPr>
                <a:defRPr/>
              </a:pPr>
              <a:t>‹#›</a:t>
            </a:fld>
            <a:endParaRPr lang="en-US"/>
          </a:p>
        </p:txBody>
      </p:sp>
    </p:spTree>
    <p:extLst>
      <p:ext uri="{BB962C8B-B14F-4D97-AF65-F5344CB8AC3E}">
        <p14:creationId xmlns:p14="http://schemas.microsoft.com/office/powerpoint/2010/main" val="2653751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6725" algn="l" rtl="0" eaLnBrk="0" fontAlgn="base" hangingPunct="0">
      <a:spcBef>
        <a:spcPct val="30000"/>
      </a:spcBef>
      <a:spcAft>
        <a:spcPct val="0"/>
      </a:spcAft>
      <a:defRPr sz="1200" kern="1200">
        <a:solidFill>
          <a:schemeClr val="tx1"/>
        </a:solidFill>
        <a:latin typeface="+mn-lt"/>
        <a:ea typeface="+mn-ea"/>
        <a:cs typeface="+mn-cs"/>
      </a:defRPr>
    </a:lvl2pPr>
    <a:lvl3pPr marL="913453" algn="l" rtl="0" eaLnBrk="0" fontAlgn="base" hangingPunct="0">
      <a:spcBef>
        <a:spcPct val="30000"/>
      </a:spcBef>
      <a:spcAft>
        <a:spcPct val="0"/>
      </a:spcAft>
      <a:defRPr sz="1200" kern="1200">
        <a:solidFill>
          <a:schemeClr val="tx1"/>
        </a:solidFill>
        <a:latin typeface="+mn-lt"/>
        <a:ea typeface="+mn-ea"/>
        <a:cs typeface="+mn-cs"/>
      </a:defRPr>
    </a:lvl3pPr>
    <a:lvl4pPr marL="1370180" algn="l" rtl="0" eaLnBrk="0" fontAlgn="base" hangingPunct="0">
      <a:spcBef>
        <a:spcPct val="30000"/>
      </a:spcBef>
      <a:spcAft>
        <a:spcPct val="0"/>
      </a:spcAft>
      <a:defRPr sz="1200" kern="1200">
        <a:solidFill>
          <a:schemeClr val="tx1"/>
        </a:solidFill>
        <a:latin typeface="+mn-lt"/>
        <a:ea typeface="+mn-ea"/>
        <a:cs typeface="+mn-cs"/>
      </a:defRPr>
    </a:lvl4pPr>
    <a:lvl5pPr marL="1826905" algn="l" rtl="0" eaLnBrk="0" fontAlgn="base" hangingPunct="0">
      <a:spcBef>
        <a:spcPct val="30000"/>
      </a:spcBef>
      <a:spcAft>
        <a:spcPct val="0"/>
      </a:spcAft>
      <a:defRPr sz="1200" kern="1200">
        <a:solidFill>
          <a:schemeClr val="tx1"/>
        </a:solidFill>
        <a:latin typeface="+mn-lt"/>
        <a:ea typeface="+mn-ea"/>
        <a:cs typeface="+mn-cs"/>
      </a:defRPr>
    </a:lvl5pPr>
    <a:lvl6pPr marL="2283632" algn="l" defTabSz="913453" rtl="0" eaLnBrk="1" latinLnBrk="0" hangingPunct="1">
      <a:defRPr sz="1200" kern="1200">
        <a:solidFill>
          <a:schemeClr val="tx1"/>
        </a:solidFill>
        <a:latin typeface="+mn-lt"/>
        <a:ea typeface="+mn-ea"/>
        <a:cs typeface="+mn-cs"/>
      </a:defRPr>
    </a:lvl6pPr>
    <a:lvl7pPr marL="2740358" algn="l" defTabSz="913453" rtl="0" eaLnBrk="1" latinLnBrk="0" hangingPunct="1">
      <a:defRPr sz="1200" kern="1200">
        <a:solidFill>
          <a:schemeClr val="tx1"/>
        </a:solidFill>
        <a:latin typeface="+mn-lt"/>
        <a:ea typeface="+mn-ea"/>
        <a:cs typeface="+mn-cs"/>
      </a:defRPr>
    </a:lvl7pPr>
    <a:lvl8pPr marL="3197080" algn="l" defTabSz="913453" rtl="0" eaLnBrk="1" latinLnBrk="0" hangingPunct="1">
      <a:defRPr sz="1200" kern="1200">
        <a:solidFill>
          <a:schemeClr val="tx1"/>
        </a:solidFill>
        <a:latin typeface="+mn-lt"/>
        <a:ea typeface="+mn-ea"/>
        <a:cs typeface="+mn-cs"/>
      </a:defRPr>
    </a:lvl8pPr>
    <a:lvl9pPr marL="3653809" algn="l" defTabSz="91345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553119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8"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340" tIns="45672" rIns="91340" bIns="45672" anchor="ctr"/>
          <a:lstStyle>
            <a:extLst/>
          </a:lstStyle>
          <a:p>
            <a:pPr algn="ctr" eaLnBrk="1" latinLnBrk="0" hangingPunct="1"/>
            <a:endParaRPr kumimoji="0" lang="en-US"/>
          </a:p>
        </p:txBody>
      </p:sp>
      <p:sp>
        <p:nvSpPr>
          <p:cNvPr id="9" name="Title 8"/>
          <p:cNvSpPr>
            <a:spLocks noGrp="1"/>
          </p:cNvSpPr>
          <p:nvPr>
            <p:ph type="ctrTitle"/>
          </p:nvPr>
        </p:nvSpPr>
        <p:spPr>
          <a:xfrm>
            <a:off x="685805" y="685800"/>
            <a:ext cx="7772400" cy="1829761"/>
          </a:xfrm>
        </p:spPr>
        <p:txBody>
          <a:bodyPr vert="horz" anchor="b">
            <a:noAutofit/>
            <a:scene3d>
              <a:camera prst="orthographicFront"/>
              <a:lightRig rig="soft" dir="t"/>
            </a:scene3d>
            <a:sp3d prstMaterial="softEdge">
              <a:bevelT w="25400" h="25400"/>
            </a:sp3d>
          </a:bodyPr>
          <a:lstStyle>
            <a:lvl1pPr algn="r">
              <a:defRPr sz="5400" b="1">
                <a:solidFill>
                  <a:schemeClr val="tx2"/>
                </a:solidFill>
                <a:effectLst>
                  <a:outerShdw blurRad="31750" dist="25400" dir="5400000" algn="tl" rotWithShape="0">
                    <a:srgbClr val="000000">
                      <a:alpha val="25000"/>
                    </a:srgbClr>
                  </a:outerShdw>
                </a:effectLst>
                <a:latin typeface="Calibri" pitchFamily="34" charset="0"/>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5" y="2743200"/>
            <a:ext cx="7772400" cy="1199704"/>
          </a:xfrm>
        </p:spPr>
        <p:txBody>
          <a:bodyPr lIns="45672" rIns="45672">
            <a:normAutofit/>
          </a:bodyPr>
          <a:lstStyle>
            <a:lvl1pPr marL="0" marR="63941" indent="0" algn="r">
              <a:buNone/>
              <a:defRPr sz="2800">
                <a:solidFill>
                  <a:schemeClr val="tx2"/>
                </a:solidFill>
                <a:latin typeface="Calibri" pitchFamily="34" charset="0"/>
              </a:defRPr>
            </a:lvl1pPr>
            <a:lvl2pPr marL="456725" indent="0" algn="ctr">
              <a:buNone/>
            </a:lvl2pPr>
            <a:lvl3pPr marL="913453" indent="0" algn="ctr">
              <a:buNone/>
            </a:lvl3pPr>
            <a:lvl4pPr marL="1370180" indent="0" algn="ctr">
              <a:buNone/>
            </a:lvl4pPr>
            <a:lvl5pPr marL="1826905" indent="0" algn="ctr">
              <a:buNone/>
            </a:lvl5pPr>
            <a:lvl6pPr marL="2283632" indent="0" algn="ctr">
              <a:buNone/>
            </a:lvl6pPr>
            <a:lvl7pPr marL="2740358" indent="0" algn="ctr">
              <a:buNone/>
            </a:lvl7pPr>
            <a:lvl8pPr marL="3197080" indent="0" algn="ctr">
              <a:buNone/>
            </a:lvl8pPr>
            <a:lvl9pPr marL="3653809" indent="0" algn="ctr">
              <a:buNone/>
            </a:lvl9pPr>
            <a:extLst/>
          </a:lstStyle>
          <a:p>
            <a:r>
              <a:rPr kumimoji="0" lang="en-US" smtClean="0"/>
              <a:t>Click to edit Master subtitle style</a:t>
            </a:r>
            <a:endParaRPr kumimoji="0" lang="en-US" dirty="0"/>
          </a:p>
        </p:txBody>
      </p:sp>
      <p:grpSp>
        <p:nvGrpSpPr>
          <p:cNvPr id="2" name="Group 1"/>
          <p:cNvGrpSpPr/>
          <p:nvPr/>
        </p:nvGrpSpPr>
        <p:grpSpPr>
          <a:xfrm>
            <a:off x="-375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7702A444-DAB0-4A1F-84E0-8ABB0C3676E6}" type="datetimeFigureOut">
              <a:rPr lang="en-US" smtClean="0"/>
              <a:pPr>
                <a:defRPr/>
              </a:pPr>
              <a:t>11/14/2015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82C1F46-38D6-414B-8B48-8F8760000A62}"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O anim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5" y="990605"/>
            <a:ext cx="8229600" cy="4876800"/>
          </a:xfrm>
        </p:spPr>
        <p:txBody>
          <a:bodyPr/>
          <a:lstStyle>
            <a:lvl1pPr>
              <a:spcBef>
                <a:spcPts val="600"/>
              </a:spcBef>
              <a:spcAft>
                <a:spcPts val="600"/>
              </a:spcAft>
              <a:defRPr sz="2800" kern="1200" baseline="0">
                <a:latin typeface="Calibri" pitchFamily="34" charset="0"/>
                <a:cs typeface="Arial" pitchFamily="34" charset="0"/>
              </a:defRPr>
            </a:lvl1pPr>
            <a:lvl2pPr>
              <a:defRPr sz="2400">
                <a:latin typeface="Calibri" pitchFamily="34" charset="0"/>
                <a:cs typeface="Arial" pitchFamily="34" charset="0"/>
              </a:defRPr>
            </a:lvl2pPr>
            <a:lvl3pPr>
              <a:defRPr>
                <a:latin typeface="Calibri" pitchFamily="34" charset="0"/>
                <a:cs typeface="Arial" pitchFamily="34" charset="0"/>
              </a:defRPr>
            </a:lvl3pPr>
            <a:lvl4pPr>
              <a:defRPr>
                <a:latin typeface="Calibri" pitchFamily="34" charset="0"/>
                <a:cs typeface="Arial" pitchFamily="34" charset="0"/>
              </a:defRPr>
            </a:lvl4pPr>
            <a:lvl5pPr>
              <a:defRPr>
                <a:latin typeface="Calibri"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p:txBody>
      </p:sp>
      <p:sp>
        <p:nvSpPr>
          <p:cNvPr id="4" name="Date Placeholder 3"/>
          <p:cNvSpPr>
            <a:spLocks noGrp="1"/>
          </p:cNvSpPr>
          <p:nvPr>
            <p:ph type="dt" sz="half" idx="10"/>
          </p:nvPr>
        </p:nvSpPr>
        <p:spPr/>
        <p:txBody>
          <a:bodyPr/>
          <a:lstStyle>
            <a:extLst/>
          </a:lstStyle>
          <a:p>
            <a:pPr>
              <a:defRPr/>
            </a:pPr>
            <a:fld id="{6125656E-D4AB-4298-8B24-1D15F47BEBAB}" type="datetimeFigureOut">
              <a:rPr lang="en-US" smtClean="0"/>
              <a:pPr>
                <a:defRPr/>
              </a:pPr>
              <a:t>11/14/2015</a:t>
            </a:fld>
            <a:endParaRPr lang="en-US"/>
          </a:p>
        </p:txBody>
      </p:sp>
      <p:sp>
        <p:nvSpPr>
          <p:cNvPr id="7" name="Title 6"/>
          <p:cNvSpPr>
            <a:spLocks noGrp="1"/>
          </p:cNvSpPr>
          <p:nvPr>
            <p:ph type="title"/>
          </p:nvPr>
        </p:nvSpPr>
        <p:spPr>
          <a:xfrm>
            <a:off x="457205" y="152400"/>
            <a:ext cx="8229600" cy="792162"/>
          </a:xfrm>
        </p:spPr>
        <p:txBody>
          <a:bodyPr rtlCol="0">
            <a:normAutofit/>
          </a:bodyPr>
          <a:lstStyle>
            <a:lvl1pPr>
              <a:defRPr sz="4000">
                <a:latin typeface="Calibri" pitchFamily="34" charset="0"/>
              </a:defRPr>
            </a:lvl1pPr>
            <a:extLst/>
          </a:lstStyle>
          <a:p>
            <a:r>
              <a:rPr kumimoji="0" lang="en-US" smtClean="0"/>
              <a:t>Click to edit Master title style</a:t>
            </a:r>
            <a:endParaRPr kumimoji="0"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7"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340" tIns="45672" rIns="91340" bIns="45672" anchor="t" compatLnSpc="1"/>
          <a:lstStyle>
            <a:extLst/>
          </a:lstStyle>
          <a:p>
            <a:endParaRPr kumimoji="0" lang="en-US"/>
          </a:p>
        </p:txBody>
      </p:sp>
      <p:sp>
        <p:nvSpPr>
          <p:cNvPr id="12" name="Freeform 11"/>
          <p:cNvSpPr>
            <a:spLocks/>
          </p:cNvSpPr>
          <p:nvPr/>
        </p:nvSpPr>
        <p:spPr bwMode="auto">
          <a:xfrm>
            <a:off x="48572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340" tIns="45672" rIns="91340" bIns="45672"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340" tIns="45672" rIns="91340" bIns="45672" anchor="ctr" compatLnSpc="1"/>
          <a:lstStyle>
            <a:extLst/>
          </a:lstStyle>
          <a:p>
            <a:pPr algn="ctr" eaLnBrk="1" latinLnBrk="0" hangingPunct="1"/>
            <a:endParaRPr kumimoji="0" lang="en-US"/>
          </a:p>
        </p:txBody>
      </p:sp>
      <p:cxnSp>
        <p:nvCxnSpPr>
          <p:cNvPr id="15" name="Straight Connector 14"/>
          <p:cNvCxnSpPr/>
          <p:nvPr/>
        </p:nvCxnSpPr>
        <p:spPr>
          <a:xfrm>
            <a:off x="-9227" y="578774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5" y="274641"/>
            <a:ext cx="8229600" cy="1143000"/>
          </a:xfrm>
          <a:prstGeom prst="rect">
            <a:avLst/>
          </a:prstGeom>
        </p:spPr>
        <p:txBody>
          <a:bodyPr vert="horz" lIns="91340" tIns="45672" rIns="91340" bIns="45672"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57205" y="1481338"/>
            <a:ext cx="8229600" cy="4525963"/>
          </a:xfrm>
          <a:prstGeom prst="rect">
            <a:avLst/>
          </a:prstGeom>
        </p:spPr>
        <p:txBody>
          <a:bodyPr vert="horz" lIns="91340" tIns="45672" rIns="91340" bIns="45672">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0" name="Date Placeholder 9"/>
          <p:cNvSpPr>
            <a:spLocks noGrp="1"/>
          </p:cNvSpPr>
          <p:nvPr>
            <p:ph type="dt" sz="half" idx="2"/>
          </p:nvPr>
        </p:nvSpPr>
        <p:spPr>
          <a:xfrm>
            <a:off x="6727036" y="6407944"/>
            <a:ext cx="1920240" cy="365760"/>
          </a:xfrm>
          <a:prstGeom prst="rect">
            <a:avLst/>
          </a:prstGeom>
        </p:spPr>
        <p:txBody>
          <a:bodyPr vert="horz" lIns="91340" tIns="45672" rIns="91340" bIns="45672" anchor="b"/>
          <a:lstStyle>
            <a:lvl1pPr algn="l" eaLnBrk="1" latinLnBrk="0" hangingPunct="1">
              <a:defRPr kumimoji="0" sz="1000">
                <a:solidFill>
                  <a:schemeClr val="tx1"/>
                </a:solidFill>
              </a:defRPr>
            </a:lvl1pPr>
            <a:extLst/>
          </a:lstStyle>
          <a:p>
            <a:pPr>
              <a:defRPr/>
            </a:pPr>
            <a:fld id="{DBC7592D-19EA-4CCA-854C-EF56BEF505DE}" type="datetimeFigureOut">
              <a:rPr lang="en-US" smtClean="0"/>
              <a:pPr>
                <a:defRPr/>
              </a:pPr>
              <a:t>11/14/2015</a:t>
            </a:fld>
            <a:endParaRPr lang="en-US"/>
          </a:p>
        </p:txBody>
      </p:sp>
      <p:sp>
        <p:nvSpPr>
          <p:cNvPr id="22" name="Footer Placeholder 21"/>
          <p:cNvSpPr>
            <a:spLocks noGrp="1"/>
          </p:cNvSpPr>
          <p:nvPr>
            <p:ph type="ftr" sz="quarter" idx="3"/>
          </p:nvPr>
        </p:nvSpPr>
        <p:spPr>
          <a:xfrm>
            <a:off x="4380072" y="6407948"/>
            <a:ext cx="2350681" cy="365125"/>
          </a:xfrm>
          <a:prstGeom prst="rect">
            <a:avLst/>
          </a:prstGeom>
        </p:spPr>
        <p:txBody>
          <a:bodyPr vert="horz" lIns="91340" tIns="45672" rIns="91340" bIns="45672"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8"/>
            <a:ext cx="365760" cy="365125"/>
          </a:xfrm>
          <a:prstGeom prst="rect">
            <a:avLst/>
          </a:prstGeom>
        </p:spPr>
        <p:txBody>
          <a:bodyPr vert="horz" lIns="91340" tIns="45672" rIns="91340" bIns="45672" anchor="b"/>
          <a:lstStyle>
            <a:lvl1pPr algn="r" eaLnBrk="1" latinLnBrk="0" hangingPunct="1">
              <a:defRPr kumimoji="0" sz="1000" b="0">
                <a:solidFill>
                  <a:schemeClr val="tx1"/>
                </a:solidFill>
              </a:defRPr>
            </a:lvl1pPr>
            <a:extLst/>
          </a:lstStyle>
          <a:p>
            <a:pPr>
              <a:defRPr/>
            </a:pPr>
            <a:fld id="{6BF7DF03-5A5F-4650-835C-BF2DAA3CB34B}"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09" r:id="rId1"/>
    <p:sldLayoutId id="2147483912" r:id="rId2"/>
  </p:sldLayoutIdLst>
  <p:timing>
    <p:tnLst>
      <p:par>
        <p:cTn id="1" dur="indefinite" restart="never" nodeType="tmRoot"/>
      </p:par>
    </p:tnLst>
  </p:timing>
  <p:txStyles>
    <p:titleStyle>
      <a:lvl1pPr algn="l" rtl="0" eaLnBrk="1" latinLnBrk="0" hangingPunct="1">
        <a:spcBef>
          <a:spcPct val="0"/>
        </a:spcBef>
        <a:buNone/>
        <a:defRPr kumimoji="0" sz="4000" b="1" kern="1200">
          <a:solidFill>
            <a:schemeClr val="tx2"/>
          </a:solidFill>
          <a:effectLst>
            <a:outerShdw blurRad="31750" dist="25400" dir="5400000" algn="tl" rotWithShape="0">
              <a:srgbClr val="000000">
                <a:alpha val="25000"/>
              </a:srgbClr>
            </a:outerShdw>
          </a:effectLst>
          <a:latin typeface="Calibri" pitchFamily="34" charset="0"/>
          <a:ea typeface="+mj-ea"/>
          <a:cs typeface="+mj-cs"/>
        </a:defRPr>
      </a:lvl1pPr>
      <a:extLst/>
    </p:titleStyle>
    <p:bodyStyle>
      <a:lvl1pPr marL="365380" indent="-255766" algn="l" rtl="0" eaLnBrk="1" latinLnBrk="0" hangingPunct="1">
        <a:spcBef>
          <a:spcPts val="400"/>
        </a:spcBef>
        <a:spcAft>
          <a:spcPts val="0"/>
        </a:spcAft>
        <a:buClr>
          <a:schemeClr val="accent1"/>
        </a:buClr>
        <a:buSzPct val="68000"/>
        <a:buFont typeface="Wingdings 3"/>
        <a:buChar char=""/>
        <a:defRPr kumimoji="0" sz="2800" kern="1200">
          <a:solidFill>
            <a:schemeClr val="tx1"/>
          </a:solidFill>
          <a:latin typeface="Calibri" pitchFamily="34" charset="0"/>
          <a:ea typeface="+mn-ea"/>
          <a:cs typeface="+mn-cs"/>
        </a:defRPr>
      </a:lvl1pPr>
      <a:lvl2pPr marL="621148" indent="-228363" algn="l" rtl="0" eaLnBrk="1" latinLnBrk="0" hangingPunct="1">
        <a:spcBef>
          <a:spcPts val="324"/>
        </a:spcBef>
        <a:buClr>
          <a:schemeClr val="accent1"/>
        </a:buClr>
        <a:buFont typeface="Verdana"/>
        <a:buChar char="◦"/>
        <a:defRPr kumimoji="0" sz="2400" kern="1200">
          <a:solidFill>
            <a:schemeClr val="tx1"/>
          </a:solidFill>
          <a:latin typeface="Calibri" pitchFamily="34" charset="0"/>
          <a:ea typeface="+mn-ea"/>
          <a:cs typeface="+mn-cs"/>
        </a:defRPr>
      </a:lvl2pPr>
      <a:lvl3pPr marL="858646" indent="-228363" algn="l" rtl="0" eaLnBrk="1" latinLnBrk="0" hangingPunct="1">
        <a:spcBef>
          <a:spcPts val="350"/>
        </a:spcBef>
        <a:buClr>
          <a:schemeClr val="accent2"/>
        </a:buClr>
        <a:buSzPct val="100000"/>
        <a:buFont typeface="Wingdings 2"/>
        <a:buChar char=""/>
        <a:defRPr kumimoji="0" sz="2000" kern="1200">
          <a:solidFill>
            <a:schemeClr val="tx1"/>
          </a:solidFill>
          <a:latin typeface="Calibri" pitchFamily="34" charset="0"/>
          <a:ea typeface="+mn-ea"/>
          <a:cs typeface="+mn-cs"/>
        </a:defRPr>
      </a:lvl3pPr>
      <a:lvl4pPr marL="1141817" indent="-228363"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0180" indent="-228363"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598542" indent="-228363"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6905" indent="-228363"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5269" indent="-228363"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3632" indent="-228363"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6725" algn="l" rtl="0" eaLnBrk="1" latinLnBrk="0" hangingPunct="1">
        <a:defRPr kumimoji="0" kern="1200">
          <a:solidFill>
            <a:schemeClr val="tx1"/>
          </a:solidFill>
          <a:latin typeface="+mn-lt"/>
          <a:ea typeface="+mn-ea"/>
          <a:cs typeface="+mn-cs"/>
        </a:defRPr>
      </a:lvl2pPr>
      <a:lvl3pPr marL="913453" algn="l" rtl="0" eaLnBrk="1" latinLnBrk="0" hangingPunct="1">
        <a:defRPr kumimoji="0" kern="1200">
          <a:solidFill>
            <a:schemeClr val="tx1"/>
          </a:solidFill>
          <a:latin typeface="+mn-lt"/>
          <a:ea typeface="+mn-ea"/>
          <a:cs typeface="+mn-cs"/>
        </a:defRPr>
      </a:lvl3pPr>
      <a:lvl4pPr marL="1370180" algn="l" rtl="0" eaLnBrk="1" latinLnBrk="0" hangingPunct="1">
        <a:defRPr kumimoji="0" kern="1200">
          <a:solidFill>
            <a:schemeClr val="tx1"/>
          </a:solidFill>
          <a:latin typeface="+mn-lt"/>
          <a:ea typeface="+mn-ea"/>
          <a:cs typeface="+mn-cs"/>
        </a:defRPr>
      </a:lvl4pPr>
      <a:lvl5pPr marL="1826905" algn="l" rtl="0" eaLnBrk="1" latinLnBrk="0" hangingPunct="1">
        <a:defRPr kumimoji="0" kern="1200">
          <a:solidFill>
            <a:schemeClr val="tx1"/>
          </a:solidFill>
          <a:latin typeface="+mn-lt"/>
          <a:ea typeface="+mn-ea"/>
          <a:cs typeface="+mn-cs"/>
        </a:defRPr>
      </a:lvl5pPr>
      <a:lvl6pPr marL="2283632" algn="l" rtl="0" eaLnBrk="1" latinLnBrk="0" hangingPunct="1">
        <a:defRPr kumimoji="0" kern="1200">
          <a:solidFill>
            <a:schemeClr val="tx1"/>
          </a:solidFill>
          <a:latin typeface="+mn-lt"/>
          <a:ea typeface="+mn-ea"/>
          <a:cs typeface="+mn-cs"/>
        </a:defRPr>
      </a:lvl6pPr>
      <a:lvl7pPr marL="2740358" algn="l" rtl="0" eaLnBrk="1" latinLnBrk="0" hangingPunct="1">
        <a:defRPr kumimoji="0" kern="1200">
          <a:solidFill>
            <a:schemeClr val="tx1"/>
          </a:solidFill>
          <a:latin typeface="+mn-lt"/>
          <a:ea typeface="+mn-ea"/>
          <a:cs typeface="+mn-cs"/>
        </a:defRPr>
      </a:lvl7pPr>
      <a:lvl8pPr marL="3197080" algn="l" rtl="0" eaLnBrk="1" latinLnBrk="0" hangingPunct="1">
        <a:defRPr kumimoji="0" kern="1200">
          <a:solidFill>
            <a:schemeClr val="tx1"/>
          </a:solidFill>
          <a:latin typeface="+mn-lt"/>
          <a:ea typeface="+mn-ea"/>
          <a:cs typeface="+mn-cs"/>
        </a:defRPr>
      </a:lvl8pPr>
      <a:lvl9pPr marL="365380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7.png"/><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sz="4400" dirty="0" smtClean="0"/>
              <a:t>Fitting Basics</a:t>
            </a:r>
            <a:r>
              <a:rPr lang="en-US" sz="4400" dirty="0"/>
              <a:t/>
            </a:r>
            <a:br>
              <a:rPr lang="en-US" sz="4400" dirty="0"/>
            </a:br>
            <a:r>
              <a:rPr lang="en-US" sz="2900" dirty="0"/>
              <a:t>EPID/ECOL/IDIS 8515 – Fall </a:t>
            </a:r>
            <a:r>
              <a:rPr lang="en-US" sz="2900" dirty="0" smtClean="0"/>
              <a:t>2015</a:t>
            </a:r>
            <a:endParaRPr lang="en-US" sz="4400" dirty="0"/>
          </a:p>
        </p:txBody>
      </p:sp>
      <p:sp>
        <p:nvSpPr>
          <p:cNvPr id="3" name="Subtitle 2"/>
          <p:cNvSpPr>
            <a:spLocks noGrp="1"/>
          </p:cNvSpPr>
          <p:nvPr>
            <p:ph type="subTitle" idx="1"/>
          </p:nvPr>
        </p:nvSpPr>
        <p:spPr/>
        <p:txBody>
          <a:bodyPr>
            <a:normAutofit fontScale="70000" lnSpcReduction="20000"/>
          </a:bodyPr>
          <a:lstStyle/>
          <a:p>
            <a:r>
              <a:rPr lang="en-US" dirty="0" smtClean="0"/>
              <a:t>Andreas Handel </a:t>
            </a:r>
            <a:br>
              <a:rPr lang="en-US" dirty="0" smtClean="0"/>
            </a:br>
            <a:r>
              <a:rPr lang="en-US" dirty="0" smtClean="0"/>
              <a:t>Department of Epidemiology and Biostatistics </a:t>
            </a:r>
            <a:br>
              <a:rPr lang="en-US" dirty="0" smtClean="0"/>
            </a:br>
            <a:r>
              <a:rPr lang="en-US" dirty="0" smtClean="0"/>
              <a:t>College of Public Health, University of Georgia </a:t>
            </a:r>
          </a:p>
          <a:p>
            <a:r>
              <a:rPr lang="en-US" dirty="0" smtClean="0"/>
              <a:t>ahandel@uga.edu</a:t>
            </a:r>
          </a:p>
          <a:p>
            <a:endParaRPr lang="en-US" dirty="0" smtClean="0"/>
          </a:p>
        </p:txBody>
      </p:sp>
    </p:spTree>
    <p:extLst>
      <p:ext uri="{BB962C8B-B14F-4D97-AF65-F5344CB8AC3E}">
        <p14:creationId xmlns:p14="http://schemas.microsoft.com/office/powerpoint/2010/main" val="260756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mokingcancer.png"/>
          <p:cNvPicPr>
            <a:picLocks noChangeAspect="1"/>
          </p:cNvPicPr>
          <p:nvPr/>
        </p:nvPicPr>
        <p:blipFill>
          <a:blip r:embed="rId3" cstate="print"/>
          <a:stretch>
            <a:fillRect/>
          </a:stretch>
        </p:blipFill>
        <p:spPr>
          <a:xfrm>
            <a:off x="4673397" y="2392527"/>
            <a:ext cx="4392818" cy="4386091"/>
          </a:xfrm>
          <a:prstGeom prst="rect">
            <a:avLst/>
          </a:prstGeom>
        </p:spPr>
      </p:pic>
      <p:sp>
        <p:nvSpPr>
          <p:cNvPr id="103427" name="Rectangle 3"/>
          <p:cNvSpPr>
            <a:spLocks noGrp="1"/>
          </p:cNvSpPr>
          <p:nvPr>
            <p:ph idx="1"/>
          </p:nvPr>
        </p:nvSpPr>
        <p:spPr/>
        <p:txBody>
          <a:bodyPr>
            <a:normAutofit/>
          </a:bodyPr>
          <a:lstStyle/>
          <a:p>
            <a:r>
              <a:rPr lang="en-US" dirty="0"/>
              <a:t>You might be familiar with fitting of simple, non-mechanistic, non-dynamical models.</a:t>
            </a:r>
          </a:p>
          <a:p>
            <a:r>
              <a:rPr lang="en-US" dirty="0" smtClean="0"/>
              <a:t>We use those models to find correlations, or more </a:t>
            </a:r>
            <a:br>
              <a:rPr lang="en-US" dirty="0" smtClean="0"/>
            </a:br>
            <a:r>
              <a:rPr lang="en-US" dirty="0" smtClean="0"/>
              <a:t>generally, </a:t>
            </a:r>
            <a:r>
              <a:rPr lang="en-US" b="1" dirty="0" smtClean="0"/>
              <a:t>patterns</a:t>
            </a:r>
            <a:r>
              <a:rPr lang="en-US" dirty="0" smtClean="0"/>
              <a:t> </a:t>
            </a:r>
            <a:br>
              <a:rPr lang="en-US" dirty="0" smtClean="0"/>
            </a:br>
            <a:r>
              <a:rPr lang="en-US" dirty="0" smtClean="0"/>
              <a:t>in the data.</a:t>
            </a:r>
          </a:p>
          <a:p>
            <a:r>
              <a:rPr lang="en-US" b="1" dirty="0" smtClean="0"/>
              <a:t>Most </a:t>
            </a:r>
            <a:r>
              <a:rPr lang="en-US" b="1" dirty="0"/>
              <a:t>statistical models </a:t>
            </a:r>
            <a:br>
              <a:rPr lang="en-US" b="1" dirty="0"/>
            </a:br>
            <a:r>
              <a:rPr lang="en-US" b="1" dirty="0"/>
              <a:t>are </a:t>
            </a:r>
            <a:r>
              <a:rPr lang="en-US" b="1" i="1" dirty="0"/>
              <a:t>non-mechanistic</a:t>
            </a:r>
            <a:r>
              <a:rPr lang="en-US" b="1" i="1" dirty="0" smtClean="0"/>
              <a:t>.</a:t>
            </a:r>
            <a:endParaRPr lang="en-US" b="1" dirty="0" smtClean="0"/>
          </a:p>
        </p:txBody>
      </p:sp>
      <p:sp>
        <p:nvSpPr>
          <p:cNvPr id="103426" name="Rectangle 2"/>
          <p:cNvSpPr>
            <a:spLocks noGrp="1"/>
          </p:cNvSpPr>
          <p:nvPr>
            <p:ph type="title"/>
          </p:nvPr>
        </p:nvSpPr>
        <p:spPr/>
        <p:txBody>
          <a:bodyPr>
            <a:normAutofit/>
          </a:bodyPr>
          <a:lstStyle/>
          <a:p>
            <a:r>
              <a:rPr lang="en-US" dirty="0" smtClean="0"/>
              <a:t>Non-mechanistic models</a:t>
            </a:r>
          </a:p>
        </p:txBody>
      </p:sp>
      <p:graphicFrame>
        <p:nvGraphicFramePr>
          <p:cNvPr id="117762" name="Object 3"/>
          <p:cNvGraphicFramePr>
            <a:graphicFrameLocks noChangeAspect="1"/>
          </p:cNvGraphicFramePr>
          <p:nvPr>
            <p:extLst/>
          </p:nvPr>
        </p:nvGraphicFramePr>
        <p:xfrm>
          <a:off x="1322337" y="4949161"/>
          <a:ext cx="3145567" cy="1312866"/>
        </p:xfrm>
        <a:graphic>
          <a:graphicData uri="http://schemas.openxmlformats.org/presentationml/2006/ole">
            <mc:AlternateContent xmlns:mc="http://schemas.openxmlformats.org/markup-compatibility/2006">
              <mc:Choice xmlns:v="urn:schemas-microsoft-com:vml" Requires="v">
                <p:oleObj spid="_x0000_s843793" name="Equation" r:id="rId4" imgW="1155600" imgH="482400" progId="Equation.DSMT4">
                  <p:embed/>
                </p:oleObj>
              </mc:Choice>
              <mc:Fallback>
                <p:oleObj name="Equation" r:id="rId4" imgW="115560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2337" y="4949161"/>
                        <a:ext cx="3145567" cy="1312866"/>
                      </a:xfrm>
                      <a:prstGeom prst="rect">
                        <a:avLst/>
                      </a:prstGeom>
                      <a:noFill/>
                      <a:extLst/>
                    </p:spPr>
                  </p:pic>
                </p:oleObj>
              </mc:Fallback>
            </mc:AlternateContent>
          </a:graphicData>
        </a:graphic>
      </p:graphicFrame>
    </p:spTree>
    <p:extLst>
      <p:ext uri="{BB962C8B-B14F-4D97-AF65-F5344CB8AC3E}">
        <p14:creationId xmlns:p14="http://schemas.microsoft.com/office/powerpoint/2010/main" val="3847849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mokingcancer.png"/>
          <p:cNvPicPr>
            <a:picLocks noChangeAspect="1"/>
          </p:cNvPicPr>
          <p:nvPr/>
        </p:nvPicPr>
        <p:blipFill>
          <a:blip r:embed="rId3" cstate="print"/>
          <a:stretch>
            <a:fillRect/>
          </a:stretch>
        </p:blipFill>
        <p:spPr>
          <a:xfrm>
            <a:off x="5332560" y="3083509"/>
            <a:ext cx="3733656" cy="3727938"/>
          </a:xfrm>
          <a:prstGeom prst="rect">
            <a:avLst/>
          </a:prstGeom>
        </p:spPr>
      </p:pic>
      <p:sp>
        <p:nvSpPr>
          <p:cNvPr id="103427" name="Rectangle 3"/>
          <p:cNvSpPr>
            <a:spLocks noGrp="1"/>
          </p:cNvSpPr>
          <p:nvPr>
            <p:ph idx="1"/>
          </p:nvPr>
        </p:nvSpPr>
        <p:spPr/>
        <p:txBody>
          <a:bodyPr>
            <a:normAutofit/>
          </a:bodyPr>
          <a:lstStyle/>
          <a:p>
            <a:r>
              <a:rPr lang="en-US" dirty="0" smtClean="0"/>
              <a:t>Finding correlations/patterns </a:t>
            </a:r>
            <a:r>
              <a:rPr lang="en-US" dirty="0"/>
              <a:t>is (relatively) simple.</a:t>
            </a:r>
          </a:p>
          <a:p>
            <a:r>
              <a:rPr lang="en-US" dirty="0" smtClean="0"/>
              <a:t>Sometimes we can go from </a:t>
            </a:r>
            <a:r>
              <a:rPr lang="en-US" dirty="0"/>
              <a:t>correlation to causation.</a:t>
            </a:r>
          </a:p>
          <a:p>
            <a:r>
              <a:rPr lang="en-US" dirty="0"/>
              <a:t>We don’t need to understand the </a:t>
            </a:r>
            <a:r>
              <a:rPr lang="en-US" dirty="0" smtClean="0"/>
              <a:t>underlying mechanisms</a:t>
            </a:r>
            <a:r>
              <a:rPr lang="en-US" dirty="0"/>
              <a:t>. We can determine that input is correlated with (causes) </a:t>
            </a:r>
            <a:r>
              <a:rPr lang="en-US" dirty="0" smtClean="0"/>
              <a:t/>
            </a:r>
            <a:br>
              <a:rPr lang="en-US" dirty="0" smtClean="0"/>
            </a:br>
            <a:r>
              <a:rPr lang="en-US" dirty="0" smtClean="0"/>
              <a:t>output </a:t>
            </a:r>
            <a:r>
              <a:rPr lang="en-US" dirty="0"/>
              <a:t>(e.g. smoking causes </a:t>
            </a:r>
            <a:r>
              <a:rPr lang="en-US" dirty="0" smtClean="0"/>
              <a:t/>
            </a:r>
            <a:br>
              <a:rPr lang="en-US" dirty="0" smtClean="0"/>
            </a:br>
            <a:r>
              <a:rPr lang="en-US" dirty="0" smtClean="0"/>
              <a:t>cancer</a:t>
            </a:r>
            <a:r>
              <a:rPr lang="en-US" dirty="0"/>
              <a:t>) without having </a:t>
            </a:r>
            <a:r>
              <a:rPr lang="en-US" dirty="0" smtClean="0"/>
              <a:t/>
            </a:r>
            <a:br>
              <a:rPr lang="en-US" dirty="0" smtClean="0"/>
            </a:br>
            <a:r>
              <a:rPr lang="en-US" dirty="0" smtClean="0"/>
              <a:t>to </a:t>
            </a:r>
            <a:r>
              <a:rPr lang="en-US" dirty="0"/>
              <a:t>understand </a:t>
            </a:r>
            <a:r>
              <a:rPr lang="en-US" b="1" i="1" dirty="0"/>
              <a:t>how.</a:t>
            </a:r>
          </a:p>
          <a:p>
            <a:endParaRPr lang="en-US" dirty="0"/>
          </a:p>
          <a:p>
            <a:endParaRPr lang="en-US" dirty="0" smtClean="0"/>
          </a:p>
          <a:p>
            <a:endParaRPr lang="en-US" dirty="0"/>
          </a:p>
        </p:txBody>
      </p:sp>
      <p:sp>
        <p:nvSpPr>
          <p:cNvPr id="103426" name="Rectangle 2"/>
          <p:cNvSpPr>
            <a:spLocks noGrp="1"/>
          </p:cNvSpPr>
          <p:nvPr>
            <p:ph type="title"/>
          </p:nvPr>
        </p:nvSpPr>
        <p:spPr/>
        <p:txBody>
          <a:bodyPr>
            <a:normAutofit/>
          </a:bodyPr>
          <a:lstStyle/>
          <a:p>
            <a:r>
              <a:rPr lang="en-US" dirty="0" smtClean="0"/>
              <a:t>Non-mechanistic models - Advantages</a:t>
            </a:r>
          </a:p>
        </p:txBody>
      </p:sp>
      <p:graphicFrame>
        <p:nvGraphicFramePr>
          <p:cNvPr id="117762" name="Object 3"/>
          <p:cNvGraphicFramePr>
            <a:graphicFrameLocks noChangeAspect="1"/>
          </p:cNvGraphicFramePr>
          <p:nvPr>
            <p:extLst/>
          </p:nvPr>
        </p:nvGraphicFramePr>
        <p:xfrm>
          <a:off x="1426433" y="4810965"/>
          <a:ext cx="3145567" cy="1312866"/>
        </p:xfrm>
        <a:graphic>
          <a:graphicData uri="http://schemas.openxmlformats.org/presentationml/2006/ole">
            <mc:AlternateContent xmlns:mc="http://schemas.openxmlformats.org/markup-compatibility/2006">
              <mc:Choice xmlns:v="urn:schemas-microsoft-com:vml" Requires="v">
                <p:oleObj spid="_x0000_s844817" name="Equation" r:id="rId4" imgW="1155600" imgH="482400" progId="Equation.DSMT4">
                  <p:embed/>
                </p:oleObj>
              </mc:Choice>
              <mc:Fallback>
                <p:oleObj name="Equation" r:id="rId4" imgW="115560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6433" y="4810965"/>
                        <a:ext cx="3145567" cy="1312866"/>
                      </a:xfrm>
                      <a:prstGeom prst="rect">
                        <a:avLst/>
                      </a:prstGeom>
                      <a:noFill/>
                      <a:extLst/>
                    </p:spPr>
                  </p:pic>
                </p:oleObj>
              </mc:Fallback>
            </mc:AlternateContent>
          </a:graphicData>
        </a:graphic>
      </p:graphicFrame>
    </p:spTree>
    <p:extLst>
      <p:ext uri="{BB962C8B-B14F-4D97-AF65-F5344CB8AC3E}">
        <p14:creationId xmlns:p14="http://schemas.microsoft.com/office/powerpoint/2010/main" val="2403715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mokingcancer.png"/>
          <p:cNvPicPr>
            <a:picLocks noChangeAspect="1"/>
          </p:cNvPicPr>
          <p:nvPr/>
        </p:nvPicPr>
        <p:blipFill>
          <a:blip r:embed="rId3" cstate="print"/>
          <a:stretch>
            <a:fillRect/>
          </a:stretch>
        </p:blipFill>
        <p:spPr>
          <a:xfrm>
            <a:off x="5332560" y="3083509"/>
            <a:ext cx="3733656" cy="3727938"/>
          </a:xfrm>
          <a:prstGeom prst="rect">
            <a:avLst/>
          </a:prstGeom>
        </p:spPr>
      </p:pic>
      <p:sp>
        <p:nvSpPr>
          <p:cNvPr id="103427" name="Rectangle 3"/>
          <p:cNvSpPr>
            <a:spLocks noGrp="1"/>
          </p:cNvSpPr>
          <p:nvPr>
            <p:ph idx="1"/>
          </p:nvPr>
        </p:nvSpPr>
        <p:spPr/>
        <p:txBody>
          <a:bodyPr>
            <a:normAutofit/>
          </a:bodyPr>
          <a:lstStyle/>
          <a:p>
            <a:r>
              <a:rPr lang="en-US" dirty="0"/>
              <a:t>The jump from correlation to causation is always tricky since so many things can go wrong (bias/confounding/systematic errors). </a:t>
            </a:r>
          </a:p>
          <a:p>
            <a:r>
              <a:rPr lang="en-US" dirty="0"/>
              <a:t>Even if we can assume a causal relation, we do not gain any mechanistic </a:t>
            </a:r>
            <a:r>
              <a:rPr lang="en-US" dirty="0" smtClean="0"/>
              <a:t>insights (e.g</a:t>
            </a:r>
            <a:r>
              <a:rPr lang="en-US" dirty="0"/>
              <a:t>. we don’t </a:t>
            </a:r>
            <a:r>
              <a:rPr lang="en-US" dirty="0" smtClean="0"/>
              <a:t/>
            </a:r>
            <a:br>
              <a:rPr lang="en-US" dirty="0" smtClean="0"/>
            </a:br>
            <a:r>
              <a:rPr lang="en-US" dirty="0" smtClean="0"/>
              <a:t>know </a:t>
            </a:r>
            <a:r>
              <a:rPr lang="en-US" b="1" dirty="0"/>
              <a:t>how</a:t>
            </a:r>
            <a:r>
              <a:rPr lang="en-US" dirty="0"/>
              <a:t> smoking </a:t>
            </a:r>
            <a:r>
              <a:rPr lang="en-US" dirty="0" smtClean="0"/>
              <a:t/>
            </a:r>
            <a:br>
              <a:rPr lang="en-US" dirty="0" smtClean="0"/>
            </a:br>
            <a:r>
              <a:rPr lang="en-US" dirty="0" smtClean="0"/>
              <a:t>causes </a:t>
            </a:r>
            <a:r>
              <a:rPr lang="en-US" dirty="0"/>
              <a:t>cancer). </a:t>
            </a:r>
          </a:p>
          <a:p>
            <a:endParaRPr lang="en-US" dirty="0"/>
          </a:p>
          <a:p>
            <a:endParaRPr lang="en-US" dirty="0" smtClean="0"/>
          </a:p>
          <a:p>
            <a:endParaRPr lang="en-US" dirty="0"/>
          </a:p>
        </p:txBody>
      </p:sp>
      <p:sp>
        <p:nvSpPr>
          <p:cNvPr id="103426" name="Rectangle 2"/>
          <p:cNvSpPr>
            <a:spLocks noGrp="1"/>
          </p:cNvSpPr>
          <p:nvPr>
            <p:ph type="title"/>
          </p:nvPr>
        </p:nvSpPr>
        <p:spPr/>
        <p:txBody>
          <a:bodyPr>
            <a:normAutofit fontScale="90000"/>
          </a:bodyPr>
          <a:lstStyle/>
          <a:p>
            <a:r>
              <a:rPr lang="en-US" dirty="0" smtClean="0"/>
              <a:t>Non-mechanistic models - Disadvantages</a:t>
            </a:r>
          </a:p>
        </p:txBody>
      </p:sp>
      <p:graphicFrame>
        <p:nvGraphicFramePr>
          <p:cNvPr id="117762" name="Object 3"/>
          <p:cNvGraphicFramePr>
            <a:graphicFrameLocks noChangeAspect="1"/>
          </p:cNvGraphicFramePr>
          <p:nvPr>
            <p:extLst/>
          </p:nvPr>
        </p:nvGraphicFramePr>
        <p:xfrm>
          <a:off x="1426433" y="4810965"/>
          <a:ext cx="3145567" cy="1312866"/>
        </p:xfrm>
        <a:graphic>
          <a:graphicData uri="http://schemas.openxmlformats.org/presentationml/2006/ole">
            <mc:AlternateContent xmlns:mc="http://schemas.openxmlformats.org/markup-compatibility/2006">
              <mc:Choice xmlns:v="urn:schemas-microsoft-com:vml" Requires="v">
                <p:oleObj spid="_x0000_s841746" name="Equation" r:id="rId4" imgW="1155600" imgH="482400" progId="Equation.DSMT4">
                  <p:embed/>
                </p:oleObj>
              </mc:Choice>
              <mc:Fallback>
                <p:oleObj name="Equation" r:id="rId4" imgW="115560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6433" y="4810965"/>
                        <a:ext cx="3145567" cy="1312866"/>
                      </a:xfrm>
                      <a:prstGeom prst="rect">
                        <a:avLst/>
                      </a:prstGeom>
                      <a:noFill/>
                      <a:extLst/>
                    </p:spPr>
                  </p:pic>
                </p:oleObj>
              </mc:Fallback>
            </mc:AlternateContent>
          </a:graphicData>
        </a:graphic>
      </p:graphicFrame>
    </p:spTree>
    <p:extLst>
      <p:ext uri="{BB962C8B-B14F-4D97-AF65-F5344CB8AC3E}">
        <p14:creationId xmlns:p14="http://schemas.microsoft.com/office/powerpoint/2010/main" val="3152879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Compare these sets of models</a:t>
            </a:r>
          </a:p>
          <a:p>
            <a:r>
              <a:rPr lang="en-US" dirty="0" smtClean="0"/>
              <a:t>We can use both to draw conclusions from our data</a:t>
            </a:r>
          </a:p>
          <a:p>
            <a:r>
              <a:rPr lang="en-US" dirty="0" smtClean="0"/>
              <a:t>The mechanistic models are more “explicit/direct”</a:t>
            </a:r>
          </a:p>
          <a:p>
            <a:endParaRPr lang="en-US" dirty="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a:t>Model </a:t>
            </a:r>
            <a:r>
              <a:rPr lang="en-US" dirty="0" smtClean="0"/>
              <a:t>fitting - comparisons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623274"/>
              </p:ext>
            </p:extLst>
          </p:nvPr>
        </p:nvGraphicFramePr>
        <p:xfrm>
          <a:off x="533400" y="3962400"/>
          <a:ext cx="3144837" cy="1312862"/>
        </p:xfrm>
        <a:graphic>
          <a:graphicData uri="http://schemas.openxmlformats.org/presentationml/2006/ole">
            <mc:AlternateContent xmlns:mc="http://schemas.openxmlformats.org/markup-compatibility/2006">
              <mc:Choice xmlns:v="urn:schemas-microsoft-com:vml" Requires="v">
                <p:oleObj spid="_x0000_s842804" name="Equation" r:id="rId3" imgW="1155700" imgH="482600" progId="Equation.DSMT4">
                  <p:embed/>
                </p:oleObj>
              </mc:Choice>
              <mc:Fallback>
                <p:oleObj name="Equation" r:id="rId3" imgW="1155700" imgH="482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62400"/>
                        <a:ext cx="3144837"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16188873"/>
              </p:ext>
            </p:extLst>
          </p:nvPr>
        </p:nvGraphicFramePr>
        <p:xfrm>
          <a:off x="6553200" y="3429000"/>
          <a:ext cx="1658938" cy="1492250"/>
        </p:xfrm>
        <a:graphic>
          <a:graphicData uri="http://schemas.openxmlformats.org/presentationml/2006/ole">
            <mc:AlternateContent xmlns:mc="http://schemas.openxmlformats.org/markup-compatibility/2006">
              <mc:Choice xmlns:v="urn:schemas-microsoft-com:vml" Requires="v">
                <p:oleObj spid="_x0000_s842805" name="Equation" r:id="rId5" imgW="774360" imgH="698400" progId="Equation.DSMT4">
                  <p:embed/>
                </p:oleObj>
              </mc:Choice>
              <mc:Fallback>
                <p:oleObj name="Equation" r:id="rId5" imgW="774360" imgH="698400" progId="Equation.DSMT4">
                  <p:embed/>
                  <p:pic>
                    <p:nvPicPr>
                      <p:cNvPr id="0" name="Object 2"/>
                      <p:cNvPicPr>
                        <a:picLocks noChangeAspect="1" noChangeArrowheads="1"/>
                      </p:cNvPicPr>
                      <p:nvPr/>
                    </p:nvPicPr>
                    <p:blipFill>
                      <a:blip r:embed="rId6"/>
                      <a:srcRect/>
                      <a:stretch>
                        <a:fillRect/>
                      </a:stretch>
                    </p:blipFill>
                    <p:spPr bwMode="auto">
                      <a:xfrm>
                        <a:off x="6553200" y="3429000"/>
                        <a:ext cx="1658938"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02475536"/>
              </p:ext>
            </p:extLst>
          </p:nvPr>
        </p:nvGraphicFramePr>
        <p:xfrm>
          <a:off x="6477000" y="5105400"/>
          <a:ext cx="2255838" cy="1439863"/>
        </p:xfrm>
        <a:graphic>
          <a:graphicData uri="http://schemas.openxmlformats.org/presentationml/2006/ole">
            <mc:AlternateContent xmlns:mc="http://schemas.openxmlformats.org/markup-compatibility/2006">
              <mc:Choice xmlns:v="urn:schemas-microsoft-com:vml" Requires="v">
                <p:oleObj spid="_x0000_s842806" name="Equation" r:id="rId7" imgW="1091880" imgH="698400" progId="Equation.DSMT4">
                  <p:embed/>
                </p:oleObj>
              </mc:Choice>
              <mc:Fallback>
                <p:oleObj name="Equation" r:id="rId7" imgW="1091880" imgH="698400" progId="Equation.DSMT4">
                  <p:embed/>
                  <p:pic>
                    <p:nvPicPr>
                      <p:cNvPr id="0" name="Object 3"/>
                      <p:cNvPicPr>
                        <a:picLocks noChangeAspect="1" noChangeArrowheads="1"/>
                      </p:cNvPicPr>
                      <p:nvPr/>
                    </p:nvPicPr>
                    <p:blipFill>
                      <a:blip r:embed="rId8"/>
                      <a:srcRect/>
                      <a:stretch>
                        <a:fillRect/>
                      </a:stretch>
                    </p:blipFill>
                    <p:spPr bwMode="auto">
                      <a:xfrm>
                        <a:off x="6477000" y="5105400"/>
                        <a:ext cx="225583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82681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mokingcancer.png"/>
          <p:cNvPicPr>
            <a:picLocks noChangeAspect="1"/>
          </p:cNvPicPr>
          <p:nvPr/>
        </p:nvPicPr>
        <p:blipFill>
          <a:blip r:embed="rId3" cstate="print"/>
          <a:stretch>
            <a:fillRect/>
          </a:stretch>
        </p:blipFill>
        <p:spPr>
          <a:xfrm>
            <a:off x="533400" y="4348599"/>
            <a:ext cx="2360616" cy="2357001"/>
          </a:xfrm>
          <a:prstGeom prst="rect">
            <a:avLst/>
          </a:prstGeom>
        </p:spPr>
      </p:pic>
      <p:pic>
        <p:nvPicPr>
          <p:cNvPr id="10" name="Picture 5"/>
          <p:cNvPicPr>
            <a:picLocks noChangeAspect="1" noChangeArrowheads="1"/>
          </p:cNvPicPr>
          <p:nvPr/>
        </p:nvPicPr>
        <p:blipFill>
          <a:blip r:embed="rId4" cstate="print"/>
          <a:srcRect/>
          <a:stretch>
            <a:fillRect/>
          </a:stretch>
        </p:blipFill>
        <p:spPr bwMode="auto">
          <a:xfrm>
            <a:off x="6112186" y="3657600"/>
            <a:ext cx="2803214" cy="2797280"/>
          </a:xfrm>
          <a:prstGeom prst="rect">
            <a:avLst/>
          </a:prstGeom>
          <a:noFill/>
          <a:ln w="9525">
            <a:noFill/>
            <a:miter lim="800000"/>
            <a:headEnd/>
            <a:tailEnd/>
          </a:ln>
          <a:effectLst/>
        </p:spPr>
      </p:pic>
      <p:sp>
        <p:nvSpPr>
          <p:cNvPr id="8" name="Content Placeholder 7"/>
          <p:cNvSpPr>
            <a:spLocks noGrp="1"/>
          </p:cNvSpPr>
          <p:nvPr>
            <p:ph idx="1"/>
          </p:nvPr>
        </p:nvSpPr>
        <p:spPr/>
        <p:txBody>
          <a:bodyPr>
            <a:normAutofit/>
          </a:bodyPr>
          <a:lstStyle/>
          <a:p>
            <a:r>
              <a:rPr lang="en-US" dirty="0" smtClean="0"/>
              <a:t>Get yourself some data, write down one (several) model(s).</a:t>
            </a:r>
          </a:p>
          <a:p>
            <a:r>
              <a:rPr lang="en-US" dirty="0" smtClean="0"/>
              <a:t>For the model, we usually need to specify two parts:</a:t>
            </a:r>
          </a:p>
          <a:p>
            <a:pPr lvl="1"/>
            <a:r>
              <a:rPr lang="en-US" dirty="0" smtClean="0"/>
              <a:t>Deterministic (or stochastic) “real” model</a:t>
            </a:r>
          </a:p>
          <a:p>
            <a:pPr lvl="1"/>
            <a:r>
              <a:rPr lang="en-US" dirty="0" smtClean="0"/>
              <a:t>A model describing the distribution of the data to account for </a:t>
            </a:r>
            <a:r>
              <a:rPr lang="en-US" dirty="0" err="1" smtClean="0"/>
              <a:t>mis</a:t>
            </a:r>
            <a:r>
              <a:rPr lang="en-US" dirty="0" smtClean="0"/>
              <a:t>-matches between the model and data</a:t>
            </a:r>
          </a:p>
          <a:p>
            <a:endParaRPr lang="en-US" dirty="0" smtClean="0"/>
          </a:p>
          <a:p>
            <a:endParaRPr lang="en-US" dirty="0" smtClean="0"/>
          </a:p>
        </p:txBody>
      </p:sp>
      <p:sp>
        <p:nvSpPr>
          <p:cNvPr id="2" name="Title 1"/>
          <p:cNvSpPr>
            <a:spLocks noGrp="1"/>
          </p:cNvSpPr>
          <p:nvPr>
            <p:ph type="title"/>
          </p:nvPr>
        </p:nvSpPr>
        <p:spPr/>
        <p:txBody>
          <a:bodyPr/>
          <a:lstStyle/>
          <a:p>
            <a:r>
              <a:rPr lang="en-US" dirty="0" smtClean="0"/>
              <a:t>How to fit models to data</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4287740155"/>
              </p:ext>
            </p:extLst>
          </p:nvPr>
        </p:nvGraphicFramePr>
        <p:xfrm>
          <a:off x="685800" y="3873500"/>
          <a:ext cx="2073275" cy="622300"/>
        </p:xfrm>
        <a:graphic>
          <a:graphicData uri="http://schemas.openxmlformats.org/presentationml/2006/ole">
            <mc:AlternateContent xmlns:mc="http://schemas.openxmlformats.org/markup-compatibility/2006">
              <mc:Choice xmlns:v="urn:schemas-microsoft-com:vml" Requires="v">
                <p:oleObj spid="_x0000_s845854" name="Equation" r:id="rId5" imgW="761760" imgH="228600" progId="Equation.DSMT4">
                  <p:embed/>
                </p:oleObj>
              </mc:Choice>
              <mc:Fallback>
                <p:oleObj name="Equation" r:id="rId5" imgW="761760" imgH="228600" progId="Equation.DSMT4">
                  <p:embed/>
                  <p:pic>
                    <p:nvPicPr>
                      <p:cNvPr id="0" name="Object 3"/>
                      <p:cNvPicPr>
                        <a:picLocks noChangeAspect="1" noChangeArrowheads="1"/>
                      </p:cNvPicPr>
                      <p:nvPr/>
                    </p:nvPicPr>
                    <p:blipFill>
                      <a:blip r:embed="rId6"/>
                      <a:srcRect/>
                      <a:stretch>
                        <a:fillRect/>
                      </a:stretch>
                    </p:blipFill>
                    <p:spPr bwMode="auto">
                      <a:xfrm>
                        <a:off x="685800" y="3873500"/>
                        <a:ext cx="20732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99179404"/>
              </p:ext>
            </p:extLst>
          </p:nvPr>
        </p:nvGraphicFramePr>
        <p:xfrm>
          <a:off x="4572000" y="3810000"/>
          <a:ext cx="1658938" cy="1492250"/>
        </p:xfrm>
        <a:graphic>
          <a:graphicData uri="http://schemas.openxmlformats.org/presentationml/2006/ole">
            <mc:AlternateContent xmlns:mc="http://schemas.openxmlformats.org/markup-compatibility/2006">
              <mc:Choice xmlns:v="urn:schemas-microsoft-com:vml" Requires="v">
                <p:oleObj spid="_x0000_s845855" name="Equation" r:id="rId7" imgW="774360" imgH="698400" progId="Equation.DSMT4">
                  <p:embed/>
                </p:oleObj>
              </mc:Choice>
              <mc:Fallback>
                <p:oleObj name="Equation" r:id="rId7" imgW="774360" imgH="698400" progId="Equation.DSMT4">
                  <p:embed/>
                  <p:pic>
                    <p:nvPicPr>
                      <p:cNvPr id="0" name="Object 4"/>
                      <p:cNvPicPr>
                        <a:picLocks noChangeAspect="1" noChangeArrowheads="1"/>
                      </p:cNvPicPr>
                      <p:nvPr/>
                    </p:nvPicPr>
                    <p:blipFill>
                      <a:blip r:embed="rId8"/>
                      <a:srcRect/>
                      <a:stretch>
                        <a:fillRect/>
                      </a:stretch>
                    </p:blipFill>
                    <p:spPr bwMode="auto">
                      <a:xfrm>
                        <a:off x="4572000" y="3810000"/>
                        <a:ext cx="1658938"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8807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US" dirty="0" smtClean="0"/>
              <a:t>Goal: To “match” data and model as best as possible, i.e. find a model that describes the data well.</a:t>
            </a:r>
          </a:p>
          <a:p>
            <a:endParaRPr lang="en-US" dirty="0" smtClean="0"/>
          </a:p>
        </p:txBody>
      </p:sp>
      <p:sp>
        <p:nvSpPr>
          <p:cNvPr id="2" name="Title 1"/>
          <p:cNvSpPr>
            <a:spLocks noGrp="1"/>
          </p:cNvSpPr>
          <p:nvPr>
            <p:ph type="title"/>
          </p:nvPr>
        </p:nvSpPr>
        <p:spPr/>
        <p:txBody>
          <a:bodyPr/>
          <a:lstStyle/>
          <a:p>
            <a:r>
              <a:rPr lang="en-US" dirty="0" smtClean="0"/>
              <a:t>How to fit models to data</a:t>
            </a:r>
            <a:endParaRPr lang="en-US" dirty="0"/>
          </a:p>
        </p:txBody>
      </p:sp>
      <p:pic>
        <p:nvPicPr>
          <p:cNvPr id="4" name="Picture 1"/>
          <p:cNvPicPr>
            <a:picLocks noChangeAspect="1" noChangeArrowheads="1"/>
          </p:cNvPicPr>
          <p:nvPr/>
        </p:nvPicPr>
        <p:blipFill>
          <a:blip r:embed="rId2" cstate="print"/>
          <a:srcRect/>
          <a:stretch>
            <a:fillRect/>
          </a:stretch>
        </p:blipFill>
        <p:spPr bwMode="auto">
          <a:xfrm>
            <a:off x="3017129" y="2590800"/>
            <a:ext cx="5974471" cy="2895602"/>
          </a:xfrm>
          <a:prstGeom prst="rect">
            <a:avLst/>
          </a:prstGeom>
          <a:noFill/>
          <a:ln w="9525">
            <a:noFill/>
            <a:miter lim="800000"/>
            <a:headEnd/>
            <a:tailEnd/>
          </a:ln>
        </p:spPr>
      </p:pic>
      <p:sp>
        <p:nvSpPr>
          <p:cNvPr id="5" name="Text Box 9"/>
          <p:cNvSpPr txBox="1">
            <a:spLocks noChangeArrowheads="1"/>
          </p:cNvSpPr>
          <p:nvPr/>
        </p:nvSpPr>
        <p:spPr bwMode="auto">
          <a:xfrm>
            <a:off x="4953000" y="5486400"/>
            <a:ext cx="3886200" cy="276300"/>
          </a:xfrm>
          <a:prstGeom prst="rect">
            <a:avLst/>
          </a:prstGeom>
          <a:noFill/>
          <a:ln w="9525">
            <a:noFill/>
            <a:round/>
            <a:headEnd/>
            <a:tailEnd/>
          </a:ln>
        </p:spPr>
        <p:txBody>
          <a:bodyPr lIns="81588" tIns="40795" rIns="81588" bIns="40795"/>
          <a:lstStyle/>
          <a:p>
            <a:pPr>
              <a:tabLst>
                <a:tab pos="655230" algn="l"/>
                <a:tab pos="1312047" algn="l"/>
                <a:tab pos="1967276" algn="l"/>
              </a:tabLst>
            </a:pPr>
            <a:r>
              <a:rPr lang="en-GB" sz="1100" dirty="0" smtClean="0">
                <a:solidFill>
                  <a:srgbClr val="000000"/>
                </a:solidFill>
                <a:latin typeface="Arial" pitchFamily="34" charset="0"/>
                <a:cs typeface="Arial" pitchFamily="34" charset="0"/>
              </a:rPr>
              <a:t>Handel et al. (2010), Journal of the Royal Society Interface</a:t>
            </a:r>
            <a:endParaRPr lang="en-GB" sz="1100" dirty="0">
              <a:solidFill>
                <a:srgbClr val="000000"/>
              </a:solidFill>
              <a:latin typeface="Arial" pitchFamily="34" charset="0"/>
              <a:cs typeface="Arial"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76200" y="2209800"/>
            <a:ext cx="3200400" cy="3193625"/>
          </a:xfrm>
          <a:prstGeom prst="rect">
            <a:avLst/>
          </a:prstGeom>
          <a:noFill/>
          <a:ln w="9525">
            <a:noFill/>
            <a:miter lim="800000"/>
            <a:headEnd/>
            <a:tailEnd/>
          </a:ln>
          <a:effectLst/>
        </p:spPr>
      </p:pic>
    </p:spTree>
    <p:extLst>
      <p:ext uri="{BB962C8B-B14F-4D97-AF65-F5344CB8AC3E}">
        <p14:creationId xmlns:p14="http://schemas.microsoft.com/office/powerpoint/2010/main" val="373328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Choose initial guesses for the model parameters that you want to fit</a:t>
            </a:r>
            <a:r>
              <a:rPr lang="en-US" dirty="0" smtClean="0">
                <a:sym typeface="Symbol"/>
              </a:rPr>
              <a:t>. Note: For fitting, unknown initial conditions of variables are treated like unknown parameters.</a:t>
            </a:r>
            <a:endParaRPr lang="en-US" dirty="0" smtClean="0"/>
          </a:p>
          <a:p>
            <a:r>
              <a:rPr lang="en-US" dirty="0" smtClean="0"/>
              <a:t>Compute model results for the given parameters. If you have a dynamical model, simulate your model (e.g. integrate the differential equations).</a:t>
            </a:r>
          </a:p>
          <a:p>
            <a:r>
              <a:rPr lang="en-US" dirty="0" smtClean="0"/>
              <a:t>Determine the quality of your fit.</a:t>
            </a:r>
            <a:endParaRPr lang="en-US" b="1" dirty="0" smtClean="0"/>
          </a:p>
          <a:p>
            <a:r>
              <a:rPr lang="en-US" dirty="0" smtClean="0"/>
              <a:t>Change the values for some/all parameters, </a:t>
            </a:r>
            <a:br>
              <a:rPr lang="en-US" dirty="0" smtClean="0"/>
            </a:br>
            <a:r>
              <a:rPr lang="en-US" dirty="0" smtClean="0"/>
              <a:t>evaluate model again, </a:t>
            </a:r>
            <a:br>
              <a:rPr lang="en-US" dirty="0" smtClean="0"/>
            </a:br>
            <a:r>
              <a:rPr lang="en-US" dirty="0" smtClean="0"/>
              <a:t>re-evaluate differences </a:t>
            </a:r>
            <a:br>
              <a:rPr lang="en-US" dirty="0" smtClean="0"/>
            </a:br>
            <a:r>
              <a:rPr lang="en-US" dirty="0" smtClean="0"/>
              <a:t>between model and data. </a:t>
            </a:r>
          </a:p>
          <a:p>
            <a:r>
              <a:rPr lang="en-US" dirty="0" smtClean="0"/>
              <a:t>Keep doing this until changing parameters </a:t>
            </a:r>
            <a:br>
              <a:rPr lang="en-US" dirty="0" smtClean="0"/>
            </a:br>
            <a:r>
              <a:rPr lang="en-US" dirty="0" smtClean="0"/>
              <a:t>does not further improve the match </a:t>
            </a:r>
            <a:br>
              <a:rPr lang="en-US" dirty="0" smtClean="0"/>
            </a:br>
            <a:r>
              <a:rPr lang="en-US" dirty="0" smtClean="0"/>
              <a:t>between data and model. </a:t>
            </a:r>
            <a:br>
              <a:rPr lang="en-US" dirty="0" smtClean="0"/>
            </a:br>
            <a:r>
              <a:rPr lang="en-US" dirty="0" smtClean="0"/>
              <a:t>You (hopefully) found the best fit.</a:t>
            </a:r>
          </a:p>
          <a:p>
            <a:pPr lvl="1"/>
            <a:endParaRPr lang="en-US" dirty="0"/>
          </a:p>
        </p:txBody>
      </p:sp>
      <p:sp>
        <p:nvSpPr>
          <p:cNvPr id="3" name="Title 2"/>
          <p:cNvSpPr>
            <a:spLocks noGrp="1"/>
          </p:cNvSpPr>
          <p:nvPr>
            <p:ph type="title"/>
          </p:nvPr>
        </p:nvSpPr>
        <p:spPr/>
        <p:txBody>
          <a:bodyPr/>
          <a:lstStyle/>
          <a:p>
            <a:r>
              <a:rPr lang="en-US" dirty="0" smtClean="0"/>
              <a:t>How to fit models to data</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5791200" y="3048001"/>
            <a:ext cx="3359912" cy="3352800"/>
          </a:xfrm>
          <a:prstGeom prst="rect">
            <a:avLst/>
          </a:prstGeom>
          <a:noFill/>
          <a:ln w="9525">
            <a:noFill/>
            <a:miter lim="800000"/>
            <a:headEnd/>
            <a:tailEnd/>
          </a:ln>
          <a:effectLst/>
        </p:spPr>
      </p:pic>
    </p:spTree>
    <p:extLst>
      <p:ext uri="{BB962C8B-B14F-4D97-AF65-F5344CB8AC3E}">
        <p14:creationId xmlns:p14="http://schemas.microsoft.com/office/powerpoint/2010/main" val="2290775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If a model does not fit the data well, we suspect that the hypotheses/biological mechanisms underlying the model (or our implementation of them) are not correct. </a:t>
            </a:r>
          </a:p>
          <a:p>
            <a:r>
              <a:rPr lang="en-US" dirty="0" smtClean="0"/>
              <a:t>If we built our model(s) based on biologically reasonable assumptions, we have learned something useful.</a:t>
            </a:r>
          </a:p>
          <a:p>
            <a:r>
              <a:rPr lang="en-US" b="1" dirty="0" smtClean="0"/>
              <a:t>Model rejection can sometimes be very insightful – maybe even more so than having a model that fits well.</a:t>
            </a:r>
          </a:p>
        </p:txBody>
      </p:sp>
      <p:sp>
        <p:nvSpPr>
          <p:cNvPr id="2" name="Title 1"/>
          <p:cNvSpPr>
            <a:spLocks noGrp="1"/>
          </p:cNvSpPr>
          <p:nvPr>
            <p:ph type="title"/>
          </p:nvPr>
        </p:nvSpPr>
        <p:spPr/>
        <p:txBody>
          <a:bodyPr>
            <a:normAutofit/>
          </a:bodyPr>
          <a:lstStyle/>
          <a:p>
            <a:r>
              <a:rPr lang="en-US" dirty="0" smtClean="0"/>
              <a:t>Possible fitting outcomes – “Failure”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If a model fits the data well, it lends support to our hypotheses about certain mechanisms/causal relations underlying the biological system. </a:t>
            </a:r>
          </a:p>
          <a:p>
            <a:r>
              <a:rPr lang="en-US" b="1" dirty="0" smtClean="0"/>
              <a:t>But: It is possible to produce models that describe/fit the data very well but are wrong or useless. </a:t>
            </a:r>
            <a:r>
              <a:rPr lang="en-US" dirty="0" smtClean="0"/>
              <a:t>For instance a polynomial model with enough parameters can pretty much always fit, but is useless for the purpose of gaining mechanistic insights. </a:t>
            </a:r>
          </a:p>
          <a:p>
            <a:r>
              <a:rPr lang="en-US" dirty="0" smtClean="0"/>
              <a:t>(Large) mechanistic models are often so flexible that they can fit all kinds of data, without allowing one to conclude that the mechanisms included in the model are actually the ones important for the real system.</a:t>
            </a:r>
            <a:endParaRPr lang="en-US" b="1" dirty="0" smtClean="0"/>
          </a:p>
        </p:txBody>
      </p:sp>
      <p:sp>
        <p:nvSpPr>
          <p:cNvPr id="2" name="Title 1"/>
          <p:cNvSpPr>
            <a:spLocks noGrp="1"/>
          </p:cNvSpPr>
          <p:nvPr>
            <p:ph type="title"/>
          </p:nvPr>
        </p:nvSpPr>
        <p:spPr/>
        <p:txBody>
          <a:bodyPr>
            <a:normAutofit/>
          </a:bodyPr>
          <a:lstStyle/>
          <a:p>
            <a:r>
              <a:rPr lang="en-US" dirty="0" smtClean="0"/>
              <a:t>Possible fitting outcomes – “Success” </a:t>
            </a:r>
            <a:endParaRPr lang="en-US" dirty="0"/>
          </a:p>
        </p:txBody>
      </p:sp>
      <p:sp>
        <p:nvSpPr>
          <p:cNvPr id="4" name="Rectangle 3"/>
          <p:cNvSpPr/>
          <p:nvPr/>
        </p:nvSpPr>
        <p:spPr>
          <a:xfrm>
            <a:off x="4343401" y="5715003"/>
            <a:ext cx="4800600" cy="1015663"/>
          </a:xfrm>
          <a:prstGeom prst="rect">
            <a:avLst/>
          </a:prstGeom>
        </p:spPr>
        <p:txBody>
          <a:bodyPr wrap="square" lIns="91410" tIns="45706" rIns="91410" bIns="45706">
            <a:spAutoFit/>
          </a:bodyPr>
          <a:lstStyle/>
          <a:p>
            <a:r>
              <a:rPr lang="en-US" sz="2000" dirty="0" smtClean="0"/>
              <a:t>“With four parameters I can fit an elephant, and with five I can make him wiggle his trunk.” — John von Neumann</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We built various mechanistic, dynamical models</a:t>
            </a:r>
          </a:p>
          <a:p>
            <a:r>
              <a:rPr lang="en-US" dirty="0" smtClean="0"/>
              <a:t>We used the models for different purposes</a:t>
            </a:r>
          </a:p>
          <a:p>
            <a:pPr lvl="1"/>
            <a:r>
              <a:rPr lang="en-US" b="1" dirty="0" smtClean="0"/>
              <a:t>Understanding: </a:t>
            </a:r>
            <a:r>
              <a:rPr lang="en-US" dirty="0" smtClean="0"/>
              <a:t>We </a:t>
            </a:r>
            <a:r>
              <a:rPr lang="en-US" dirty="0"/>
              <a:t>can use mechanistic models to gain conceptual insights into a system’s </a:t>
            </a:r>
            <a:r>
              <a:rPr lang="en-US" dirty="0" smtClean="0"/>
              <a:t>behavior such as “how do the various components of a system interact to affect overall outcomes of interest (e.g. prevalence/incidence)”</a:t>
            </a:r>
            <a:endParaRPr lang="en-US" dirty="0"/>
          </a:p>
          <a:p>
            <a:pPr lvl="1"/>
            <a:r>
              <a:rPr lang="en-US" b="1" dirty="0"/>
              <a:t>Prediction &amp; What-if </a:t>
            </a:r>
            <a:r>
              <a:rPr lang="en-US" b="1" dirty="0" smtClean="0"/>
              <a:t>scenarios: </a:t>
            </a:r>
            <a:r>
              <a:rPr lang="en-US" dirty="0" smtClean="0"/>
              <a:t>We </a:t>
            </a:r>
            <a:r>
              <a:rPr lang="en-US" dirty="0"/>
              <a:t>can make specific testable </a:t>
            </a:r>
            <a:r>
              <a:rPr lang="en-US" dirty="0" smtClean="0"/>
              <a:t>predictions and perform </a:t>
            </a:r>
            <a:r>
              <a:rPr lang="en-US" dirty="0"/>
              <a:t>virtual experiments that would be unfeasible </a:t>
            </a:r>
            <a:r>
              <a:rPr lang="en-US" dirty="0" smtClean="0"/>
              <a:t>or hard to </a:t>
            </a:r>
            <a:r>
              <a:rPr lang="en-US" dirty="0"/>
              <a:t>do (costly, lengthy, unethical</a:t>
            </a:r>
            <a:r>
              <a:rPr lang="en-US" dirty="0" smtClean="0"/>
              <a:t>). For instance we can make predictions about the impact of a vaccine on incidence/prevalence.</a:t>
            </a:r>
            <a:endParaRPr lang="en-US" dirty="0"/>
          </a:p>
          <a:p>
            <a:endParaRPr lang="en-US" dirty="0"/>
          </a:p>
        </p:txBody>
      </p:sp>
      <p:sp>
        <p:nvSpPr>
          <p:cNvPr id="3" name="Title 2"/>
          <p:cNvSpPr>
            <a:spLocks noGrp="1"/>
          </p:cNvSpPr>
          <p:nvPr>
            <p:ph type="title"/>
          </p:nvPr>
        </p:nvSpPr>
        <p:spPr/>
        <p:txBody>
          <a:bodyPr/>
          <a:lstStyle/>
          <a:p>
            <a:r>
              <a:rPr lang="en-US" dirty="0" smtClean="0"/>
              <a:t>What we did so far</a:t>
            </a:r>
            <a:endParaRPr lang="en-US" dirty="0"/>
          </a:p>
        </p:txBody>
      </p:sp>
    </p:spTree>
    <p:extLst>
      <p:ext uri="{BB962C8B-B14F-4D97-AF65-F5344CB8AC3E}">
        <p14:creationId xmlns:p14="http://schemas.microsoft.com/office/powerpoint/2010/main" val="4125340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Our models are formulated based on known biology.</a:t>
            </a:r>
          </a:p>
          <a:p>
            <a:r>
              <a:rPr lang="en-US" dirty="0" smtClean="0"/>
              <a:t>Values of model parameters are chosen based on known biology.</a:t>
            </a:r>
          </a:p>
          <a:p>
            <a:r>
              <a:rPr lang="en-US" dirty="0" smtClean="0"/>
              <a:t>If we trust that the model is a good approximation of reality, we can take results “serious”. </a:t>
            </a:r>
          </a:p>
          <a:p>
            <a:r>
              <a:rPr lang="en-US" dirty="0" smtClean="0"/>
              <a:t>We can (qualitatively) compare model results with data/known facts.</a:t>
            </a:r>
          </a:p>
          <a:p>
            <a:r>
              <a:rPr lang="en-US" dirty="0" smtClean="0"/>
              <a:t>Ultimately, models should be tested against data in a rigorous (quantitative, statistical) manner.</a:t>
            </a:r>
          </a:p>
        </p:txBody>
      </p:sp>
      <p:sp>
        <p:nvSpPr>
          <p:cNvPr id="3" name="Title 2"/>
          <p:cNvSpPr>
            <a:spLocks noGrp="1"/>
          </p:cNvSpPr>
          <p:nvPr>
            <p:ph type="title"/>
          </p:nvPr>
        </p:nvSpPr>
        <p:spPr/>
        <p:txBody>
          <a:bodyPr/>
          <a:lstStyle/>
          <a:p>
            <a:r>
              <a:rPr lang="en-US" smtClean="0"/>
              <a:t>Our models and data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can use rigorous statistical approaches to bring models and data in contact with each other</a:t>
            </a:r>
          </a:p>
          <a:p>
            <a:r>
              <a:rPr lang="en-US" dirty="0" smtClean="0"/>
              <a:t>This allows us to statistically discriminate between alternative models.</a:t>
            </a:r>
          </a:p>
          <a:p>
            <a:r>
              <a:rPr lang="en-US" dirty="0" smtClean="0"/>
              <a:t>Since our models are mechanistic, we therefore discriminate between alternative mechanisms.</a:t>
            </a:r>
          </a:p>
          <a:p>
            <a:r>
              <a:rPr lang="en-US" dirty="0" smtClean="0"/>
              <a:t>Each model represents a hypothesis about specific mechanisms, we can therefore use models for hypothesis testing.</a:t>
            </a:r>
          </a:p>
        </p:txBody>
      </p:sp>
      <p:sp>
        <p:nvSpPr>
          <p:cNvPr id="3" name="Title 2"/>
          <p:cNvSpPr>
            <a:spLocks noGrp="1"/>
          </p:cNvSpPr>
          <p:nvPr>
            <p:ph type="title"/>
          </p:nvPr>
        </p:nvSpPr>
        <p:spPr/>
        <p:txBody>
          <a:bodyPr/>
          <a:lstStyle/>
          <a:p>
            <a:r>
              <a:rPr lang="en-US" dirty="0" smtClean="0"/>
              <a:t>Close contact of models and data</a:t>
            </a:r>
            <a:endParaRPr lang="en-US" dirty="0"/>
          </a:p>
        </p:txBody>
      </p:sp>
    </p:spTree>
    <p:extLst>
      <p:ext uri="{BB962C8B-B14F-4D97-AF65-F5344CB8AC3E}">
        <p14:creationId xmlns:p14="http://schemas.microsoft.com/office/powerpoint/2010/main" val="2338318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Norovirus</a:t>
            </a:r>
            <a:r>
              <a:rPr lang="en-US" dirty="0" smtClean="0"/>
              <a:t> can cause infection through a common source (e.g. food), or transmit person-to-person. It’s often not clear what role each route of transmission plays for a given outbreak. </a:t>
            </a:r>
          </a:p>
          <a:p>
            <a:r>
              <a:rPr lang="en-US" dirty="0" smtClean="0"/>
              <a:t>The Question: For a given </a:t>
            </a:r>
            <a:r>
              <a:rPr lang="en-US" dirty="0" err="1" smtClean="0"/>
              <a:t>Norovirus</a:t>
            </a:r>
            <a:r>
              <a:rPr lang="en-US" dirty="0" smtClean="0"/>
              <a:t> outbreak, is transmission purely person-person, or is there a common environmental source? (Hypothesis: person-person transmission is the only transmission mechanism for a given outbreak)</a:t>
            </a:r>
            <a:endParaRPr lang="en-US" dirty="0"/>
          </a:p>
        </p:txBody>
      </p:sp>
      <p:sp>
        <p:nvSpPr>
          <p:cNvPr id="3" name="Title 2"/>
          <p:cNvSpPr>
            <a:spLocks noGrp="1"/>
          </p:cNvSpPr>
          <p:nvPr>
            <p:ph type="title"/>
          </p:nvPr>
        </p:nvSpPr>
        <p:spPr/>
        <p:txBody>
          <a:bodyPr/>
          <a:lstStyle/>
          <a:p>
            <a:r>
              <a:rPr lang="en-US" dirty="0" smtClean="0"/>
              <a:t>Hypothesis testing - Example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Answering the question: Formulate alternative mathematical models that explicitly include the postulated mechanisms. </a:t>
            </a:r>
          </a:p>
          <a:p>
            <a:r>
              <a:rPr lang="en-US" dirty="0" smtClean="0"/>
              <a:t>Fit models to data and see which one performs best.</a:t>
            </a:r>
          </a:p>
        </p:txBody>
      </p:sp>
      <p:sp>
        <p:nvSpPr>
          <p:cNvPr id="3" name="Title 2"/>
          <p:cNvSpPr>
            <a:spLocks noGrp="1"/>
          </p:cNvSpPr>
          <p:nvPr>
            <p:ph type="title"/>
          </p:nvPr>
        </p:nvSpPr>
        <p:spPr/>
        <p:txBody>
          <a:bodyPr/>
          <a:lstStyle/>
          <a:p>
            <a:r>
              <a:rPr lang="en-US" dirty="0" smtClean="0"/>
              <a:t>Hypothesis testing - Example</a:t>
            </a:r>
            <a:endParaRPr lang="en-US" dirty="0"/>
          </a:p>
        </p:txBody>
      </p:sp>
      <p:graphicFrame>
        <p:nvGraphicFramePr>
          <p:cNvPr id="112642" name="Object 2"/>
          <p:cNvGraphicFramePr>
            <a:graphicFrameLocks noChangeAspect="1"/>
          </p:cNvGraphicFramePr>
          <p:nvPr/>
        </p:nvGraphicFramePr>
        <p:xfrm>
          <a:off x="1905000" y="3733800"/>
          <a:ext cx="1659403" cy="2006952"/>
        </p:xfrm>
        <a:graphic>
          <a:graphicData uri="http://schemas.openxmlformats.org/presentationml/2006/ole">
            <mc:AlternateContent xmlns:mc="http://schemas.openxmlformats.org/markup-compatibility/2006">
              <mc:Choice xmlns:v="urn:schemas-microsoft-com:vml" Requires="v">
                <p:oleObj spid="_x0000_s674878" name="Equation" r:id="rId3" imgW="774360" imgH="939600" progId="Equation.DSMT4">
                  <p:embed/>
                </p:oleObj>
              </mc:Choice>
              <mc:Fallback>
                <p:oleObj name="Equation" r:id="rId3" imgW="774360" imgH="939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733800"/>
                        <a:ext cx="1659403" cy="20069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3" name="Object 3"/>
          <p:cNvGraphicFramePr>
            <a:graphicFrameLocks noChangeAspect="1"/>
          </p:cNvGraphicFramePr>
          <p:nvPr/>
        </p:nvGraphicFramePr>
        <p:xfrm>
          <a:off x="5668892" y="3856449"/>
          <a:ext cx="2255908" cy="1934751"/>
        </p:xfrm>
        <a:graphic>
          <a:graphicData uri="http://schemas.openxmlformats.org/presentationml/2006/ole">
            <mc:AlternateContent xmlns:mc="http://schemas.openxmlformats.org/markup-compatibility/2006">
              <mc:Choice xmlns:v="urn:schemas-microsoft-com:vml" Requires="v">
                <p:oleObj spid="_x0000_s674879" name="Equation" r:id="rId5" imgW="1091880" imgH="939600" progId="Equation.DSMT4">
                  <p:embed/>
                </p:oleObj>
              </mc:Choice>
              <mc:Fallback>
                <p:oleObj name="Equation" r:id="rId5" imgW="1091880" imgH="939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8892" y="3856449"/>
                        <a:ext cx="2255908" cy="1934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Line 54"/>
          <p:cNvSpPr>
            <a:spLocks noChangeShapeType="1"/>
          </p:cNvSpPr>
          <p:nvPr/>
        </p:nvSpPr>
        <p:spPr bwMode="auto">
          <a:xfrm flipH="1">
            <a:off x="6577111" y="3912687"/>
            <a:ext cx="760560" cy="483688"/>
          </a:xfrm>
          <a:prstGeom prst="line">
            <a:avLst/>
          </a:prstGeom>
          <a:noFill/>
          <a:ln w="18360">
            <a:solidFill>
              <a:srgbClr val="000000"/>
            </a:solidFill>
            <a:round/>
            <a:headEnd/>
            <a:tailEnd type="triangle" w="med" len="med"/>
          </a:ln>
        </p:spPr>
        <p:txBody>
          <a:bodyPr lIns="75207" tIns="37604" rIns="75207" bIns="37604"/>
          <a:lstStyle/>
          <a:p>
            <a:endParaRPr lang="en-US"/>
          </a:p>
        </p:txBody>
      </p:sp>
      <p:sp>
        <p:nvSpPr>
          <p:cNvPr id="7" name="Rectangle 6"/>
          <p:cNvSpPr/>
          <p:nvPr/>
        </p:nvSpPr>
        <p:spPr>
          <a:xfrm>
            <a:off x="6853681" y="3567198"/>
            <a:ext cx="1770477" cy="360737"/>
          </a:xfrm>
          <a:prstGeom prst="rect">
            <a:avLst/>
          </a:prstGeom>
        </p:spPr>
        <p:txBody>
          <a:bodyPr wrap="none" lIns="82927" tIns="41464" rIns="82927" bIns="41464">
            <a:spAutoFit/>
          </a:bodyPr>
          <a:lstStyle/>
          <a:p>
            <a:r>
              <a:rPr lang="en-US" dirty="0" smtClean="0"/>
              <a:t>External source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Model with constant</a:t>
            </a:r>
            <a:br>
              <a:rPr lang="en-US" dirty="0" smtClean="0"/>
            </a:br>
            <a:r>
              <a:rPr lang="en-US" dirty="0" smtClean="0"/>
              <a:t>source (</a:t>
            </a:r>
            <a:r>
              <a:rPr lang="en-US" dirty="0" smtClean="0">
                <a:sym typeface="Symbol"/>
              </a:rPr>
              <a:t>&gt;0 for duration </a:t>
            </a:r>
            <a:br>
              <a:rPr lang="en-US" dirty="0" smtClean="0">
                <a:sym typeface="Symbol"/>
              </a:rPr>
            </a:br>
            <a:r>
              <a:rPr lang="en-US" dirty="0" smtClean="0">
                <a:sym typeface="Symbol"/>
              </a:rPr>
              <a:t>of outbreak) </a:t>
            </a:r>
            <a:r>
              <a:rPr lang="en-US" dirty="0" smtClean="0"/>
              <a:t>did not </a:t>
            </a:r>
            <a:br>
              <a:rPr lang="en-US" dirty="0" smtClean="0"/>
            </a:br>
            <a:r>
              <a:rPr lang="en-US" dirty="0" smtClean="0"/>
              <a:t>perform better </a:t>
            </a:r>
            <a:br>
              <a:rPr lang="en-US" dirty="0" smtClean="0"/>
            </a:br>
            <a:r>
              <a:rPr lang="en-US" dirty="0" smtClean="0"/>
              <a:t>than no source (</a:t>
            </a:r>
            <a:r>
              <a:rPr lang="en-US" dirty="0" smtClean="0">
                <a:sym typeface="Symbol"/>
              </a:rPr>
              <a:t>=0)</a:t>
            </a:r>
            <a:r>
              <a:rPr lang="en-US" dirty="0" smtClean="0"/>
              <a:t>.</a:t>
            </a:r>
          </a:p>
          <a:p>
            <a:r>
              <a:rPr lang="en-US" dirty="0" smtClean="0"/>
              <a:t>Model with extra </a:t>
            </a:r>
            <a:br>
              <a:rPr lang="en-US" dirty="0" smtClean="0"/>
            </a:br>
            <a:r>
              <a:rPr lang="en-US" dirty="0" smtClean="0"/>
              <a:t>source between </a:t>
            </a:r>
            <a:br>
              <a:rPr lang="en-US" dirty="0" smtClean="0"/>
            </a:br>
            <a:r>
              <a:rPr lang="en-US" dirty="0" smtClean="0"/>
              <a:t>Dec 10-12 (</a:t>
            </a:r>
            <a:r>
              <a:rPr lang="en-US" dirty="0" smtClean="0">
                <a:sym typeface="Symbol"/>
              </a:rPr>
              <a:t>&gt;0 between </a:t>
            </a:r>
            <a:br>
              <a:rPr lang="en-US" dirty="0" smtClean="0">
                <a:sym typeface="Symbol"/>
              </a:rPr>
            </a:br>
            <a:r>
              <a:rPr lang="en-US" dirty="0" smtClean="0">
                <a:sym typeface="Symbol"/>
              </a:rPr>
              <a:t>12/10-12/12,  =0 otherwise)</a:t>
            </a:r>
            <a:br>
              <a:rPr lang="en-US" dirty="0" smtClean="0">
                <a:sym typeface="Symbol"/>
              </a:rPr>
            </a:br>
            <a:r>
              <a:rPr lang="en-US" dirty="0" smtClean="0"/>
              <a:t>did best (AIC comparison). </a:t>
            </a:r>
          </a:p>
        </p:txBody>
      </p:sp>
      <p:sp>
        <p:nvSpPr>
          <p:cNvPr id="3" name="Title 2"/>
          <p:cNvSpPr>
            <a:spLocks noGrp="1"/>
          </p:cNvSpPr>
          <p:nvPr>
            <p:ph type="title"/>
          </p:nvPr>
        </p:nvSpPr>
        <p:spPr/>
        <p:txBody>
          <a:bodyPr/>
          <a:lstStyle/>
          <a:p>
            <a:r>
              <a:rPr lang="en-US" dirty="0" smtClean="0"/>
              <a:t>Hypothesis testing - Example</a:t>
            </a:r>
            <a:endParaRPr lang="en-US" dirty="0"/>
          </a:p>
        </p:txBody>
      </p:sp>
      <p:pic>
        <p:nvPicPr>
          <p:cNvPr id="113669" name="Picture 5"/>
          <p:cNvPicPr>
            <a:picLocks noChangeAspect="1" noChangeArrowheads="1"/>
          </p:cNvPicPr>
          <p:nvPr/>
        </p:nvPicPr>
        <p:blipFill>
          <a:blip r:embed="rId3" cstate="print"/>
          <a:srcRect/>
          <a:stretch>
            <a:fillRect/>
          </a:stretch>
        </p:blipFill>
        <p:spPr bwMode="auto">
          <a:xfrm>
            <a:off x="4433716" y="319579"/>
            <a:ext cx="4770783" cy="4760684"/>
          </a:xfrm>
          <a:prstGeom prst="rect">
            <a:avLst/>
          </a:prstGeom>
          <a:noFill/>
          <a:ln w="9525">
            <a:noFill/>
            <a:miter lim="800000"/>
            <a:headEnd/>
            <a:tailEnd/>
          </a:ln>
          <a:effectLst/>
        </p:spPr>
      </p:pic>
      <p:graphicFrame>
        <p:nvGraphicFramePr>
          <p:cNvPr id="113670" name="Object 6"/>
          <p:cNvGraphicFramePr>
            <a:graphicFrameLocks noChangeAspect="1"/>
          </p:cNvGraphicFramePr>
          <p:nvPr/>
        </p:nvGraphicFramePr>
        <p:xfrm>
          <a:off x="5197159" y="5225554"/>
          <a:ext cx="1933089" cy="1232252"/>
        </p:xfrm>
        <a:graphic>
          <a:graphicData uri="http://schemas.openxmlformats.org/presentationml/2006/ole">
            <mc:AlternateContent xmlns:mc="http://schemas.openxmlformats.org/markup-compatibility/2006">
              <mc:Choice xmlns:v="urn:schemas-microsoft-com:vml" Requires="v">
                <p:oleObj spid="_x0000_s675872" name="Equation" r:id="rId4" imgW="1091880" imgH="698400" progId="Equation.DSMT4">
                  <p:embed/>
                </p:oleObj>
              </mc:Choice>
              <mc:Fallback>
                <p:oleObj name="Equation" r:id="rId4" imgW="1091880" imgH="698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7159" y="5225554"/>
                        <a:ext cx="1933089" cy="1232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 addition to hypothesis/mechanism testing, fitting models to data can be used for parameter estimation.</a:t>
            </a:r>
          </a:p>
          <a:p>
            <a:r>
              <a:rPr lang="en-US" dirty="0" smtClean="0"/>
              <a:t>Those parameters often have direct </a:t>
            </a:r>
            <a:r>
              <a:rPr lang="en-US" b="1" dirty="0" smtClean="0"/>
              <a:t>biological meaning</a:t>
            </a:r>
            <a:r>
              <a:rPr lang="en-US" dirty="0" smtClean="0"/>
              <a:t> and it is therefore useful to know them. For instance what would be the interpretation if we found as best fit value d=0.5?</a:t>
            </a:r>
          </a:p>
        </p:txBody>
      </p:sp>
      <p:sp>
        <p:nvSpPr>
          <p:cNvPr id="3" name="Title 2"/>
          <p:cNvSpPr>
            <a:spLocks noGrp="1"/>
          </p:cNvSpPr>
          <p:nvPr>
            <p:ph type="title"/>
          </p:nvPr>
        </p:nvSpPr>
        <p:spPr/>
        <p:txBody>
          <a:bodyPr>
            <a:normAutofit/>
          </a:bodyPr>
          <a:lstStyle/>
          <a:p>
            <a:r>
              <a:rPr lang="en-US" dirty="0" smtClean="0"/>
              <a:t>Parameter estimation - Example</a:t>
            </a:r>
            <a:endParaRPr lang="en-US" dirty="0"/>
          </a:p>
        </p:txBody>
      </p:sp>
      <p:graphicFrame>
        <p:nvGraphicFramePr>
          <p:cNvPr id="115715" name="Object 3"/>
          <p:cNvGraphicFramePr>
            <a:graphicFrameLocks noChangeAspect="1"/>
          </p:cNvGraphicFramePr>
          <p:nvPr/>
        </p:nvGraphicFramePr>
        <p:xfrm>
          <a:off x="1600200" y="4495800"/>
          <a:ext cx="1933089" cy="1232252"/>
        </p:xfrm>
        <a:graphic>
          <a:graphicData uri="http://schemas.openxmlformats.org/presentationml/2006/ole">
            <mc:AlternateContent xmlns:mc="http://schemas.openxmlformats.org/markup-compatibility/2006">
              <mc:Choice xmlns:v="urn:schemas-microsoft-com:vml" Requires="v">
                <p:oleObj spid="_x0000_s676895" name="Equation" r:id="rId3" imgW="1091880" imgH="698400" progId="Equation.DSMT4">
                  <p:embed/>
                </p:oleObj>
              </mc:Choice>
              <mc:Fallback>
                <p:oleObj name="Equation" r:id="rId3" imgW="1091880" imgH="698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495800"/>
                        <a:ext cx="1933089" cy="1232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Line 54"/>
          <p:cNvSpPr>
            <a:spLocks noChangeShapeType="1"/>
          </p:cNvSpPr>
          <p:nvPr/>
        </p:nvSpPr>
        <p:spPr bwMode="auto">
          <a:xfrm flipH="1" flipV="1">
            <a:off x="4800599" y="4190999"/>
            <a:ext cx="1371600" cy="914400"/>
          </a:xfrm>
          <a:prstGeom prst="line">
            <a:avLst/>
          </a:prstGeom>
          <a:noFill/>
          <a:ln w="18360">
            <a:solidFill>
              <a:srgbClr val="000000"/>
            </a:solidFill>
            <a:round/>
            <a:headEnd/>
            <a:tailEnd type="triangle" w="med" len="med"/>
          </a:ln>
        </p:spPr>
        <p:txBody>
          <a:bodyPr lIns="75207" tIns="37604" rIns="75207" bIns="37604"/>
          <a:lstStyle/>
          <a:p>
            <a:endParaRPr lang="en-US"/>
          </a:p>
        </p:txBody>
      </p:sp>
      <p:sp>
        <p:nvSpPr>
          <p:cNvPr id="6" name="Rectangle 5"/>
          <p:cNvSpPr/>
          <p:nvPr/>
        </p:nvSpPr>
        <p:spPr>
          <a:xfrm>
            <a:off x="5334000" y="5029200"/>
            <a:ext cx="2587047" cy="360737"/>
          </a:xfrm>
          <a:prstGeom prst="rect">
            <a:avLst/>
          </a:prstGeom>
        </p:spPr>
        <p:txBody>
          <a:bodyPr wrap="none" lIns="82927" tIns="41464" rIns="82927" bIns="41464">
            <a:spAutoFit/>
          </a:bodyPr>
          <a:lstStyle/>
          <a:p>
            <a:r>
              <a:rPr lang="en-US" dirty="0" smtClean="0"/>
              <a:t>What’s wrong with this?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“model” we now mean both our usual mechanistic dynamical model </a:t>
            </a:r>
            <a:r>
              <a:rPr lang="en-US" b="1" dirty="0" smtClean="0"/>
              <a:t>and </a:t>
            </a:r>
            <a:r>
              <a:rPr lang="en-US" dirty="0" smtClean="0"/>
              <a:t>some statistical model.</a:t>
            </a:r>
          </a:p>
          <a:p>
            <a:r>
              <a:rPr lang="en-US" dirty="0" smtClean="0"/>
              <a:t>In the previous example, we employed a statistical model describing the error between the differential equation model and data. We’ll get into that in more detail.</a:t>
            </a:r>
          </a:p>
          <a:p>
            <a:r>
              <a:rPr lang="en-US" dirty="0" smtClean="0"/>
              <a:t>The terms “</a:t>
            </a:r>
            <a:r>
              <a:rPr lang="en-US" dirty="0"/>
              <a:t>model </a:t>
            </a:r>
            <a:r>
              <a:rPr lang="en-US" dirty="0" smtClean="0"/>
              <a:t>fitting” or “statistical inference” are used interchangeably. </a:t>
            </a:r>
          </a:p>
          <a:p>
            <a:endParaRPr lang="en-US" dirty="0"/>
          </a:p>
        </p:txBody>
      </p:sp>
      <p:sp>
        <p:nvSpPr>
          <p:cNvPr id="3" name="Title 2"/>
          <p:cNvSpPr>
            <a:spLocks noGrp="1"/>
          </p:cNvSpPr>
          <p:nvPr>
            <p:ph type="title"/>
          </p:nvPr>
        </p:nvSpPr>
        <p:spPr/>
        <p:txBody>
          <a:bodyPr/>
          <a:lstStyle/>
          <a:p>
            <a:r>
              <a:rPr lang="en-US" dirty="0" smtClean="0"/>
              <a:t>Model fitting – some terminology</a:t>
            </a:r>
            <a:endParaRPr lang="en-US" dirty="0"/>
          </a:p>
        </p:txBody>
      </p:sp>
    </p:spTree>
    <p:extLst>
      <p:ext uri="{BB962C8B-B14F-4D97-AF65-F5344CB8AC3E}">
        <p14:creationId xmlns:p14="http://schemas.microsoft.com/office/powerpoint/2010/main" val="1864625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SMID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yFont1">
      <a:majorFont>
        <a:latin typeface="Lucida Sans Unicode"/>
        <a:ea typeface=""/>
        <a:cs typeface=""/>
      </a:majorFont>
      <a:minorFont>
        <a:latin typeface="Lucida Sans Unicod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SISMID Theme</Template>
  <TotalTime>29070</TotalTime>
  <Words>1011</Words>
  <Application>Microsoft Office PowerPoint</Application>
  <PresentationFormat>On-screen Show (4:3)</PresentationFormat>
  <Paragraphs>80</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SISMID Theme</vt:lpstr>
      <vt:lpstr>Equation</vt:lpstr>
      <vt:lpstr>Fitting Basics EPID/ECOL/IDIS 8515 – Fall 2015</vt:lpstr>
      <vt:lpstr>What we did so far</vt:lpstr>
      <vt:lpstr>Our models and data</vt:lpstr>
      <vt:lpstr>Close contact of models and data</vt:lpstr>
      <vt:lpstr>Hypothesis testing - Example</vt:lpstr>
      <vt:lpstr>Hypothesis testing - Example</vt:lpstr>
      <vt:lpstr>Hypothesis testing - Example</vt:lpstr>
      <vt:lpstr>Parameter estimation - Example</vt:lpstr>
      <vt:lpstr>Model fitting – some terminology</vt:lpstr>
      <vt:lpstr>Non-mechanistic models</vt:lpstr>
      <vt:lpstr>Non-mechanistic models - Advantages</vt:lpstr>
      <vt:lpstr>Non-mechanistic models - Disadvantages</vt:lpstr>
      <vt:lpstr>Model fitting - comparisons</vt:lpstr>
      <vt:lpstr>How to fit models to data</vt:lpstr>
      <vt:lpstr>How to fit models to data</vt:lpstr>
      <vt:lpstr>How to fit models to data</vt:lpstr>
      <vt:lpstr>Possible fitting outcomes – “Failure” </vt:lpstr>
      <vt:lpstr>Possible fitting outcomes – “Success”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Models</dc:title>
  <dc:creator>andreas</dc:creator>
  <cp:lastModifiedBy>andreas</cp:lastModifiedBy>
  <cp:revision>969</cp:revision>
  <dcterms:created xsi:type="dcterms:W3CDTF">2009-03-19T22:42:56Z</dcterms:created>
  <dcterms:modified xsi:type="dcterms:W3CDTF">2015-11-14T22:09:30Z</dcterms:modified>
</cp:coreProperties>
</file>