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0"/>
  </p:notesMasterIdLst>
  <p:sldIdLst>
    <p:sldId id="256" r:id="rId2"/>
    <p:sldId id="258" r:id="rId3"/>
    <p:sldId id="259" r:id="rId4"/>
    <p:sldId id="260" r:id="rId5"/>
    <p:sldId id="261" r:id="rId6"/>
    <p:sldId id="262" r:id="rId7"/>
    <p:sldId id="257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7209" autoAdjust="0"/>
  </p:normalViewPr>
  <p:slideViewPr>
    <p:cSldViewPr snapToGrid="0">
      <p:cViewPr varScale="1">
        <p:scale>
          <a:sx n="82" d="100"/>
          <a:sy n="82" d="100"/>
        </p:scale>
        <p:origin x="58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7D5F5A-E27D-4656-ABA2-9404C974FE19}" type="datetimeFigureOut">
              <a:rPr lang="en-US" smtClean="0"/>
              <a:t>10/25/2019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79745E-2CE3-4A1B-8B84-17FF3535C8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2145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Students had</a:t>
            </a:r>
            <a:r>
              <a:rPr lang="en-US" baseline="0" dirty="0"/>
              <a:t> issues with both the content and having to come to HSC. </a:t>
            </a:r>
          </a:p>
          <a:p>
            <a:endParaRPr lang="en-US" baseline="0" dirty="0"/>
          </a:p>
          <a:p>
            <a:r>
              <a:rPr lang="en-US" baseline="0" dirty="0"/>
              <a:t>Students can move faster or slower depending on their understanding of the topic</a:t>
            </a:r>
          </a:p>
          <a:p>
            <a:endParaRPr lang="en-US" baseline="0" dirty="0"/>
          </a:p>
          <a:p>
            <a:r>
              <a:rPr lang="en-US" baseline="0" dirty="0"/>
              <a:t>Data literacy through experimentation and interpretation of results</a:t>
            </a:r>
          </a:p>
          <a:p>
            <a:endParaRPr lang="en-US" baseline="0" dirty="0"/>
          </a:p>
          <a:p>
            <a:r>
              <a:rPr lang="en-US" baseline="0" dirty="0"/>
              <a:t>Getting students to code in an environment that minimizes frustrations </a:t>
            </a:r>
          </a:p>
          <a:p>
            <a:endParaRPr lang="en-US" baseline="0" dirty="0"/>
          </a:p>
          <a:p>
            <a:r>
              <a:rPr lang="en-US" baseline="0" dirty="0"/>
              <a:t>Introduce tools that are available to students after the class is over and once they graduate</a:t>
            </a:r>
          </a:p>
          <a:p>
            <a:r>
              <a:rPr lang="en-US" baseline="0" dirty="0"/>
              <a:t>Also there is a general move in the field as well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79745E-2CE3-4A1B-8B84-17FF3535C8F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530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the RMD</a:t>
            </a:r>
            <a:r>
              <a:rPr lang="en-US" baseline="0" dirty="0"/>
              <a:t> file for one of the labs.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79745E-2CE3-4A1B-8B84-17FF3535C8F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9338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Getting</a:t>
            </a:r>
            <a:r>
              <a:rPr lang="en-US" baseline="0" dirty="0"/>
              <a:t> a software to work on students computers can be very frustrating. Especially is there are 140 students! </a:t>
            </a:r>
          </a:p>
          <a:p>
            <a:r>
              <a:rPr lang="en-US" baseline="0" dirty="0"/>
              <a:t>It also reduces student frustration and allows the instructor to focus on the content.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79745E-2CE3-4A1B-8B84-17FF3535C8F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1787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79745E-2CE3-4A1B-8B84-17FF3535C8F0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1382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79745E-2CE3-4A1B-8B84-17FF3535C8F0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8439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C736A66-1EED-4013-B128-1D230802A4DC}" type="datetimeFigureOut">
              <a:rPr lang="en-US" smtClean="0"/>
              <a:t>10/25/2019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ECEBAE0-1FE0-4172-9E92-3F112513F611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4673097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36A66-1EED-4013-B128-1D230802A4DC}" type="datetimeFigureOut">
              <a:rPr lang="en-US" smtClean="0"/>
              <a:t>10/25/2019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EBAE0-1FE0-4172-9E92-3F112513F61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872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36A66-1EED-4013-B128-1D230802A4DC}" type="datetimeFigureOut">
              <a:rPr lang="en-US" smtClean="0"/>
              <a:t>10/25/2019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EBAE0-1FE0-4172-9E92-3F112513F61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940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36A66-1EED-4013-B128-1D230802A4DC}" type="datetimeFigureOut">
              <a:rPr lang="en-US" smtClean="0"/>
              <a:t>10/25/2019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EBAE0-1FE0-4172-9E92-3F112513F61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063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C736A66-1EED-4013-B128-1D230802A4DC}" type="datetimeFigureOut">
              <a:rPr lang="en-US" smtClean="0"/>
              <a:t>10/25/2019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ECEBAE0-1FE0-4172-9E92-3F112513F61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6903929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36A66-1EED-4013-B128-1D230802A4DC}" type="datetimeFigureOut">
              <a:rPr lang="en-US" smtClean="0"/>
              <a:t>10/25/2019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EBAE0-1FE0-4172-9E92-3F112513F61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493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36A66-1EED-4013-B128-1D230802A4DC}" type="datetimeFigureOut">
              <a:rPr lang="en-US" smtClean="0"/>
              <a:t>10/25/2019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EBAE0-1FE0-4172-9E92-3F112513F61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978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36A66-1EED-4013-B128-1D230802A4DC}" type="datetimeFigureOut">
              <a:rPr lang="en-US" smtClean="0"/>
              <a:t>10/25/2019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EBAE0-1FE0-4172-9E92-3F112513F61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357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36A66-1EED-4013-B128-1D230802A4DC}" type="datetimeFigureOut">
              <a:rPr lang="en-US" smtClean="0"/>
              <a:t>10/25/2019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EBAE0-1FE0-4172-9E92-3F112513F61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058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C736A66-1EED-4013-B128-1D230802A4DC}" type="datetimeFigureOut">
              <a:rPr lang="en-US" smtClean="0"/>
              <a:t>10/25/2019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ECEBAE0-1FE0-4172-9E92-3F112513F61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90914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C736A66-1EED-4013-B128-1D230802A4DC}" type="datetimeFigureOut">
              <a:rPr lang="en-US" smtClean="0"/>
              <a:t>10/25/2019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ECEBAE0-1FE0-4172-9E92-3F112513F61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04733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2C736A66-1EED-4013-B128-1D230802A4DC}" type="datetimeFigureOut">
              <a:rPr lang="en-US" smtClean="0"/>
              <a:t>10/25/2019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ECEBAE0-1FE0-4172-9E92-3F112513F61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2865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pibiouga.shinyapps.io/Lab8_10020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pibiouga.shinyapps.io/Lab10_10025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503812"/>
            <a:ext cx="8361229" cy="2098226"/>
          </a:xfrm>
        </p:spPr>
        <p:txBody>
          <a:bodyPr/>
          <a:lstStyle/>
          <a:p>
            <a:r>
              <a:rPr lang="en-US" dirty="0"/>
              <a:t>Online Biostatistics Lab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9144000" cy="1500904"/>
          </a:xfrm>
        </p:spPr>
        <p:txBody>
          <a:bodyPr/>
          <a:lstStyle/>
          <a:p>
            <a:r>
              <a:rPr lang="en-US" dirty="0"/>
              <a:t>Brian McKay</a:t>
            </a:r>
          </a:p>
          <a:p>
            <a:r>
              <a:rPr lang="en-US" dirty="0"/>
              <a:t>Department of Epidemiology and Biostatistics</a:t>
            </a:r>
          </a:p>
          <a:p>
            <a:r>
              <a:rPr lang="en-US" dirty="0"/>
              <a:t>University of Georgia</a:t>
            </a:r>
          </a:p>
        </p:txBody>
      </p:sp>
    </p:spTree>
    <p:extLst>
      <p:ext uri="{BB962C8B-B14F-4D97-AF65-F5344CB8AC3E}">
        <p14:creationId xmlns:p14="http://schemas.microsoft.com/office/powerpoint/2010/main" val="1285976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6622" y="1607255"/>
            <a:ext cx="9776178" cy="478225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/>
              <a:t>Students were not satisfied with the in-person lab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Allow students to set their own pace and revisit concepts  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Improving data literacy through interactive exercises 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Introduce students to statistical programing 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Move away from proprietary software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72012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5423140" cy="3581401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R and Markdown in RStudio</a:t>
            </a:r>
          </a:p>
          <a:p>
            <a:pPr lvl="1">
              <a:lnSpc>
                <a:spcPct val="150000"/>
              </a:lnSpc>
            </a:pPr>
            <a:r>
              <a:rPr lang="en-US" sz="2400" dirty="0"/>
              <a:t>Free and open source </a:t>
            </a:r>
          </a:p>
          <a:p>
            <a:pPr lvl="1">
              <a:lnSpc>
                <a:spcPct val="150000"/>
              </a:lnSpc>
            </a:pPr>
            <a:r>
              <a:rPr lang="en-US" sz="2400" dirty="0"/>
              <a:t>Large user group</a:t>
            </a:r>
          </a:p>
          <a:p>
            <a:pPr lvl="1">
              <a:lnSpc>
                <a:spcPct val="150000"/>
              </a:lnSpc>
            </a:pPr>
            <a:r>
              <a:rPr lang="en-US" sz="2400" dirty="0"/>
              <a:t>Widely used in biostatistics and other data analysis fields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099830" y="2415233"/>
            <a:ext cx="4000500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311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335" y="161659"/>
            <a:ext cx="9601200" cy="1485900"/>
          </a:xfrm>
        </p:spPr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28335" y="1209238"/>
            <a:ext cx="10786683" cy="2008580"/>
          </a:xfrm>
        </p:spPr>
        <p:txBody>
          <a:bodyPr>
            <a:normAutofit/>
          </a:bodyPr>
          <a:lstStyle/>
          <a:p>
            <a:r>
              <a:rPr lang="en-US" sz="2400" dirty="0"/>
              <a:t>The labs are created using “Shiny” and “learnR” packages</a:t>
            </a:r>
          </a:p>
          <a:p>
            <a:r>
              <a:rPr lang="en-US" sz="2400" dirty="0"/>
              <a:t>Shiny is used to create the interactive exercises</a:t>
            </a:r>
          </a:p>
          <a:p>
            <a:r>
              <a:rPr lang="en-US" sz="2400" dirty="0"/>
              <a:t>learnR provides the basic structure and navigation of the lab</a:t>
            </a:r>
          </a:p>
          <a:p>
            <a:r>
              <a:rPr lang="en-US" sz="2400" dirty="0"/>
              <a:t>Extremely flexible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5733" y="3296476"/>
            <a:ext cx="7342518" cy="3450791"/>
          </a:xfr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801305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136269"/>
            <a:ext cx="10515600" cy="994442"/>
          </a:xfrm>
        </p:spPr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9201" y="1216025"/>
            <a:ext cx="10193594" cy="1222375"/>
          </a:xfrm>
        </p:spPr>
        <p:txBody>
          <a:bodyPr>
            <a:noAutofit/>
          </a:bodyPr>
          <a:lstStyle/>
          <a:p>
            <a:r>
              <a:rPr lang="en-US" sz="2400" dirty="0"/>
              <a:t>Labs are hosted on RStudio Server </a:t>
            </a:r>
          </a:p>
          <a:p>
            <a:pPr lvl="1"/>
            <a:r>
              <a:rPr lang="en-US" sz="2400" dirty="0"/>
              <a:t>Easy integration </a:t>
            </a:r>
          </a:p>
          <a:p>
            <a:pPr lvl="1"/>
            <a:r>
              <a:rPr lang="en-US" sz="2400" dirty="0"/>
              <a:t>Students do not have to install any programs locally 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492005" y="2812025"/>
            <a:ext cx="9207987" cy="3975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472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7778" y="403578"/>
            <a:ext cx="9601200" cy="1485900"/>
          </a:xfrm>
        </p:spPr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749" y="1730017"/>
            <a:ext cx="4874341" cy="4351338"/>
          </a:xfrm>
        </p:spPr>
        <p:txBody>
          <a:bodyPr/>
          <a:lstStyle/>
          <a:p>
            <a:r>
              <a:rPr lang="en-US" sz="2400" dirty="0"/>
              <a:t>Student access and assessment</a:t>
            </a:r>
          </a:p>
          <a:p>
            <a:pPr lvl="1"/>
            <a:r>
              <a:rPr lang="en-US" sz="2400" dirty="0"/>
              <a:t>eLC</a:t>
            </a:r>
          </a:p>
          <a:p>
            <a:pPr lvl="1"/>
            <a:r>
              <a:rPr lang="en-US" sz="2400" dirty="0"/>
              <a:t>Leverages existing resources</a:t>
            </a:r>
          </a:p>
          <a:p>
            <a:r>
              <a:rPr lang="en-US" sz="2400" dirty="0"/>
              <a:t>Student Support </a:t>
            </a:r>
          </a:p>
          <a:p>
            <a:pPr lvl="1"/>
            <a:r>
              <a:rPr lang="en-US" sz="2400" dirty="0"/>
              <a:t>Single eLC course </a:t>
            </a:r>
          </a:p>
          <a:p>
            <a:pPr lvl="1"/>
            <a:r>
              <a:rPr lang="en-US" sz="2400" dirty="0"/>
              <a:t>Discussion boards</a:t>
            </a:r>
          </a:p>
          <a:p>
            <a:pPr lvl="1"/>
            <a:r>
              <a:rPr lang="en-US" sz="2400" dirty="0"/>
              <a:t>TA Chat</a:t>
            </a:r>
          </a:p>
          <a:p>
            <a:pPr lvl="1"/>
            <a:r>
              <a:rPr lang="en-US" sz="2400" dirty="0"/>
              <a:t>Zoom Meetings with TA’s  </a:t>
            </a:r>
          </a:p>
          <a:p>
            <a:pPr lvl="1"/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270090" y="1730017"/>
            <a:ext cx="6903037" cy="4816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6523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19086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Demonstration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759689"/>
            <a:ext cx="10515600" cy="228425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>
                <a:hlinkClick r:id="rId3"/>
              </a:rPr>
              <a:t>Lab 8</a:t>
            </a:r>
            <a:endParaRPr lang="en-US" sz="4000" dirty="0"/>
          </a:p>
          <a:p>
            <a:pPr algn="ctr"/>
            <a:endParaRPr lang="en-US" sz="4000" dirty="0"/>
          </a:p>
          <a:p>
            <a:pPr marL="0" indent="0" algn="ctr">
              <a:buNone/>
            </a:pPr>
            <a:r>
              <a:rPr lang="en-US" sz="4000" dirty="0">
                <a:hlinkClick r:id="rId4"/>
              </a:rPr>
              <a:t>Lab 10</a:t>
            </a:r>
            <a:endParaRPr lang="en-US" sz="4000" dirty="0"/>
          </a:p>
          <a:p>
            <a:pPr algn="ctr"/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201989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4861" y="1898214"/>
            <a:ext cx="9612971" cy="2852737"/>
          </a:xfrm>
        </p:spPr>
        <p:txBody>
          <a:bodyPr anchor="ctr"/>
          <a:lstStyle/>
          <a:p>
            <a:pPr algn="ctr"/>
            <a:r>
              <a:rPr lang="en-US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270086785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8387</TotalTime>
  <Words>274</Words>
  <Application>Microsoft Office PowerPoint</Application>
  <PresentationFormat>Widescreen</PresentationFormat>
  <Paragraphs>56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Calibri</vt:lpstr>
      <vt:lpstr>Franklin Gothic Book</vt:lpstr>
      <vt:lpstr>Crop</vt:lpstr>
      <vt:lpstr>Online Biostatistics Lab</vt:lpstr>
      <vt:lpstr>Motivation</vt:lpstr>
      <vt:lpstr>Implementation</vt:lpstr>
      <vt:lpstr>Implementation</vt:lpstr>
      <vt:lpstr>Implementation</vt:lpstr>
      <vt:lpstr>Implementation</vt:lpstr>
      <vt:lpstr>Demonstration</vt:lpstr>
      <vt:lpstr>Any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Kenneth Mckay</dc:creator>
  <cp:lastModifiedBy>Brian McKay</cp:lastModifiedBy>
  <cp:revision>23</cp:revision>
  <dcterms:created xsi:type="dcterms:W3CDTF">2019-10-23T19:22:08Z</dcterms:created>
  <dcterms:modified xsi:type="dcterms:W3CDTF">2019-10-30T12:15:09Z</dcterms:modified>
</cp:coreProperties>
</file>