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6"/>
  </p:notesMasterIdLst>
  <p:handoutMasterIdLst>
    <p:handoutMasterId r:id="rId17"/>
  </p:handoutMasterIdLst>
  <p:sldIdLst>
    <p:sldId id="257" r:id="rId2"/>
    <p:sldId id="308" r:id="rId3"/>
    <p:sldId id="312" r:id="rId4"/>
    <p:sldId id="314" r:id="rId5"/>
    <p:sldId id="305" r:id="rId6"/>
    <p:sldId id="306" r:id="rId7"/>
    <p:sldId id="324" r:id="rId8"/>
    <p:sldId id="307" r:id="rId9"/>
    <p:sldId id="313" r:id="rId10"/>
    <p:sldId id="311" r:id="rId11"/>
    <p:sldId id="321" r:id="rId12"/>
    <p:sldId id="315" r:id="rId13"/>
    <p:sldId id="317" r:id="rId14"/>
    <p:sldId id="32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clrMru>
    <a:srgbClr val="FFFFFF"/>
    <a:srgbClr val="666666"/>
    <a:srgbClr val="D59E2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91" autoAdjust="0"/>
    <p:restoredTop sz="84284" autoAdjust="0"/>
  </p:normalViewPr>
  <p:slideViewPr>
    <p:cSldViewPr snapToGrid="0">
      <p:cViewPr>
        <p:scale>
          <a:sx n="100" d="100"/>
          <a:sy n="100" d="100"/>
        </p:scale>
        <p:origin x="-294" y="-78"/>
      </p:cViewPr>
      <p:guideLst>
        <p:guide orient="horz" pos="3974"/>
        <p:guide orient="horz" pos="1565"/>
        <p:guide orient="horz" pos="4195"/>
        <p:guide pos="2880"/>
        <p:guide pos="340"/>
        <p:guide pos="1040"/>
        <p:guide pos="54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3696"/>
    </p:cViewPr>
  </p:sorterViewPr>
  <p:notesViewPr>
    <p:cSldViewPr snapToGrid="0"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3D47E-1474-4276-9935-8331808F258D}" type="datetimeFigureOut">
              <a:rPr lang="en-US" smtClean="0"/>
              <a:pPr/>
              <a:t>4/23/2008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SBP203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8CDD4-8A83-430D-BC16-8CD2CF70B43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C9BC253-3C3E-4952-95DF-387E83431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3B81C-D83E-4B7D-AC38-990797394911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0A59D-C7ED-4328-8B1D-83813CDD9D70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474663"/>
            <a:ext cx="4572000" cy="3429000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Next Generation Business Solutions Platform Strategy Review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Next Generation Business Solutions Platform Strategy Review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403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474663"/>
            <a:ext cx="4572000" cy="3429000"/>
          </a:xfrm>
          <a:noFill/>
          <a:ln cap="flat"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Next Generation Business Solutions Platform Strategy Review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4/23/2008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pic>
        <p:nvPicPr>
          <p:cNvPr id="16" name="Picture 15" descr="logo-box_BIG.png"/>
          <p:cNvPicPr>
            <a:picLocks noChangeAspect="1"/>
          </p:cNvPicPr>
          <p:nvPr userDrawn="1"/>
        </p:nvPicPr>
        <p:blipFill>
          <a:blip r:embed="rId2"/>
          <a:srcRect t="32419"/>
          <a:stretch>
            <a:fillRect/>
          </a:stretch>
        </p:blipFill>
        <p:spPr bwMode="auto">
          <a:xfrm>
            <a:off x="430213" y="0"/>
            <a:ext cx="3313112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itle-slide-lines_BIG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97200"/>
            <a:ext cx="3360738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6" descr="Dev-logo_BIG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11200" y="685800"/>
            <a:ext cx="2722563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4/23/2008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4/23/2008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4/23/2008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4/23/2008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4/23/2008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4/23/2008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4/23/2008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4/23/2008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4/23/2008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4/23/2008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CB97365-EBCA-4027-87D5-99FC1D4DF0BB}" type="datetimeFigureOut">
              <a:rPr lang="en-US" smtClean="0"/>
              <a:pPr/>
              <a:t>4/23/2008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ms735119.aspx" TargetMode="External"/><Relationship Id="rId7" Type="http://schemas.openxmlformats.org/officeDocument/2006/relationships/hyperlink" Target="http://www.studentguru.g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cf.netfx3.com/" TargetMode="External"/><Relationship Id="rId5" Type="http://schemas.openxmlformats.org/officeDocument/2006/relationships/hyperlink" Target="http://forums.microsoft.com/MSDN/ShowForum.aspx?ForumID=118&amp;SiteID=1" TargetMode="External"/><Relationship Id="rId4" Type="http://schemas.openxmlformats.org/officeDocument/2006/relationships/hyperlink" Target="http://msdn2.microsoft.com/en-us/library/ms751514.asp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Microsoft Hellas Innovation Month: Introduction to WCF</a:t>
            </a:r>
            <a:br>
              <a:rPr lang="en-US" dirty="0" smtClean="0"/>
            </a:br>
            <a:r>
              <a:rPr lang="en-US" dirty="0" smtClean="0"/>
              <a:t>with Visual Studio 2008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76475"/>
            <a:ext cx="8229600" cy="3730816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Dimitris-Ilias Gkanatsios</a:t>
            </a:r>
            <a:br>
              <a:rPr lang="en-US" dirty="0" smtClean="0">
                <a:solidFill>
                  <a:srgbClr val="A2998A"/>
                </a:solidFill>
              </a:rPr>
            </a:br>
            <a:r>
              <a:rPr lang="en-US" dirty="0" smtClean="0">
                <a:solidFill>
                  <a:srgbClr val="A2998A"/>
                </a:solidFill>
              </a:rPr>
              <a:t>MVP, MCTS</a:t>
            </a:r>
            <a:br>
              <a:rPr lang="en-US" dirty="0" smtClean="0">
                <a:solidFill>
                  <a:srgbClr val="A2998A"/>
                </a:solidFill>
              </a:rPr>
            </a:br>
            <a:r>
              <a:rPr lang="en-US" dirty="0" smtClean="0">
                <a:solidFill>
                  <a:srgbClr val="A2998A"/>
                </a:solidFill>
              </a:rPr>
              <a:t/>
            </a:r>
            <a:br>
              <a:rPr lang="en-US" dirty="0" smtClean="0">
                <a:solidFill>
                  <a:srgbClr val="A2998A"/>
                </a:solidFill>
              </a:rPr>
            </a:br>
            <a:r>
              <a:rPr lang="en-US" dirty="0" smtClean="0">
                <a:solidFill>
                  <a:srgbClr val="A2998A"/>
                </a:solidFill>
              </a:rPr>
              <a:t/>
            </a:r>
            <a:br>
              <a:rPr lang="en-US" dirty="0" smtClean="0">
                <a:solidFill>
                  <a:srgbClr val="A2998A"/>
                </a:solidFill>
              </a:rPr>
            </a:br>
            <a:r>
              <a:rPr lang="en-US" sz="2400" dirty="0" smtClean="0">
                <a:solidFill>
                  <a:srgbClr val="A2998A"/>
                </a:solidFill>
              </a:rPr>
              <a:t>Heavily based on Steve Maine’s presentation at </a:t>
            </a:r>
            <a:r>
              <a:rPr lang="en-US" sz="2400" dirty="0" err="1" smtClean="0">
                <a:solidFill>
                  <a:srgbClr val="A2998A"/>
                </a:solidFill>
              </a:rPr>
              <a:t>TechEd</a:t>
            </a:r>
            <a:r>
              <a:rPr lang="en-US" sz="2400" dirty="0" smtClean="0">
                <a:solidFill>
                  <a:srgbClr val="A2998A"/>
                </a:solidFill>
              </a:rPr>
              <a:t> Developers 2007, EMEA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</a:t>
            </a:r>
            <a:br>
              <a:rPr lang="en-US" dirty="0" smtClean="0"/>
            </a:b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devenv.exe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VS Web Service Authoring Experience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151436" y="1767201"/>
            <a:ext cx="1146243" cy="8690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Library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54103" y="1708834"/>
            <a:ext cx="1126787" cy="9273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Hosted App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352165" y="1708831"/>
            <a:ext cx="992218" cy="9176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80888" y="2016880"/>
            <a:ext cx="381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5980888" y="2321680"/>
            <a:ext cx="381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11" idx="1"/>
          </p:cNvCxnSpPr>
          <p:nvPr/>
        </p:nvCxnSpPr>
        <p:spPr>
          <a:xfrm rot="5400000" flipH="1" flipV="1">
            <a:off x="1364306" y="2208998"/>
            <a:ext cx="794425" cy="77983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19"/>
          <p:cNvCxnSpPr>
            <a:stCxn id="11" idx="3"/>
          </p:cNvCxnSpPr>
          <p:nvPr/>
        </p:nvCxnSpPr>
        <p:spPr>
          <a:xfrm>
            <a:off x="3297679" y="2201703"/>
            <a:ext cx="606357" cy="784698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19"/>
          <p:cNvCxnSpPr>
            <a:endCxn id="12" idx="1"/>
          </p:cNvCxnSpPr>
          <p:nvPr/>
        </p:nvCxnSpPr>
        <p:spPr>
          <a:xfrm rot="5400000" flipH="1" flipV="1">
            <a:off x="4116423" y="2238993"/>
            <a:ext cx="804154" cy="67120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19"/>
          <p:cNvCxnSpPr>
            <a:endCxn id="13" idx="3"/>
          </p:cNvCxnSpPr>
          <p:nvPr/>
        </p:nvCxnSpPr>
        <p:spPr>
          <a:xfrm rot="16200000" flipV="1">
            <a:off x="7281963" y="2230074"/>
            <a:ext cx="828475" cy="703633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9600" y="4572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Create Service Library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" y="4953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. Host the Service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09600" y="5329535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. Build the Client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609600" y="5710535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4. Test the solution</a:t>
            </a:r>
            <a:endParaRPr lang="en-US" sz="2400" dirty="0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516308" y="2982617"/>
            <a:ext cx="1727200" cy="908456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2700000" scaled="1"/>
          </a:gra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tx1"/>
                </a:solidFill>
              </a:rPr>
              <a:t>WCF Service Template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3201146" y="2982615"/>
            <a:ext cx="1727200" cy="9144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2700000" scaled="1"/>
          </a:gra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tx1"/>
                </a:solidFill>
              </a:rPr>
              <a:t>WCF Autohost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7205697" y="3008560"/>
            <a:ext cx="1727200" cy="9144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2700000" scaled="1"/>
          </a:gra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tx1"/>
                </a:solidFill>
              </a:rPr>
              <a:t>WCF Test Client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42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2008 Highlights</a:t>
            </a:r>
            <a:br>
              <a:rPr lang="en-US" dirty="0" smtClean="0"/>
            </a:br>
            <a:r>
              <a:rPr lang="en-US" sz="2400" dirty="0" smtClean="0">
                <a:solidFill>
                  <a:schemeClr val="tx1"/>
                </a:solidFill>
              </a:rPr>
              <a:t>Supporting WCF Development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Service Library</a:t>
            </a:r>
            <a:r>
              <a:rPr lang="en-US" dirty="0" smtClean="0"/>
              <a:t> project templates</a:t>
            </a:r>
          </a:p>
          <a:p>
            <a:r>
              <a:rPr lang="en-US" i="1" dirty="0" smtClean="0"/>
              <a:t>WCF Service </a:t>
            </a:r>
            <a:r>
              <a:rPr lang="en-US" dirty="0" smtClean="0"/>
              <a:t>item templates</a:t>
            </a:r>
          </a:p>
          <a:p>
            <a:r>
              <a:rPr lang="en-US" dirty="0" smtClean="0"/>
              <a:t>Automatic development-time hosting</a:t>
            </a:r>
          </a:p>
          <a:p>
            <a:r>
              <a:rPr lang="en-US" dirty="0" smtClean="0"/>
              <a:t>Test client interface</a:t>
            </a:r>
          </a:p>
          <a:p>
            <a:r>
              <a:rPr lang="en-US" dirty="0" smtClean="0"/>
              <a:t>“Add Service Reference”</a:t>
            </a:r>
          </a:p>
          <a:p>
            <a:r>
              <a:rPr lang="en-US" dirty="0" smtClean="0"/>
              <a:t>Integrated configuration editing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Resources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539751" y="1600200"/>
            <a:ext cx="6032500" cy="4525963"/>
          </a:xfrm>
        </p:spPr>
        <p:txBody>
          <a:bodyPr/>
          <a:lstStyle/>
          <a:p>
            <a:pPr defTabSz="912813"/>
            <a:r>
              <a:rPr lang="en-US" sz="1600" b="1" dirty="0" smtClean="0"/>
              <a:t>WCF on MSDN</a:t>
            </a:r>
            <a:br>
              <a:rPr lang="en-US" sz="1600" b="1" dirty="0" smtClean="0"/>
            </a:br>
            <a:r>
              <a:rPr lang="en-US" sz="1600" b="1" dirty="0" smtClean="0">
                <a:hlinkClick r:id="rId3"/>
              </a:rPr>
              <a:t>http://msdn2.microsoft.com/en-us/library/ms735119.aspx</a:t>
            </a:r>
            <a:endParaRPr lang="en-US" sz="1600" b="1" dirty="0" smtClean="0"/>
          </a:p>
          <a:p>
            <a:pPr defTabSz="912813"/>
            <a:endParaRPr lang="en-US" sz="1600" b="1" dirty="0" smtClean="0"/>
          </a:p>
          <a:p>
            <a:pPr defTabSz="912813"/>
            <a:r>
              <a:rPr lang="en-US" sz="1600" b="1" dirty="0" smtClean="0"/>
              <a:t>WCF SDK Samples </a:t>
            </a:r>
            <a:br>
              <a:rPr lang="en-US" sz="1600" b="1" dirty="0" smtClean="0"/>
            </a:br>
            <a:r>
              <a:rPr lang="en-US" sz="1600" b="1" dirty="0" smtClean="0">
                <a:hlinkClick r:id="rId4"/>
              </a:rPr>
              <a:t>http://msdn2.microsoft.com/en-us/library/ms751514.aspx</a:t>
            </a:r>
            <a:endParaRPr lang="en-US" sz="1600" b="1" dirty="0" smtClean="0"/>
          </a:p>
          <a:p>
            <a:pPr defTabSz="912813" eaLnBrk="1" hangingPunct="1">
              <a:spcBef>
                <a:spcPct val="0"/>
              </a:spcBef>
              <a:buNone/>
            </a:pPr>
            <a:endParaRPr lang="en-US" sz="1600" b="1" dirty="0" smtClean="0"/>
          </a:p>
          <a:p>
            <a:pPr defTabSz="912813">
              <a:spcBef>
                <a:spcPct val="0"/>
              </a:spcBef>
            </a:pPr>
            <a:r>
              <a:rPr lang="en-US" sz="1600" b="1" dirty="0" smtClean="0"/>
              <a:t>WCF Community Forum</a:t>
            </a:r>
            <a:br>
              <a:rPr lang="en-US" sz="1600" b="1" dirty="0" smtClean="0"/>
            </a:br>
            <a:r>
              <a:rPr lang="en-US" sz="1600" b="1" dirty="0" smtClean="0">
                <a:hlinkClick r:id="rId5"/>
              </a:rPr>
              <a:t>http://forums.microsoft.com/MSDN/ShowForum.aspx?ForumID=118&amp;SiteID=1</a:t>
            </a:r>
            <a:endParaRPr lang="en-US" sz="1600" b="1" dirty="0" smtClean="0"/>
          </a:p>
          <a:p>
            <a:pPr defTabSz="912813" eaLnBrk="1" hangingPunct="1">
              <a:spcBef>
                <a:spcPct val="0"/>
              </a:spcBef>
              <a:buNone/>
            </a:pPr>
            <a:endParaRPr lang="en-US" sz="1600" b="1" dirty="0" smtClean="0"/>
          </a:p>
          <a:p>
            <a:pPr defTabSz="912813">
              <a:spcBef>
                <a:spcPct val="0"/>
              </a:spcBef>
            </a:pPr>
            <a:r>
              <a:rPr lang="en-US" sz="1600" b="1" dirty="0" smtClean="0"/>
              <a:t>WCF Community Site</a:t>
            </a:r>
            <a:br>
              <a:rPr lang="en-US" sz="1600" b="1" dirty="0" smtClean="0"/>
            </a:br>
            <a:r>
              <a:rPr lang="en-US" sz="1600" b="1" dirty="0" smtClean="0">
                <a:hlinkClick r:id="rId6"/>
              </a:rPr>
              <a:t>http://wcf.netfx3.com</a:t>
            </a:r>
            <a:r>
              <a:rPr lang="en-US" sz="1600" b="1" dirty="0" smtClean="0">
                <a:hlinkClick r:id="rId6"/>
              </a:rPr>
              <a:t>/</a:t>
            </a:r>
            <a:endParaRPr lang="en-US" sz="1600" b="1" dirty="0" smtClean="0"/>
          </a:p>
          <a:p>
            <a:pPr defTabSz="912813">
              <a:spcBef>
                <a:spcPct val="0"/>
              </a:spcBef>
            </a:pPr>
            <a:endParaRPr lang="en-US" sz="1600" b="1" dirty="0" smtClean="0"/>
          </a:p>
          <a:p>
            <a:pPr defTabSz="912813">
              <a:spcBef>
                <a:spcPct val="0"/>
              </a:spcBef>
            </a:pPr>
            <a:r>
              <a:rPr lang="en-US" sz="1600" b="1" dirty="0" err="1" smtClean="0"/>
              <a:t>StudentGuru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>
                <a:hlinkClick r:id="rId7"/>
              </a:rPr>
              <a:t>http://www.studentguru.gr</a:t>
            </a:r>
            <a:endParaRPr lang="en-US" sz="1600" b="1" dirty="0" smtClean="0"/>
          </a:p>
          <a:p>
            <a:pPr defTabSz="912813">
              <a:spcBef>
                <a:spcPct val="0"/>
              </a:spcBef>
            </a:pPr>
            <a:endParaRPr 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Thanx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</a:t>
            </a:r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MS Distributed Technologies</a:t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.NET 1.0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System.Web.Services</a:t>
            </a:r>
            <a:r>
              <a:rPr lang="en-US" dirty="0" smtClean="0"/>
              <a:t> (ASMX)</a:t>
            </a:r>
          </a:p>
          <a:p>
            <a:pPr lvl="1"/>
            <a:r>
              <a:rPr lang="en-US" dirty="0" smtClean="0"/>
              <a:t>XML, HTTP, SOAP/WSDL/XSD</a:t>
            </a:r>
          </a:p>
          <a:p>
            <a:pPr lvl="1"/>
            <a:r>
              <a:rPr lang="en-US" dirty="0" smtClean="0"/>
              <a:t>Focused on </a:t>
            </a:r>
            <a:r>
              <a:rPr lang="en-US" dirty="0" err="1" smtClean="0"/>
              <a:t>interop</a:t>
            </a:r>
            <a:endParaRPr lang="en-US" dirty="0" smtClean="0"/>
          </a:p>
          <a:p>
            <a:r>
              <a:rPr lang="en-US" dirty="0" err="1" smtClean="0"/>
              <a:t>System.EnterpriseServices</a:t>
            </a:r>
            <a:r>
              <a:rPr lang="en-US" dirty="0" smtClean="0"/>
              <a:t> (COM+)</a:t>
            </a:r>
          </a:p>
          <a:p>
            <a:pPr lvl="1"/>
            <a:r>
              <a:rPr lang="en-US" dirty="0" smtClean="0"/>
              <a:t>DCOM RPC, TCP</a:t>
            </a:r>
          </a:p>
          <a:p>
            <a:pPr lvl="1"/>
            <a:r>
              <a:rPr lang="en-US" dirty="0" smtClean="0"/>
              <a:t>Focused on high-performance transaction processing</a:t>
            </a:r>
          </a:p>
          <a:p>
            <a:r>
              <a:rPr lang="en-US" dirty="0" err="1" smtClean="0"/>
              <a:t>System.Messaging</a:t>
            </a:r>
            <a:r>
              <a:rPr lang="en-US" dirty="0" smtClean="0"/>
              <a:t> (MSMQ)</a:t>
            </a:r>
          </a:p>
          <a:p>
            <a:pPr lvl="1"/>
            <a:r>
              <a:rPr lang="en-US" dirty="0" smtClean="0"/>
              <a:t>Focused on durable transacted messaging</a:t>
            </a:r>
          </a:p>
          <a:p>
            <a:r>
              <a:rPr lang="en-US" dirty="0" err="1" smtClean="0"/>
              <a:t>System.Runtime.Remoting</a:t>
            </a:r>
            <a:r>
              <a:rPr lang="en-US" dirty="0" smtClean="0"/>
              <a:t> (.NET </a:t>
            </a:r>
            <a:r>
              <a:rPr lang="en-US" dirty="0" err="1" smtClean="0"/>
              <a:t>Remoting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HTTTP or TCP, SOAP or Binary</a:t>
            </a:r>
          </a:p>
          <a:p>
            <a:pPr lvl="1"/>
            <a:r>
              <a:rPr lang="en-US" dirty="0" smtClean="0"/>
              <a:t>Tightly coupled to .NET type system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Unify the developer experience for building distributed apps</a:t>
            </a:r>
          </a:p>
          <a:p>
            <a:pPr lvl="1"/>
            <a:r>
              <a:rPr lang="en-US" dirty="0" smtClean="0"/>
              <a:t>Consistent conceptual model across varying scenarios</a:t>
            </a:r>
          </a:p>
          <a:p>
            <a:pPr lvl="1"/>
            <a:r>
              <a:rPr lang="en-US" dirty="0" smtClean="0"/>
              <a:t>Common set of idioms + metaphors that work everywhere</a:t>
            </a:r>
          </a:p>
          <a:p>
            <a:r>
              <a:rPr lang="en-US" dirty="0" smtClean="0"/>
              <a:t>Scenario parity with the existing stacks</a:t>
            </a:r>
          </a:p>
          <a:p>
            <a:pPr lvl="1"/>
            <a:r>
              <a:rPr lang="en-US" dirty="0" smtClean="0"/>
              <a:t>Critical for adoption</a:t>
            </a:r>
          </a:p>
          <a:p>
            <a:r>
              <a:rPr lang="en-US" dirty="0" smtClean="0"/>
              <a:t>Architectural </a:t>
            </a:r>
            <a:r>
              <a:rPr lang="en-US" dirty="0" smtClean="0"/>
              <a:t>foundation</a:t>
            </a:r>
            <a:endParaRPr lang="en-US" dirty="0" smtClean="0"/>
          </a:p>
          <a:p>
            <a:pPr lvl="1"/>
            <a:r>
              <a:rPr lang="en-US" dirty="0" smtClean="0"/>
              <a:t>WS-* (.NET 3.0)</a:t>
            </a:r>
          </a:p>
          <a:p>
            <a:pPr lvl="1"/>
            <a:r>
              <a:rPr lang="en-US" dirty="0" smtClean="0"/>
              <a:t>Web-style services (.NET 3.5)</a:t>
            </a:r>
          </a:p>
          <a:p>
            <a:pPr lvl="1"/>
            <a:r>
              <a:rPr lang="en-US" dirty="0" smtClean="0"/>
              <a:t>Workflow Services (.NET 3.5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Syndication Services</a:t>
            </a:r>
            <a:endParaRPr lang="en-US" dirty="0" smtClean="0"/>
          </a:p>
          <a:p>
            <a:pPr lvl="1"/>
            <a:r>
              <a:rPr lang="en-US" dirty="0" smtClean="0"/>
              <a:t>Distributed durable workflows</a:t>
            </a:r>
          </a:p>
          <a:p>
            <a:pPr lvl="1"/>
            <a:r>
              <a:rPr lang="en-US" dirty="0" smtClean="0"/>
              <a:t>Large-scale pub/sub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Rectangle 122909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124325" y="2205038"/>
            <a:ext cx="974725" cy="2897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8" name="Rectangle 122908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568700" y="3790950"/>
            <a:ext cx="2089150" cy="1808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9" name="Rectangle 122907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438607" flipH="1">
            <a:off x="4457700" y="2465388"/>
            <a:ext cx="2897188" cy="974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0" name="Rectangle 122904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161088" y="2290763"/>
            <a:ext cx="2089150" cy="1808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" name="Rectangle 122900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161393">
            <a:off x="1838325" y="2465388"/>
            <a:ext cx="2897188" cy="974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2" name="Rectangle 122899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04888" y="2290763"/>
            <a:ext cx="2089150" cy="1808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3" name="TextBox 42"/>
          <p:cNvSpPr txBox="1">
            <a:spLocks noChangeArrowheads="1"/>
          </p:cNvSpPr>
          <p:nvPr/>
        </p:nvSpPr>
        <p:spPr>
          <a:xfrm>
            <a:off x="998538" y="3117850"/>
            <a:ext cx="2087562" cy="50218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hangingPunct="0">
              <a:lnSpc>
                <a:spcPct val="70000"/>
              </a:lnSpc>
              <a:spcBef>
                <a:spcPct val="25000"/>
              </a:spcBef>
              <a:defRPr/>
            </a:pPr>
            <a:r>
              <a:rPr lang="en-US" sz="1600" dirty="0" err="1">
                <a:solidFill>
                  <a:srgbClr val="FFFFFF"/>
                </a:solidFill>
                <a:latin typeface="Segoe" pitchFamily="34" charset="0"/>
                <a:sym typeface="Wingdings"/>
              </a:rPr>
              <a:t>Interop</a:t>
            </a:r>
            <a:r>
              <a:rPr lang="en-US" sz="1600" dirty="0">
                <a:solidFill>
                  <a:schemeClr val="tx1">
                    <a:alpha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  <a:ea typeface="SimSun"/>
                <a:cs typeface="Times New Roman"/>
                <a:sym typeface="Wingdings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Segoe" pitchFamily="34" charset="0"/>
                <a:sym typeface="Wingdings"/>
              </a:rPr>
              <a:t>with</a:t>
            </a:r>
          </a:p>
          <a:p>
            <a:pPr algn="ctr" hangingPunct="0">
              <a:lnSpc>
                <a:spcPct val="70000"/>
              </a:lnSpc>
              <a:spcBef>
                <a:spcPct val="25000"/>
              </a:spcBef>
              <a:defRPr/>
            </a:pPr>
            <a:r>
              <a:rPr lang="en-US" sz="1600" dirty="0">
                <a:solidFill>
                  <a:srgbClr val="FFFFFF"/>
                </a:solidFill>
                <a:latin typeface="Segoe" pitchFamily="34" charset="0"/>
                <a:sym typeface="Wingdings"/>
              </a:rPr>
              <a:t>other</a:t>
            </a:r>
            <a:r>
              <a:rPr lang="en-US" sz="1600" dirty="0">
                <a:solidFill>
                  <a:schemeClr val="tx1">
                    <a:alpha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  <a:ea typeface="SimSun"/>
                <a:cs typeface="Times New Roman"/>
                <a:sym typeface="Wingdings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Segoe" pitchFamily="34" charset="0"/>
                <a:sym typeface="Wingdings"/>
              </a:rPr>
              <a:t>platforms</a:t>
            </a:r>
          </a:p>
        </p:txBody>
      </p:sp>
      <p:sp>
        <p:nvSpPr>
          <p:cNvPr id="44" name="TextBox 122884"/>
          <p:cNvSpPr txBox="1">
            <a:spLocks noChangeArrowheads="1"/>
          </p:cNvSpPr>
          <p:nvPr/>
        </p:nvSpPr>
        <p:spPr bwMode="auto">
          <a:xfrm>
            <a:off x="1300163" y="2547938"/>
            <a:ext cx="1435100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85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  <a:latin typeface="Segoe" pitchFamily="34" charset="0"/>
                <a:sym typeface="Wingdings" pitchFamily="2" charset="2"/>
              </a:rPr>
              <a:t>ASMX</a:t>
            </a:r>
          </a:p>
        </p:txBody>
      </p:sp>
      <p:grpSp>
        <p:nvGrpSpPr>
          <p:cNvPr id="45" name="Group 31"/>
          <p:cNvGrpSpPr>
            <a:grpSpLocks/>
          </p:cNvGrpSpPr>
          <p:nvPr/>
        </p:nvGrpSpPr>
        <p:grpSpPr bwMode="auto">
          <a:xfrm>
            <a:off x="1497013" y="2205038"/>
            <a:ext cx="2568575" cy="3394075"/>
            <a:chOff x="799" y="1585"/>
            <a:chExt cx="1618" cy="2138"/>
          </a:xfrm>
        </p:grpSpPr>
        <p:pic>
          <p:nvPicPr>
            <p:cNvPr id="46" name="Rectangle 122902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-2786035">
              <a:off x="1197" y="2191"/>
              <a:ext cx="1825" cy="6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47" name="Rectangle 122901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99" y="2584"/>
              <a:ext cx="1316" cy="11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8" name="TextBox 47"/>
            <p:cNvSpPr txBox="1">
              <a:spLocks noChangeArrowheads="1"/>
            </p:cNvSpPr>
            <p:nvPr/>
          </p:nvSpPr>
          <p:spPr>
            <a:xfrm>
              <a:off x="1295401" y="1352606"/>
              <a:ext cx="1352746" cy="26352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hangingPunct="0">
                <a:lnSpc>
                  <a:spcPct val="70000"/>
                </a:lnSpc>
                <a:spcBef>
                  <a:spcPct val="25000"/>
                </a:spcBef>
                <a:defRPr/>
              </a:pPr>
              <a:r>
                <a:rPr lang="en-US" sz="1600">
                  <a:solidFill>
                    <a:schemeClr val="tx1">
                      <a:alpha val="10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/>
                  <a:ea typeface="SimSun"/>
                  <a:cs typeface="Times New Roman"/>
                  <a:sym typeface="Wingdings"/>
                </a:rPr>
                <a:t>Ent Services</a:t>
              </a:r>
            </a:p>
          </p:txBody>
        </p:sp>
        <p:sp>
          <p:nvSpPr>
            <p:cNvPr id="49" name="TextBox 122886"/>
            <p:cNvSpPr txBox="1">
              <a:spLocks noChangeArrowheads="1"/>
            </p:cNvSpPr>
            <p:nvPr/>
          </p:nvSpPr>
          <p:spPr bwMode="auto">
            <a:xfrm>
              <a:off x="1019" y="3009"/>
              <a:ext cx="895" cy="4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hangingPunct="0">
                <a:lnSpc>
                  <a:spcPct val="85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rgbClr val="FFFFFF"/>
                  </a:solidFill>
                  <a:latin typeface="Segoe" pitchFamily="34" charset="0"/>
                  <a:sym typeface="Wingdings" pitchFamily="2" charset="2"/>
                </a:rPr>
                <a:t>Attribute-based programming</a:t>
              </a:r>
            </a:p>
          </p:txBody>
        </p:sp>
      </p:grpSp>
      <p:sp>
        <p:nvSpPr>
          <p:cNvPr id="50" name="TextBox 49"/>
          <p:cNvSpPr txBox="1">
            <a:spLocks noChangeArrowheads="1"/>
          </p:cNvSpPr>
          <p:nvPr/>
        </p:nvSpPr>
        <p:spPr>
          <a:xfrm>
            <a:off x="3695700" y="4095750"/>
            <a:ext cx="1846263" cy="2682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hangingPunct="0">
              <a:lnSpc>
                <a:spcPct val="70000"/>
              </a:lnSpc>
              <a:spcBef>
                <a:spcPct val="25000"/>
              </a:spcBef>
              <a:defRPr/>
            </a:pPr>
            <a:r>
              <a:rPr lang="en-US" sz="1600" dirty="0">
                <a:solidFill>
                  <a:schemeClr val="tx1"/>
                </a:solidFill>
                <a:latin typeface="Segoe" pitchFamily="34" charset="0"/>
                <a:sym typeface="Wingdings"/>
              </a:rPr>
              <a:t>WSE</a:t>
            </a:r>
          </a:p>
        </p:txBody>
      </p:sp>
      <p:sp>
        <p:nvSpPr>
          <p:cNvPr id="51" name="TextBox 122888"/>
          <p:cNvSpPr txBox="1">
            <a:spLocks noChangeArrowheads="1"/>
          </p:cNvSpPr>
          <p:nvPr/>
        </p:nvSpPr>
        <p:spPr bwMode="auto">
          <a:xfrm>
            <a:off x="3937000" y="4579938"/>
            <a:ext cx="1358900" cy="50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85000"/>
              </a:lnSpc>
              <a:spcBef>
                <a:spcPct val="50000"/>
              </a:spcBef>
            </a:pPr>
            <a:r>
              <a:rPr lang="en-US" sz="1600">
                <a:solidFill>
                  <a:srgbClr val="FFFFFF"/>
                </a:solidFill>
                <a:latin typeface="Segoe" pitchFamily="34" charset="0"/>
                <a:sym typeface="Wingdings" pitchFamily="2" charset="2"/>
              </a:rPr>
              <a:t>WS-* protocols</a:t>
            </a:r>
          </a:p>
        </p:txBody>
      </p:sp>
      <p:grpSp>
        <p:nvGrpSpPr>
          <p:cNvPr id="52" name="Group 32"/>
          <p:cNvGrpSpPr>
            <a:grpSpLocks/>
          </p:cNvGrpSpPr>
          <p:nvPr/>
        </p:nvGrpSpPr>
        <p:grpSpPr bwMode="auto">
          <a:xfrm>
            <a:off x="5138738" y="2205038"/>
            <a:ext cx="2619375" cy="3394075"/>
            <a:chOff x="3333" y="1585"/>
            <a:chExt cx="1650" cy="2138"/>
          </a:xfrm>
        </p:grpSpPr>
        <p:pic>
          <p:nvPicPr>
            <p:cNvPr id="53" name="Rectangle 122906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2786035" flipH="1">
              <a:off x="2727" y="2191"/>
              <a:ext cx="1825" cy="6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54" name="Rectangle 122903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667" y="2584"/>
              <a:ext cx="1316" cy="11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55" name="TextBox 54"/>
            <p:cNvSpPr txBox="1">
              <a:spLocks noChangeArrowheads="1"/>
            </p:cNvSpPr>
            <p:nvPr/>
          </p:nvSpPr>
          <p:spPr>
            <a:xfrm>
              <a:off x="1352866" y="1352606"/>
              <a:ext cx="1352746" cy="26352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hangingPunct="0">
                <a:lnSpc>
                  <a:spcPct val="70000"/>
                </a:lnSpc>
                <a:spcBef>
                  <a:spcPct val="25000"/>
                </a:spcBef>
                <a:defRPr/>
              </a:pPr>
              <a:r>
                <a:rPr lang="en-US" sz="1600">
                  <a:solidFill>
                    <a:schemeClr val="tx1">
                      <a:alpha val="10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/>
                  <a:ea typeface="SimSun"/>
                  <a:cs typeface="Times New Roman"/>
                  <a:sym typeface="Wingdings"/>
                </a:rPr>
                <a:t>Sys.Messaging</a:t>
              </a:r>
            </a:p>
          </p:txBody>
        </p:sp>
        <p:sp>
          <p:nvSpPr>
            <p:cNvPr id="56" name="TextBox 122890"/>
            <p:cNvSpPr txBox="1">
              <a:spLocks noChangeArrowheads="1"/>
            </p:cNvSpPr>
            <p:nvPr/>
          </p:nvSpPr>
          <p:spPr bwMode="auto">
            <a:xfrm>
              <a:off x="3797" y="3041"/>
              <a:ext cx="1041" cy="4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hangingPunct="0">
                <a:lnSpc>
                  <a:spcPct val="85000"/>
                </a:lnSpc>
                <a:spcBef>
                  <a:spcPct val="50000"/>
                </a:spcBef>
              </a:pPr>
              <a:r>
                <a:rPr lang="en-US" sz="1600">
                  <a:solidFill>
                    <a:srgbClr val="FFFFFF"/>
                  </a:solidFill>
                  <a:latin typeface="Segoe" pitchFamily="34" charset="0"/>
                  <a:sym typeface="Wingdings" pitchFamily="2" charset="2"/>
                </a:rPr>
                <a:t>Message-  based programming</a:t>
              </a: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>
          <a:xfrm>
            <a:off x="6413500" y="3092450"/>
            <a:ext cx="1617663" cy="50218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hangingPunct="0">
              <a:lnSpc>
                <a:spcPct val="70000"/>
              </a:lnSpc>
              <a:spcBef>
                <a:spcPct val="25000"/>
              </a:spcBef>
              <a:defRPr/>
            </a:pPr>
            <a:r>
              <a:rPr lang="en-US" sz="1600" dirty="0" smtClean="0">
                <a:solidFill>
                  <a:srgbClr val="FFFFFF"/>
                </a:solidFill>
                <a:latin typeface="Segoe" pitchFamily="34" charset="0"/>
                <a:sym typeface="Wingdings"/>
              </a:rPr>
              <a:t>Extensibility</a:t>
            </a:r>
          </a:p>
          <a:p>
            <a:pPr algn="ctr" hangingPunct="0">
              <a:lnSpc>
                <a:spcPct val="70000"/>
              </a:lnSpc>
              <a:spcBef>
                <a:spcPct val="25000"/>
              </a:spcBef>
              <a:defRPr/>
            </a:pPr>
            <a:r>
              <a:rPr lang="en-US" sz="1600" dirty="0" smtClean="0">
                <a:solidFill>
                  <a:srgbClr val="FFFFFF"/>
                </a:solidFill>
                <a:latin typeface="Segoe" pitchFamily="34" charset="0"/>
                <a:sym typeface="Wingdings"/>
              </a:rPr>
              <a:t>Composition</a:t>
            </a:r>
            <a:endParaRPr lang="en-US" sz="1600" dirty="0">
              <a:solidFill>
                <a:srgbClr val="FFFFFF"/>
              </a:solidFill>
              <a:latin typeface="Segoe" pitchFamily="34" charset="0"/>
              <a:sym typeface="Wingdings"/>
            </a:endParaRPr>
          </a:p>
        </p:txBody>
      </p:sp>
      <p:sp>
        <p:nvSpPr>
          <p:cNvPr id="58" name="TextBox 122892"/>
          <p:cNvSpPr txBox="1">
            <a:spLocks noChangeArrowheads="1"/>
          </p:cNvSpPr>
          <p:nvPr/>
        </p:nvSpPr>
        <p:spPr bwMode="auto">
          <a:xfrm>
            <a:off x="6477000" y="2547938"/>
            <a:ext cx="1447800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85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  <a:latin typeface="Segoe" pitchFamily="34" charset="0"/>
                <a:sym typeface="Wingdings" pitchFamily="2" charset="2"/>
              </a:rPr>
              <a:t>Remoting</a:t>
            </a:r>
          </a:p>
        </p:txBody>
      </p:sp>
      <p:pic>
        <p:nvPicPr>
          <p:cNvPr id="60" name="Rectangle 1229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44875" y="1433513"/>
            <a:ext cx="2309813" cy="209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Endpoints</a:t>
            </a:r>
          </a:p>
        </p:txBody>
      </p:sp>
      <p:graphicFrame>
        <p:nvGraphicFramePr>
          <p:cNvPr id="1268758" name="Object 22"/>
          <p:cNvGraphicFramePr>
            <a:graphicFrameLocks noGrp="1" noChangeAspect="1"/>
          </p:cNvGraphicFramePr>
          <p:nvPr>
            <p:ph idx="1"/>
          </p:nvPr>
        </p:nvGraphicFramePr>
        <p:xfrm>
          <a:off x="3263900" y="1812925"/>
          <a:ext cx="1185863" cy="903288"/>
        </p:xfrm>
        <a:graphic>
          <a:graphicData uri="http://schemas.openxmlformats.org/presentationml/2006/ole">
            <p:oleObj spid="_x0000_s68610" name="Visio" r:id="rId4" imgW="1367573" imgH="1041502" progId="Visio.Drawing.11">
              <p:embed/>
            </p:oleObj>
          </a:graphicData>
        </a:graphic>
      </p:graphicFrame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45300" y="6445250"/>
            <a:ext cx="2133600" cy="476250"/>
          </a:xfrm>
          <a:prstGeom prst="rect">
            <a:avLst/>
          </a:prstGeom>
        </p:spPr>
        <p:txBody>
          <a:bodyPr/>
          <a:lstStyle/>
          <a:p>
            <a:fld id="{2A66D435-DEB7-4993-B3AB-43ADEAE7A4AA}" type="slidenum">
              <a:rPr lang="en-US"/>
              <a:pPr/>
              <a:t>5</a:t>
            </a:fld>
            <a:endParaRPr lang="en-US"/>
          </a:p>
        </p:txBody>
      </p:sp>
      <p:cxnSp>
        <p:nvCxnSpPr>
          <p:cNvPr id="1268738" name="AutoShape 2"/>
          <p:cNvCxnSpPr>
            <a:cxnSpLocks noChangeShapeType="1"/>
            <a:endCxn id="1268746" idx="1"/>
          </p:cNvCxnSpPr>
          <p:nvPr/>
        </p:nvCxnSpPr>
        <p:spPr bwMode="auto">
          <a:xfrm>
            <a:off x="2743200" y="2992438"/>
            <a:ext cx="2201863" cy="0"/>
          </a:xfrm>
          <a:prstGeom prst="straightConnector1">
            <a:avLst/>
          </a:prstGeom>
          <a:noFill/>
          <a:ln w="57150">
            <a:solidFill>
              <a:srgbClr val="DDDDDD"/>
            </a:solidFill>
            <a:round/>
            <a:headEnd/>
            <a:tailEnd type="triangle" w="med" len="med"/>
          </a:ln>
          <a:effectLst/>
        </p:spPr>
      </p:cxnSp>
      <p:sp>
        <p:nvSpPr>
          <p:cNvPr id="1268739" name="AutoShape 3"/>
          <p:cNvSpPr>
            <a:spLocks noChangeArrowheads="1"/>
          </p:cNvSpPr>
          <p:nvPr/>
        </p:nvSpPr>
        <p:spPr bwMode="auto">
          <a:xfrm>
            <a:off x="471488" y="2047875"/>
            <a:ext cx="1522412" cy="1889125"/>
          </a:xfrm>
          <a:prstGeom prst="roundRect">
            <a:avLst>
              <a:gd name="adj" fmla="val 10171"/>
            </a:avLst>
          </a:prstGeom>
          <a:solidFill>
            <a:schemeClr val="folHlink">
              <a:alpha val="64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Ctr="1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Client</a:t>
            </a:r>
          </a:p>
        </p:txBody>
      </p:sp>
      <p:pic>
        <p:nvPicPr>
          <p:cNvPr id="1268740" name="Picture 4" descr="PC Running XML Web Service s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688" y="2495550"/>
            <a:ext cx="1001712" cy="992188"/>
          </a:xfrm>
          <a:prstGeom prst="rect">
            <a:avLst/>
          </a:prstGeom>
          <a:noFill/>
        </p:spPr>
      </p:pic>
      <p:sp>
        <p:nvSpPr>
          <p:cNvPr id="1268741" name="AutoShape 5"/>
          <p:cNvSpPr>
            <a:spLocks noChangeArrowheads="1"/>
          </p:cNvSpPr>
          <p:nvPr/>
        </p:nvSpPr>
        <p:spPr bwMode="auto">
          <a:xfrm>
            <a:off x="5721350" y="2047875"/>
            <a:ext cx="2660650" cy="1889125"/>
          </a:xfrm>
          <a:prstGeom prst="roundRect">
            <a:avLst>
              <a:gd name="adj" fmla="val 10171"/>
            </a:avLst>
          </a:prstGeom>
          <a:solidFill>
            <a:schemeClr val="folHlink">
              <a:alpha val="64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Ctr="1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Service</a:t>
            </a:r>
          </a:p>
        </p:txBody>
      </p:sp>
      <p:pic>
        <p:nvPicPr>
          <p:cNvPr id="1268742" name="Picture 6" descr="Server and XML Web Service sm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1738" y="2484438"/>
            <a:ext cx="668337" cy="1014412"/>
          </a:xfrm>
          <a:prstGeom prst="rect">
            <a:avLst/>
          </a:prstGeom>
          <a:noFill/>
        </p:spPr>
      </p:pic>
      <p:pic>
        <p:nvPicPr>
          <p:cNvPr id="1268743" name="Picture 7" descr="Folders sm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08850" y="2649538"/>
            <a:ext cx="879475" cy="684212"/>
          </a:xfrm>
          <a:prstGeom prst="rect">
            <a:avLst/>
          </a:prstGeom>
          <a:noFill/>
        </p:spPr>
      </p:pic>
      <p:sp>
        <p:nvSpPr>
          <p:cNvPr id="1268746" name="AutoShape 10"/>
          <p:cNvSpPr>
            <a:spLocks noChangeArrowheads="1"/>
          </p:cNvSpPr>
          <p:nvPr/>
        </p:nvSpPr>
        <p:spPr bwMode="auto">
          <a:xfrm>
            <a:off x="4945063" y="2798763"/>
            <a:ext cx="1117600" cy="385762"/>
          </a:xfrm>
          <a:prstGeom prst="roundRect">
            <a:avLst>
              <a:gd name="adj" fmla="val 10171"/>
            </a:avLst>
          </a:prstGeom>
          <a:solidFill>
            <a:schemeClr val="accent5">
              <a:lumMod val="60000"/>
              <a:lumOff val="40000"/>
              <a:alpha val="6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Endpoint</a:t>
            </a:r>
          </a:p>
        </p:txBody>
      </p:sp>
      <p:sp>
        <p:nvSpPr>
          <p:cNvPr id="1268747" name="AutoShape 11"/>
          <p:cNvSpPr>
            <a:spLocks noChangeArrowheads="1"/>
          </p:cNvSpPr>
          <p:nvPr/>
        </p:nvSpPr>
        <p:spPr bwMode="auto">
          <a:xfrm>
            <a:off x="1628775" y="2800350"/>
            <a:ext cx="1117600" cy="385763"/>
          </a:xfrm>
          <a:prstGeom prst="roundRect">
            <a:avLst>
              <a:gd name="adj" fmla="val 10171"/>
            </a:avLst>
          </a:prstGeom>
          <a:solidFill>
            <a:schemeClr val="accent5">
              <a:lumMod val="60000"/>
              <a:lumOff val="40000"/>
              <a:alpha val="6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Endpoint</a:t>
            </a:r>
          </a:p>
        </p:txBody>
      </p:sp>
      <p:sp>
        <p:nvSpPr>
          <p:cNvPr id="1268748" name="AutoShape 12"/>
          <p:cNvSpPr>
            <a:spLocks noChangeArrowheads="1"/>
          </p:cNvSpPr>
          <p:nvPr/>
        </p:nvSpPr>
        <p:spPr bwMode="auto">
          <a:xfrm>
            <a:off x="4945063" y="3252788"/>
            <a:ext cx="1117600" cy="385762"/>
          </a:xfrm>
          <a:prstGeom prst="roundRect">
            <a:avLst>
              <a:gd name="adj" fmla="val 10171"/>
            </a:avLst>
          </a:prstGeom>
          <a:solidFill>
            <a:schemeClr val="accent5">
              <a:lumMod val="60000"/>
              <a:lumOff val="40000"/>
              <a:alpha val="6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Endpoint</a:t>
            </a:r>
          </a:p>
        </p:txBody>
      </p:sp>
      <p:sp>
        <p:nvSpPr>
          <p:cNvPr id="1268749" name="AutoShape 13"/>
          <p:cNvSpPr>
            <a:spLocks noChangeArrowheads="1"/>
          </p:cNvSpPr>
          <p:nvPr/>
        </p:nvSpPr>
        <p:spPr bwMode="auto">
          <a:xfrm>
            <a:off x="4943475" y="2346325"/>
            <a:ext cx="1117600" cy="385763"/>
          </a:xfrm>
          <a:prstGeom prst="roundRect">
            <a:avLst>
              <a:gd name="adj" fmla="val 10171"/>
            </a:avLst>
          </a:prstGeom>
          <a:solidFill>
            <a:schemeClr val="accent5">
              <a:lumMod val="60000"/>
              <a:lumOff val="40000"/>
              <a:alpha val="6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Endpoint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Address, Binding, Contract</a:t>
            </a:r>
          </a:p>
        </p:txBody>
      </p:sp>
      <p:graphicFrame>
        <p:nvGraphicFramePr>
          <p:cNvPr id="1270833" name="Object 49"/>
          <p:cNvGraphicFramePr>
            <a:graphicFrameLocks noChangeAspect="1"/>
          </p:cNvGraphicFramePr>
          <p:nvPr>
            <p:ph idx="1"/>
          </p:nvPr>
        </p:nvGraphicFramePr>
        <p:xfrm>
          <a:off x="3265488" y="1782763"/>
          <a:ext cx="1185862" cy="903287"/>
        </p:xfrm>
        <a:graphic>
          <a:graphicData uri="http://schemas.openxmlformats.org/presentationml/2006/ole">
            <p:oleObj spid="_x0000_s69634" name="Visio" r:id="rId4" imgW="1367573" imgH="1041502" progId="Visio.Drawing.11">
              <p:embed/>
            </p:oleObj>
          </a:graphicData>
        </a:graphic>
      </p:graphicFrame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45300" y="6445250"/>
            <a:ext cx="2133600" cy="476250"/>
          </a:xfrm>
          <a:prstGeom prst="rect">
            <a:avLst/>
          </a:prstGeom>
        </p:spPr>
        <p:txBody>
          <a:bodyPr/>
          <a:lstStyle/>
          <a:p>
            <a:fld id="{89361464-B39A-458D-9F83-AEE3946D4828}" type="slidenum">
              <a:rPr lang="en-US"/>
              <a:pPr/>
              <a:t>6</a:t>
            </a:fld>
            <a:endParaRPr lang="en-US"/>
          </a:p>
        </p:txBody>
      </p:sp>
      <p:sp>
        <p:nvSpPr>
          <p:cNvPr id="1270790" name="AutoShape 6"/>
          <p:cNvSpPr>
            <a:spLocks noChangeArrowheads="1"/>
          </p:cNvSpPr>
          <p:nvPr/>
        </p:nvSpPr>
        <p:spPr bwMode="auto">
          <a:xfrm>
            <a:off x="5721350" y="2047875"/>
            <a:ext cx="2660650" cy="1889125"/>
          </a:xfrm>
          <a:prstGeom prst="roundRect">
            <a:avLst>
              <a:gd name="adj" fmla="val 10171"/>
            </a:avLst>
          </a:prstGeom>
          <a:solidFill>
            <a:schemeClr val="folHlink">
              <a:alpha val="64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Ctr="1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Service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954588" y="2792413"/>
            <a:ext cx="1138237" cy="385762"/>
            <a:chOff x="3126" y="749"/>
            <a:chExt cx="717" cy="243"/>
          </a:xfrm>
        </p:grpSpPr>
        <p:sp>
          <p:nvSpPr>
            <p:cNvPr id="1270823" name="AutoShape 39"/>
            <p:cNvSpPr>
              <a:spLocks noChangeArrowheads="1"/>
            </p:cNvSpPr>
            <p:nvPr/>
          </p:nvSpPr>
          <p:spPr bwMode="auto">
            <a:xfrm>
              <a:off x="3610" y="749"/>
              <a:ext cx="233" cy="243"/>
            </a:xfrm>
            <a:prstGeom prst="roundRect">
              <a:avLst>
                <a:gd name="adj" fmla="val 10171"/>
              </a:avLst>
            </a:prstGeom>
            <a:solidFill>
              <a:schemeClr val="hlink">
                <a:alpha val="6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b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270824" name="AutoShape 40"/>
            <p:cNvSpPr>
              <a:spLocks noChangeArrowheads="1"/>
            </p:cNvSpPr>
            <p:nvPr/>
          </p:nvSpPr>
          <p:spPr bwMode="auto">
            <a:xfrm>
              <a:off x="3367" y="749"/>
              <a:ext cx="233" cy="243"/>
            </a:xfrm>
            <a:prstGeom prst="roundRect">
              <a:avLst>
                <a:gd name="adj" fmla="val 10171"/>
              </a:avLst>
            </a:prstGeom>
            <a:solidFill>
              <a:schemeClr val="tx2">
                <a:alpha val="6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b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270825" name="AutoShape 41"/>
            <p:cNvSpPr>
              <a:spLocks noChangeArrowheads="1"/>
            </p:cNvSpPr>
            <p:nvPr/>
          </p:nvSpPr>
          <p:spPr bwMode="auto">
            <a:xfrm>
              <a:off x="3126" y="749"/>
              <a:ext cx="233" cy="243"/>
            </a:xfrm>
            <a:prstGeom prst="roundRect">
              <a:avLst>
                <a:gd name="adj" fmla="val 10171"/>
              </a:avLst>
            </a:prstGeom>
            <a:solidFill>
              <a:schemeClr val="bg1">
                <a:alpha val="6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b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4948238" y="3249613"/>
            <a:ext cx="1138237" cy="385762"/>
            <a:chOff x="3126" y="749"/>
            <a:chExt cx="717" cy="243"/>
          </a:xfrm>
        </p:grpSpPr>
        <p:sp>
          <p:nvSpPr>
            <p:cNvPr id="1270827" name="AutoShape 43"/>
            <p:cNvSpPr>
              <a:spLocks noChangeArrowheads="1"/>
            </p:cNvSpPr>
            <p:nvPr/>
          </p:nvSpPr>
          <p:spPr bwMode="auto">
            <a:xfrm>
              <a:off x="3610" y="749"/>
              <a:ext cx="233" cy="243"/>
            </a:xfrm>
            <a:prstGeom prst="roundRect">
              <a:avLst>
                <a:gd name="adj" fmla="val 10171"/>
              </a:avLst>
            </a:prstGeom>
            <a:solidFill>
              <a:schemeClr val="hlink">
                <a:alpha val="6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b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270828" name="AutoShape 44"/>
            <p:cNvSpPr>
              <a:spLocks noChangeArrowheads="1"/>
            </p:cNvSpPr>
            <p:nvPr/>
          </p:nvSpPr>
          <p:spPr bwMode="auto">
            <a:xfrm>
              <a:off x="3367" y="749"/>
              <a:ext cx="233" cy="243"/>
            </a:xfrm>
            <a:prstGeom prst="roundRect">
              <a:avLst>
                <a:gd name="adj" fmla="val 10171"/>
              </a:avLst>
            </a:prstGeom>
            <a:solidFill>
              <a:schemeClr val="tx2">
                <a:alpha val="6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b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270829" name="AutoShape 45"/>
            <p:cNvSpPr>
              <a:spLocks noChangeArrowheads="1"/>
            </p:cNvSpPr>
            <p:nvPr/>
          </p:nvSpPr>
          <p:spPr bwMode="auto">
            <a:xfrm>
              <a:off x="3126" y="749"/>
              <a:ext cx="233" cy="243"/>
            </a:xfrm>
            <a:prstGeom prst="roundRect">
              <a:avLst>
                <a:gd name="adj" fmla="val 10171"/>
              </a:avLst>
            </a:prstGeom>
            <a:solidFill>
              <a:schemeClr val="bg1">
                <a:alpha val="6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b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A</a:t>
              </a:r>
            </a:p>
          </p:txBody>
        </p:sp>
      </p:grpSp>
      <p:sp>
        <p:nvSpPr>
          <p:cNvPr id="1270786" name="AutoShape 2"/>
          <p:cNvSpPr>
            <a:spLocks noChangeArrowheads="1"/>
          </p:cNvSpPr>
          <p:nvPr/>
        </p:nvSpPr>
        <p:spPr bwMode="auto">
          <a:xfrm>
            <a:off x="381000" y="4349750"/>
            <a:ext cx="8067675" cy="1085850"/>
          </a:xfrm>
          <a:prstGeom prst="roundRect">
            <a:avLst>
              <a:gd name="adj" fmla="val 10171"/>
            </a:avLst>
          </a:prstGeom>
          <a:solidFill>
            <a:srgbClr val="FF5050">
              <a:alpha val="64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6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270787" name="AutoShape 3"/>
          <p:cNvCxnSpPr>
            <a:cxnSpLocks noChangeShapeType="1"/>
            <a:stCxn id="1270808" idx="3"/>
          </p:cNvCxnSpPr>
          <p:nvPr/>
        </p:nvCxnSpPr>
        <p:spPr bwMode="auto">
          <a:xfrm>
            <a:off x="2767013" y="2992438"/>
            <a:ext cx="2189162" cy="0"/>
          </a:xfrm>
          <a:prstGeom prst="straightConnector1">
            <a:avLst/>
          </a:prstGeom>
          <a:noFill/>
          <a:ln w="57150">
            <a:solidFill>
              <a:srgbClr val="DDDDDD"/>
            </a:solidFill>
            <a:round/>
            <a:headEnd/>
            <a:tailEnd type="triangle" w="med" len="med"/>
          </a:ln>
          <a:effectLst/>
        </p:spPr>
      </p:cxnSp>
      <p:sp>
        <p:nvSpPr>
          <p:cNvPr id="1270788" name="AutoShape 4"/>
          <p:cNvSpPr>
            <a:spLocks noChangeArrowheads="1"/>
          </p:cNvSpPr>
          <p:nvPr/>
        </p:nvSpPr>
        <p:spPr bwMode="auto">
          <a:xfrm>
            <a:off x="468313" y="2047875"/>
            <a:ext cx="1522412" cy="1889125"/>
          </a:xfrm>
          <a:prstGeom prst="roundRect">
            <a:avLst>
              <a:gd name="adj" fmla="val 10171"/>
            </a:avLst>
          </a:prstGeom>
          <a:solidFill>
            <a:schemeClr val="folHlink">
              <a:alpha val="64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Ctr="1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Client</a:t>
            </a:r>
          </a:p>
        </p:txBody>
      </p:sp>
      <p:pic>
        <p:nvPicPr>
          <p:cNvPr id="1270789" name="Picture 5" descr="PC Running XML Web Service s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688" y="2495550"/>
            <a:ext cx="1001712" cy="992188"/>
          </a:xfrm>
          <a:prstGeom prst="rect">
            <a:avLst/>
          </a:prstGeom>
          <a:noFill/>
        </p:spPr>
      </p:pic>
      <p:pic>
        <p:nvPicPr>
          <p:cNvPr id="1270791" name="Picture 7" descr="Server and XML Web Service sm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1738" y="2484438"/>
            <a:ext cx="668337" cy="1014412"/>
          </a:xfrm>
          <a:prstGeom prst="rect">
            <a:avLst/>
          </a:prstGeom>
          <a:noFill/>
        </p:spPr>
      </p:pic>
      <p:pic>
        <p:nvPicPr>
          <p:cNvPr id="1270792" name="Picture 8" descr="Folders sm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08850" y="2649538"/>
            <a:ext cx="879475" cy="684212"/>
          </a:xfrm>
          <a:prstGeom prst="rect">
            <a:avLst/>
          </a:prstGeom>
          <a:noFill/>
        </p:spPr>
      </p:pic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616075" y="2798763"/>
            <a:ext cx="1150938" cy="385762"/>
            <a:chOff x="1018" y="1763"/>
            <a:chExt cx="725" cy="243"/>
          </a:xfrm>
        </p:grpSpPr>
        <p:sp>
          <p:nvSpPr>
            <p:cNvPr id="1270808" name="AutoShape 24"/>
            <p:cNvSpPr>
              <a:spLocks noChangeArrowheads="1"/>
            </p:cNvSpPr>
            <p:nvPr/>
          </p:nvSpPr>
          <p:spPr bwMode="auto">
            <a:xfrm>
              <a:off x="1497" y="1763"/>
              <a:ext cx="246" cy="243"/>
            </a:xfrm>
            <a:prstGeom prst="roundRect">
              <a:avLst>
                <a:gd name="adj" fmla="val 10171"/>
              </a:avLst>
            </a:prstGeom>
            <a:solidFill>
              <a:schemeClr val="bg1">
                <a:alpha val="6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b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270809" name="AutoShape 25"/>
            <p:cNvSpPr>
              <a:spLocks noChangeArrowheads="1"/>
            </p:cNvSpPr>
            <p:nvPr/>
          </p:nvSpPr>
          <p:spPr bwMode="auto">
            <a:xfrm>
              <a:off x="1259" y="1763"/>
              <a:ext cx="233" cy="243"/>
            </a:xfrm>
            <a:prstGeom prst="roundRect">
              <a:avLst>
                <a:gd name="adj" fmla="val 10171"/>
              </a:avLst>
            </a:prstGeom>
            <a:solidFill>
              <a:schemeClr val="tx2">
                <a:alpha val="6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b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270810" name="AutoShape 26"/>
            <p:cNvSpPr>
              <a:spLocks noChangeArrowheads="1"/>
            </p:cNvSpPr>
            <p:nvPr/>
          </p:nvSpPr>
          <p:spPr bwMode="auto">
            <a:xfrm>
              <a:off x="1018" y="1763"/>
              <a:ext cx="233" cy="243"/>
            </a:xfrm>
            <a:prstGeom prst="roundRect">
              <a:avLst>
                <a:gd name="adj" fmla="val 10171"/>
              </a:avLst>
            </a:prstGeom>
            <a:solidFill>
              <a:schemeClr val="hlink">
                <a:alpha val="6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b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C</a:t>
              </a:r>
            </a:p>
          </p:txBody>
        </p:sp>
      </p:grpSp>
      <p:sp>
        <p:nvSpPr>
          <p:cNvPr id="1270811" name="AutoShape 27"/>
          <p:cNvSpPr>
            <a:spLocks noChangeArrowheads="1"/>
          </p:cNvSpPr>
          <p:nvPr/>
        </p:nvSpPr>
        <p:spPr bwMode="auto">
          <a:xfrm>
            <a:off x="468313" y="4452938"/>
            <a:ext cx="2449512" cy="887412"/>
          </a:xfrm>
          <a:prstGeom prst="roundRect">
            <a:avLst>
              <a:gd name="adj" fmla="val 10171"/>
            </a:avLst>
          </a:prstGeom>
          <a:solidFill>
            <a:schemeClr val="bg1">
              <a:alpha val="64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Address</a:t>
            </a:r>
            <a:endParaRPr lang="en-US" sz="1000" b="1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000" b="1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Where?</a:t>
            </a:r>
          </a:p>
        </p:txBody>
      </p:sp>
      <p:sp>
        <p:nvSpPr>
          <p:cNvPr id="1270812" name="AutoShape 28"/>
          <p:cNvSpPr>
            <a:spLocks noChangeArrowheads="1"/>
          </p:cNvSpPr>
          <p:nvPr/>
        </p:nvSpPr>
        <p:spPr bwMode="auto">
          <a:xfrm>
            <a:off x="5932488" y="4452938"/>
            <a:ext cx="2449512" cy="887412"/>
          </a:xfrm>
          <a:prstGeom prst="roundRect">
            <a:avLst>
              <a:gd name="adj" fmla="val 10171"/>
            </a:avLst>
          </a:prstGeom>
          <a:solidFill>
            <a:schemeClr val="hlink">
              <a:alpha val="64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bg1"/>
                </a:solidFill>
                <a:latin typeface="Arial" charset="0"/>
              </a:rPr>
              <a:t>Contract</a:t>
            </a:r>
            <a:endParaRPr lang="en-US" sz="1000" b="1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000" b="1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What?</a:t>
            </a:r>
          </a:p>
        </p:txBody>
      </p:sp>
      <p:sp>
        <p:nvSpPr>
          <p:cNvPr id="1270813" name="AutoShape 29"/>
          <p:cNvSpPr>
            <a:spLocks noChangeArrowheads="1"/>
          </p:cNvSpPr>
          <p:nvPr/>
        </p:nvSpPr>
        <p:spPr bwMode="auto">
          <a:xfrm>
            <a:off x="3200400" y="4452938"/>
            <a:ext cx="2449513" cy="887412"/>
          </a:xfrm>
          <a:prstGeom prst="roundRect">
            <a:avLst>
              <a:gd name="adj" fmla="val 10171"/>
            </a:avLst>
          </a:prstGeom>
          <a:solidFill>
            <a:schemeClr val="tx2">
              <a:alpha val="64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bg1"/>
                </a:solidFill>
                <a:latin typeface="Arial" charset="0"/>
              </a:rPr>
              <a:t>Binding</a:t>
            </a:r>
            <a:endParaRPr lang="en-US" sz="1000" b="1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000" b="1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How?</a:t>
            </a:r>
          </a:p>
        </p:txBody>
      </p:sp>
      <p:sp>
        <p:nvSpPr>
          <p:cNvPr id="1270819" name="Text Box 35"/>
          <p:cNvSpPr txBox="1">
            <a:spLocks noChangeArrowheads="1"/>
          </p:cNvSpPr>
          <p:nvPr/>
        </p:nvSpPr>
        <p:spPr bwMode="auto">
          <a:xfrm>
            <a:off x="3751263" y="5468938"/>
            <a:ext cx="1399742" cy="4770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Endpoint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948238" y="2346325"/>
            <a:ext cx="1138237" cy="385763"/>
            <a:chOff x="3126" y="749"/>
            <a:chExt cx="717" cy="243"/>
          </a:xfrm>
        </p:grpSpPr>
        <p:sp>
          <p:nvSpPr>
            <p:cNvPr id="1270816" name="AutoShape 32"/>
            <p:cNvSpPr>
              <a:spLocks noChangeArrowheads="1"/>
            </p:cNvSpPr>
            <p:nvPr/>
          </p:nvSpPr>
          <p:spPr bwMode="auto">
            <a:xfrm>
              <a:off x="3610" y="749"/>
              <a:ext cx="233" cy="243"/>
            </a:xfrm>
            <a:prstGeom prst="roundRect">
              <a:avLst>
                <a:gd name="adj" fmla="val 10171"/>
              </a:avLst>
            </a:prstGeom>
            <a:solidFill>
              <a:schemeClr val="hlink">
                <a:alpha val="6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b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270817" name="AutoShape 33"/>
            <p:cNvSpPr>
              <a:spLocks noChangeArrowheads="1"/>
            </p:cNvSpPr>
            <p:nvPr/>
          </p:nvSpPr>
          <p:spPr bwMode="auto">
            <a:xfrm>
              <a:off x="3367" y="749"/>
              <a:ext cx="233" cy="243"/>
            </a:xfrm>
            <a:prstGeom prst="roundRect">
              <a:avLst>
                <a:gd name="adj" fmla="val 10171"/>
              </a:avLst>
            </a:prstGeom>
            <a:solidFill>
              <a:schemeClr val="tx2">
                <a:alpha val="6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b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270818" name="AutoShape 34"/>
            <p:cNvSpPr>
              <a:spLocks noChangeArrowheads="1"/>
            </p:cNvSpPr>
            <p:nvPr/>
          </p:nvSpPr>
          <p:spPr bwMode="auto">
            <a:xfrm>
              <a:off x="3126" y="749"/>
              <a:ext cx="233" cy="243"/>
            </a:xfrm>
            <a:prstGeom prst="roundRect">
              <a:avLst>
                <a:gd name="adj" fmla="val 10171"/>
              </a:avLst>
            </a:prstGeom>
            <a:solidFill>
              <a:schemeClr val="bg1">
                <a:alpha val="6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b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1955" y="4136155"/>
            <a:ext cx="8080090" cy="455531"/>
          </a:xfrm>
          <a:prstGeom prst="rect">
            <a:avLst/>
          </a:prstGeom>
          <a:noFill/>
          <a:ln w="9525" cap="flat" cmpd="sng" algn="ctr">
            <a:solidFill>
              <a:schemeClr val="accent6">
                <a:shade val="50000"/>
                <a:alpha val="72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  NetTcpBinding</a:t>
            </a:r>
            <a:endParaRPr lang="en-US" sz="1800">
              <a:effectLst/>
              <a:latin typeface="Arial" charset="0"/>
            </a:endParaRPr>
          </a:p>
        </p:txBody>
      </p:sp>
      <p:sp>
        <p:nvSpPr>
          <p:cNvPr id="192621" name="Title 192620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marL="0" indent="0" defTabSz="914400" hangingPunct="1"/>
            <a:r>
              <a:rPr lang="en-US" dirty="0" smtClean="0"/>
              <a:t>Some Standard Bindings</a:t>
            </a:r>
          </a:p>
        </p:txBody>
      </p:sp>
      <p:sp>
        <p:nvSpPr>
          <p:cNvPr id="53" name="Content Placeholder 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8437" name="Rectangle 18436"/>
          <p:cNvSpPr>
            <a:spLocks noChangeArrowheads="1"/>
          </p:cNvSpPr>
          <p:nvPr/>
        </p:nvSpPr>
        <p:spPr bwMode="auto">
          <a:xfrm>
            <a:off x="368300" y="6396038"/>
            <a:ext cx="841057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1963" indent="-461963" hangingPunct="1">
              <a:lnSpc>
                <a:spcPct val="7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sz="1600">
                <a:effectLst/>
                <a:latin typeface="Arial" charset="0"/>
              </a:rPr>
              <a:t>T = Transport Security </a:t>
            </a:r>
            <a:r>
              <a:rPr lang="en-US" sz="1600">
                <a:solidFill>
                  <a:srgbClr val="DDDDDD"/>
                </a:solidFill>
                <a:effectLst/>
                <a:latin typeface="Arial" charset="0"/>
              </a:rPr>
              <a:t>|</a:t>
            </a:r>
            <a:r>
              <a:rPr lang="en-US" sz="1600">
                <a:effectLst/>
                <a:latin typeface="Arial" charset="0"/>
              </a:rPr>
              <a:t> M = Message Security | O = One-Way Only</a:t>
            </a:r>
          </a:p>
        </p:txBody>
      </p:sp>
      <p:sp>
        <p:nvSpPr>
          <p:cNvPr id="18438" name="TextBox 18437"/>
          <p:cNvSpPr txBox="1">
            <a:spLocks noChangeArrowheads="1"/>
          </p:cNvSpPr>
          <p:nvPr/>
        </p:nvSpPr>
        <p:spPr bwMode="auto">
          <a:xfrm rot="-1600494">
            <a:off x="5505450" y="1052513"/>
            <a:ext cx="549275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/>
                <a:latin typeface="Arial" charset="0"/>
              </a:rPr>
              <a:t>Interop</a:t>
            </a:r>
          </a:p>
        </p:txBody>
      </p:sp>
      <p:sp>
        <p:nvSpPr>
          <p:cNvPr id="18439" name="TextBox 18438"/>
          <p:cNvSpPr txBox="1">
            <a:spLocks noChangeArrowheads="1"/>
          </p:cNvSpPr>
          <p:nvPr/>
        </p:nvSpPr>
        <p:spPr bwMode="auto">
          <a:xfrm rot="-1600494">
            <a:off x="5972175" y="1052513"/>
            <a:ext cx="549275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/>
                <a:latin typeface="Arial" charset="0"/>
              </a:rPr>
              <a:t>Security</a:t>
            </a:r>
          </a:p>
        </p:txBody>
      </p:sp>
      <p:sp>
        <p:nvSpPr>
          <p:cNvPr id="18440" name="TextBox 18439"/>
          <p:cNvSpPr txBox="1">
            <a:spLocks noChangeArrowheads="1"/>
          </p:cNvSpPr>
          <p:nvPr/>
        </p:nvSpPr>
        <p:spPr bwMode="auto">
          <a:xfrm rot="-1600494">
            <a:off x="6513513" y="1052513"/>
            <a:ext cx="549275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/>
                <a:latin typeface="Arial" charset="0"/>
              </a:rPr>
              <a:t>Session</a:t>
            </a:r>
          </a:p>
        </p:txBody>
      </p:sp>
      <p:sp>
        <p:nvSpPr>
          <p:cNvPr id="18441" name="TextBox 18440"/>
          <p:cNvSpPr txBox="1">
            <a:spLocks noChangeArrowheads="1"/>
          </p:cNvSpPr>
          <p:nvPr/>
        </p:nvSpPr>
        <p:spPr bwMode="auto">
          <a:xfrm rot="-1600494">
            <a:off x="6989763" y="1052513"/>
            <a:ext cx="549275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/>
                <a:latin typeface="Arial" charset="0"/>
              </a:rPr>
              <a:t>Transx</a:t>
            </a:r>
          </a:p>
        </p:txBody>
      </p:sp>
      <p:sp>
        <p:nvSpPr>
          <p:cNvPr id="18442" name="TextBox 18441"/>
          <p:cNvSpPr txBox="1">
            <a:spLocks noChangeArrowheads="1"/>
          </p:cNvSpPr>
          <p:nvPr/>
        </p:nvSpPr>
        <p:spPr bwMode="auto">
          <a:xfrm rot="-1600494">
            <a:off x="7475538" y="1052513"/>
            <a:ext cx="549275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/>
                <a:latin typeface="Arial" charset="0"/>
              </a:rPr>
              <a:t>Duplex</a:t>
            </a:r>
          </a:p>
        </p:txBody>
      </p:sp>
      <p:sp>
        <p:nvSpPr>
          <p:cNvPr id="18443" name="Straight Connector 18442"/>
          <p:cNvSpPr>
            <a:spLocks noChangeShapeType="1"/>
          </p:cNvSpPr>
          <p:nvPr/>
        </p:nvSpPr>
        <p:spPr bwMode="auto">
          <a:xfrm rot="-1607413">
            <a:off x="5981700" y="1557338"/>
            <a:ext cx="0" cy="1079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Straight Connector 18443"/>
          <p:cNvSpPr>
            <a:spLocks noChangeShapeType="1"/>
          </p:cNvSpPr>
          <p:nvPr/>
        </p:nvSpPr>
        <p:spPr bwMode="auto">
          <a:xfrm rot="-1607413">
            <a:off x="6548438" y="1557338"/>
            <a:ext cx="0" cy="1079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Straight Connector 18444"/>
          <p:cNvSpPr>
            <a:spLocks noChangeShapeType="1"/>
          </p:cNvSpPr>
          <p:nvPr/>
        </p:nvSpPr>
        <p:spPr bwMode="auto">
          <a:xfrm rot="-1607413">
            <a:off x="7016750" y="1557338"/>
            <a:ext cx="0" cy="1079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Straight Connector 18445"/>
          <p:cNvSpPr>
            <a:spLocks noChangeShapeType="1"/>
          </p:cNvSpPr>
          <p:nvPr/>
        </p:nvSpPr>
        <p:spPr bwMode="auto">
          <a:xfrm rot="-1607413">
            <a:off x="7485063" y="1557338"/>
            <a:ext cx="0" cy="1079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2644" name="TextBox 192643"/>
          <p:cNvSpPr txBox="1">
            <a:spLocks noChangeArrowheads="1"/>
          </p:cNvSpPr>
          <p:nvPr/>
        </p:nvSpPr>
        <p:spPr bwMode="auto">
          <a:xfrm>
            <a:off x="4929188" y="2611438"/>
            <a:ext cx="1620837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BP 1.1</a:t>
            </a:r>
            <a:endParaRPr lang="en-US" sz="1800">
              <a:effectLst/>
              <a:latin typeface="Arial" charset="0"/>
            </a:endParaRPr>
          </a:p>
        </p:txBody>
      </p:sp>
      <p:sp>
        <p:nvSpPr>
          <p:cNvPr id="192645" name="TextBox 192644"/>
          <p:cNvSpPr txBox="1">
            <a:spLocks noChangeArrowheads="1"/>
          </p:cNvSpPr>
          <p:nvPr/>
        </p:nvSpPr>
        <p:spPr bwMode="auto">
          <a:xfrm>
            <a:off x="5145088" y="3151188"/>
            <a:ext cx="720725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WS</a:t>
            </a:r>
            <a:endParaRPr lang="en-US" sz="1800">
              <a:effectLst/>
              <a:latin typeface="Arial" charset="0"/>
            </a:endParaRPr>
          </a:p>
        </p:txBody>
      </p:sp>
      <p:sp>
        <p:nvSpPr>
          <p:cNvPr id="192646" name="TextBox 192645"/>
          <p:cNvSpPr txBox="1">
            <a:spLocks noChangeArrowheads="1"/>
          </p:cNvSpPr>
          <p:nvPr/>
        </p:nvSpPr>
        <p:spPr bwMode="auto">
          <a:xfrm>
            <a:off x="5145088" y="3644900"/>
            <a:ext cx="720725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WS</a:t>
            </a:r>
            <a:endParaRPr lang="en-US" sz="1800">
              <a:effectLst/>
              <a:latin typeface="Arial" charset="0"/>
            </a:endParaRPr>
          </a:p>
        </p:txBody>
      </p:sp>
      <p:sp>
        <p:nvSpPr>
          <p:cNvPr id="192647" name="TextBox 192646"/>
          <p:cNvSpPr txBox="1">
            <a:spLocks noChangeArrowheads="1"/>
          </p:cNvSpPr>
          <p:nvPr/>
        </p:nvSpPr>
        <p:spPr bwMode="auto">
          <a:xfrm>
            <a:off x="6142038" y="2611438"/>
            <a:ext cx="803275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TM</a:t>
            </a:r>
            <a:endParaRPr lang="en-US" sz="1800">
              <a:effectLst/>
              <a:latin typeface="Arial" charset="0"/>
            </a:endParaRPr>
          </a:p>
        </p:txBody>
      </p:sp>
      <p:sp>
        <p:nvSpPr>
          <p:cNvPr id="192648" name="TextBox 192647"/>
          <p:cNvSpPr txBox="1">
            <a:spLocks noChangeArrowheads="1"/>
          </p:cNvSpPr>
          <p:nvPr/>
        </p:nvSpPr>
        <p:spPr bwMode="auto">
          <a:xfrm>
            <a:off x="6188075" y="3141663"/>
            <a:ext cx="720725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TM</a:t>
            </a:r>
            <a:endParaRPr lang="en-US" sz="1800">
              <a:effectLst/>
              <a:latin typeface="Arial" charset="0"/>
            </a:endParaRPr>
          </a:p>
        </p:txBody>
      </p:sp>
      <p:sp>
        <p:nvSpPr>
          <p:cNvPr id="192649" name="TextBox 192648"/>
          <p:cNvSpPr txBox="1">
            <a:spLocks noChangeArrowheads="1"/>
          </p:cNvSpPr>
          <p:nvPr/>
        </p:nvSpPr>
        <p:spPr bwMode="auto">
          <a:xfrm>
            <a:off x="6188075" y="3644900"/>
            <a:ext cx="720725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TM</a:t>
            </a:r>
            <a:endParaRPr lang="en-US" sz="1800">
              <a:effectLst/>
              <a:latin typeface="Arial" charset="0"/>
            </a:endParaRPr>
          </a:p>
        </p:txBody>
      </p:sp>
      <p:sp>
        <p:nvSpPr>
          <p:cNvPr id="192650" name="TextBox 192649"/>
          <p:cNvSpPr txBox="1">
            <a:spLocks noChangeArrowheads="1"/>
          </p:cNvSpPr>
          <p:nvPr/>
        </p:nvSpPr>
        <p:spPr bwMode="auto">
          <a:xfrm>
            <a:off x="6188075" y="4157663"/>
            <a:ext cx="720725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TM</a:t>
            </a:r>
            <a:endParaRPr lang="en-US" sz="1800">
              <a:effectLst/>
              <a:latin typeface="Arial" charset="0"/>
            </a:endParaRPr>
          </a:p>
        </p:txBody>
      </p:sp>
      <p:sp>
        <p:nvSpPr>
          <p:cNvPr id="192651" name="TextBox 192650"/>
          <p:cNvSpPr txBox="1">
            <a:spLocks noChangeArrowheads="1"/>
          </p:cNvSpPr>
          <p:nvPr/>
        </p:nvSpPr>
        <p:spPr bwMode="auto">
          <a:xfrm>
            <a:off x="6188075" y="4635500"/>
            <a:ext cx="720725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TM</a:t>
            </a:r>
            <a:endParaRPr lang="en-US" sz="1800">
              <a:effectLst/>
              <a:latin typeface="Arial" charset="0"/>
            </a:endParaRPr>
          </a:p>
        </p:txBody>
      </p:sp>
      <p:sp>
        <p:nvSpPr>
          <p:cNvPr id="192652" name="TextBox 192651"/>
          <p:cNvSpPr txBox="1">
            <a:spLocks noChangeArrowheads="1"/>
          </p:cNvSpPr>
          <p:nvPr/>
        </p:nvSpPr>
        <p:spPr bwMode="auto">
          <a:xfrm>
            <a:off x="6188075" y="5153025"/>
            <a:ext cx="720725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TM</a:t>
            </a:r>
            <a:endParaRPr lang="en-US" sz="1800">
              <a:effectLst/>
              <a:latin typeface="Arial" charset="0"/>
            </a:endParaRPr>
          </a:p>
        </p:txBody>
      </p:sp>
      <p:pic>
        <p:nvPicPr>
          <p:cNvPr id="18456" name="Rectangle 18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6908800" y="4170363"/>
            <a:ext cx="3841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7" name="Rectangle 184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6908800" y="4662488"/>
            <a:ext cx="3841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8" name="Rectangle 184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6908800" y="5178425"/>
            <a:ext cx="38417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9" name="Rectangle 1845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6908800" y="3644900"/>
            <a:ext cx="38417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0" name="Rectangle 1845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6908800" y="3141663"/>
            <a:ext cx="3841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1" name="Rectangle 184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7346950" y="4170363"/>
            <a:ext cx="3841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2" name="Rectangle 184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7346950" y="4662488"/>
            <a:ext cx="3841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3" name="Rectangle 184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7346950" y="5178425"/>
            <a:ext cx="38417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4" name="Rectangle 1846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7346950" y="3644900"/>
            <a:ext cx="38417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5" name="Rectangle 1846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7346950" y="3141663"/>
            <a:ext cx="3841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6" name="Rectangle 184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7832725" y="4170363"/>
            <a:ext cx="3841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7" name="Rectangle 184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7832725" y="4662488"/>
            <a:ext cx="3841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8" name="Rectangle 1846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7832725" y="3644900"/>
            <a:ext cx="38417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668" name="TextBox 192667"/>
          <p:cNvSpPr txBox="1">
            <a:spLocks noChangeArrowheads="1"/>
          </p:cNvSpPr>
          <p:nvPr/>
        </p:nvSpPr>
        <p:spPr bwMode="auto">
          <a:xfrm>
            <a:off x="6203950" y="5657850"/>
            <a:ext cx="720725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TM</a:t>
            </a:r>
            <a:endParaRPr lang="en-US" sz="1800">
              <a:effectLst/>
              <a:latin typeface="Arial" charset="0"/>
            </a:endParaRPr>
          </a:p>
        </p:txBody>
      </p:sp>
      <p:pic>
        <p:nvPicPr>
          <p:cNvPr id="18470" name="Rectangle 1846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7947025" y="5680075"/>
            <a:ext cx="38417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670" name="TextBox 192669"/>
          <p:cNvSpPr txBox="1">
            <a:spLocks noChangeArrowheads="1"/>
          </p:cNvSpPr>
          <p:nvPr/>
        </p:nvSpPr>
        <p:spPr bwMode="auto">
          <a:xfrm>
            <a:off x="5037138" y="4144963"/>
            <a:ext cx="1044575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.NET</a:t>
            </a:r>
            <a:endParaRPr lang="en-US" sz="1800">
              <a:effectLst/>
              <a:latin typeface="Arial" charset="0"/>
            </a:endParaRPr>
          </a:p>
        </p:txBody>
      </p:sp>
      <p:sp>
        <p:nvSpPr>
          <p:cNvPr id="192671" name="TextBox 192670"/>
          <p:cNvSpPr txBox="1">
            <a:spLocks noChangeArrowheads="1"/>
          </p:cNvSpPr>
          <p:nvPr/>
        </p:nvSpPr>
        <p:spPr bwMode="auto">
          <a:xfrm>
            <a:off x="5037138" y="4635500"/>
            <a:ext cx="1044575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.NET</a:t>
            </a:r>
            <a:endParaRPr lang="en-US" sz="1800">
              <a:effectLst/>
              <a:latin typeface="Arial" charset="0"/>
            </a:endParaRPr>
          </a:p>
        </p:txBody>
      </p:sp>
      <p:sp>
        <p:nvSpPr>
          <p:cNvPr id="192672" name="TextBox 192671"/>
          <p:cNvSpPr txBox="1">
            <a:spLocks noChangeArrowheads="1"/>
          </p:cNvSpPr>
          <p:nvPr/>
        </p:nvSpPr>
        <p:spPr bwMode="auto">
          <a:xfrm>
            <a:off x="5146675" y="5153025"/>
            <a:ext cx="1044575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MSMQ</a:t>
            </a:r>
            <a:endParaRPr lang="en-US" sz="1800">
              <a:effectLst/>
              <a:latin typeface="Arial" charset="0"/>
            </a:endParaRPr>
          </a:p>
        </p:txBody>
      </p:sp>
      <p:sp>
        <p:nvSpPr>
          <p:cNvPr id="192673" name="TextBox 192672"/>
          <p:cNvSpPr txBox="1">
            <a:spLocks noChangeArrowheads="1"/>
          </p:cNvSpPr>
          <p:nvPr/>
        </p:nvSpPr>
        <p:spPr bwMode="auto">
          <a:xfrm>
            <a:off x="5000625" y="5624513"/>
            <a:ext cx="1044575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Peer</a:t>
            </a:r>
            <a:endParaRPr lang="en-US" sz="1800">
              <a:effectLst/>
              <a:latin typeface="Arial" charset="0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31955" y="2612155"/>
            <a:ext cx="8080090" cy="455531"/>
          </a:xfrm>
          <a:prstGeom prst="rect">
            <a:avLst/>
          </a:prstGeom>
          <a:noFill/>
          <a:ln w="9525" cap="flat" cmpd="sng" algn="ctr">
            <a:solidFill>
              <a:schemeClr val="accent1">
                <a:alpha val="72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  BasicHttpBinding</a:t>
            </a:r>
            <a:endParaRPr lang="en-US" sz="1800">
              <a:effectLst/>
              <a:latin typeface="Arial" charset="0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31955" y="3118409"/>
            <a:ext cx="8080090" cy="458374"/>
          </a:xfrm>
          <a:prstGeom prst="rect">
            <a:avLst/>
          </a:prstGeom>
          <a:noFill/>
          <a:ln w="9525" cap="flat" cmpd="sng" algn="ctr">
            <a:solidFill>
              <a:schemeClr val="accent1">
                <a:alpha val="72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  WsHttpBinding</a:t>
            </a:r>
            <a:endParaRPr lang="en-US" sz="1800">
              <a:effectLst/>
              <a:latin typeface="Arial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1955" y="3627487"/>
            <a:ext cx="8080090" cy="457102"/>
          </a:xfrm>
          <a:prstGeom prst="rect">
            <a:avLst/>
          </a:prstGeom>
          <a:noFill/>
          <a:ln w="9525" cap="flat" cmpd="sng" algn="ctr">
            <a:solidFill>
              <a:schemeClr val="accent1">
                <a:alpha val="72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  WsDualHttpBinding</a:t>
            </a:r>
            <a:endParaRPr lang="en-US" sz="1800">
              <a:effectLst/>
              <a:latin typeface="Arial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31955" y="4642409"/>
            <a:ext cx="8080090" cy="458374"/>
          </a:xfrm>
          <a:prstGeom prst="rect">
            <a:avLst/>
          </a:prstGeom>
          <a:noFill/>
          <a:ln w="9525" cap="flat" cmpd="sng" algn="ctr">
            <a:solidFill>
              <a:schemeClr val="accent6">
                <a:shade val="50000"/>
                <a:alpha val="72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  NetNamedPipesBinding</a:t>
            </a:r>
            <a:endParaRPr lang="en-US" sz="1800">
              <a:effectLst/>
              <a:latin typeface="Arial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1955" y="5151487"/>
            <a:ext cx="8080090" cy="457102"/>
          </a:xfrm>
          <a:prstGeom prst="rect">
            <a:avLst/>
          </a:prstGeom>
          <a:noFill/>
          <a:ln w="9525" cap="flat" cmpd="sng" algn="ctr">
            <a:solidFill>
              <a:schemeClr val="accent6">
                <a:shade val="50000"/>
                <a:alpha val="72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  NetMsmqBinding</a:t>
            </a:r>
            <a:endParaRPr lang="en-US" sz="1800">
              <a:effectLst/>
              <a:latin typeface="Arial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31955" y="5660155"/>
            <a:ext cx="8080090" cy="455531"/>
          </a:xfrm>
          <a:prstGeom prst="rect">
            <a:avLst/>
          </a:prstGeom>
          <a:noFill/>
          <a:ln w="9525" cap="flat" cmpd="sng" algn="ctr">
            <a:solidFill>
              <a:schemeClr val="accent6">
                <a:shade val="50000"/>
                <a:alpha val="72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  NetPeerTcpBinding</a:t>
            </a:r>
            <a:endParaRPr lang="en-US" sz="1800"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9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Endpoints</a:t>
            </a:r>
          </a:p>
        </p:txBody>
      </p:sp>
      <p:graphicFrame>
        <p:nvGraphicFramePr>
          <p:cNvPr id="1274913" name="Object 33"/>
          <p:cNvGraphicFramePr>
            <a:graphicFrameLocks noChangeAspect="1"/>
          </p:cNvGraphicFramePr>
          <p:nvPr>
            <p:ph idx="1"/>
          </p:nvPr>
        </p:nvGraphicFramePr>
        <p:xfrm>
          <a:off x="3135313" y="1782763"/>
          <a:ext cx="1185862" cy="903287"/>
        </p:xfrm>
        <a:graphic>
          <a:graphicData uri="http://schemas.openxmlformats.org/presentationml/2006/ole">
            <p:oleObj spid="_x0000_s70658" name="Visio" r:id="rId4" imgW="1367573" imgH="1041502" progId="Visio.Drawing.11">
              <p:embed/>
            </p:oleObj>
          </a:graphicData>
        </a:graphic>
      </p:graphicFrame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45300" y="6445250"/>
            <a:ext cx="2133600" cy="476250"/>
          </a:xfrm>
          <a:prstGeom prst="rect">
            <a:avLst/>
          </a:prstGeom>
        </p:spPr>
        <p:txBody>
          <a:bodyPr/>
          <a:lstStyle/>
          <a:p>
            <a:fld id="{952BEDCB-0912-4883-8710-73296333AC48}" type="slidenum">
              <a:rPr lang="en-US"/>
              <a:pPr/>
              <a:t>8</a:t>
            </a:fld>
            <a:endParaRPr lang="en-US"/>
          </a:p>
        </p:txBody>
      </p:sp>
      <p:sp>
        <p:nvSpPr>
          <p:cNvPr id="1274882" name="AutoShape 2"/>
          <p:cNvSpPr>
            <a:spLocks noChangeArrowheads="1"/>
          </p:cNvSpPr>
          <p:nvPr/>
        </p:nvSpPr>
        <p:spPr bwMode="auto">
          <a:xfrm>
            <a:off x="4562475" y="1858963"/>
            <a:ext cx="1830388" cy="2441575"/>
          </a:xfrm>
          <a:prstGeom prst="roundRect">
            <a:avLst>
              <a:gd name="adj" fmla="val 10171"/>
            </a:avLst>
          </a:prstGeom>
          <a:solidFill>
            <a:srgbClr val="FFCC99">
              <a:alpha val="64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Ctr="1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60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60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60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60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60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60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60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60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ServiceHost</a:t>
            </a:r>
          </a:p>
        </p:txBody>
      </p:sp>
      <p:cxnSp>
        <p:nvCxnSpPr>
          <p:cNvPr id="1274884" name="AutoShape 4"/>
          <p:cNvCxnSpPr>
            <a:cxnSpLocks noChangeShapeType="1"/>
          </p:cNvCxnSpPr>
          <p:nvPr/>
        </p:nvCxnSpPr>
        <p:spPr bwMode="auto">
          <a:xfrm flipV="1">
            <a:off x="2767013" y="2990850"/>
            <a:ext cx="2189162" cy="1588"/>
          </a:xfrm>
          <a:prstGeom prst="straightConnector1">
            <a:avLst/>
          </a:prstGeom>
          <a:noFill/>
          <a:ln w="57150">
            <a:solidFill>
              <a:srgbClr val="DDDDDD"/>
            </a:solidFill>
            <a:round/>
            <a:headEnd/>
            <a:tailEnd type="triangle" w="med" len="med"/>
          </a:ln>
          <a:effectLst/>
        </p:spPr>
      </p:cxnSp>
      <p:sp>
        <p:nvSpPr>
          <p:cNvPr id="1274885" name="AutoShape 5"/>
          <p:cNvSpPr>
            <a:spLocks noChangeArrowheads="1"/>
          </p:cNvSpPr>
          <p:nvPr/>
        </p:nvSpPr>
        <p:spPr bwMode="auto">
          <a:xfrm>
            <a:off x="468313" y="2047875"/>
            <a:ext cx="1522412" cy="1889125"/>
          </a:xfrm>
          <a:prstGeom prst="roundRect">
            <a:avLst>
              <a:gd name="adj" fmla="val 10171"/>
            </a:avLst>
          </a:prstGeom>
          <a:solidFill>
            <a:schemeClr val="folHlink">
              <a:alpha val="64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Ctr="1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Client</a:t>
            </a:r>
          </a:p>
        </p:txBody>
      </p:sp>
      <p:pic>
        <p:nvPicPr>
          <p:cNvPr id="1274886" name="Picture 6" descr="PC Running XML Web Service s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4825" y="2495550"/>
            <a:ext cx="1001713" cy="992188"/>
          </a:xfrm>
          <a:prstGeom prst="rect">
            <a:avLst/>
          </a:prstGeom>
          <a:noFill/>
        </p:spPr>
      </p:pic>
      <p:pic>
        <p:nvPicPr>
          <p:cNvPr id="1274888" name="Picture 8" descr="Server and XML Web Service sm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77013" y="2484438"/>
            <a:ext cx="668337" cy="1014412"/>
          </a:xfrm>
          <a:prstGeom prst="rect">
            <a:avLst/>
          </a:prstGeom>
          <a:noFill/>
        </p:spPr>
      </p:pic>
      <p:sp>
        <p:nvSpPr>
          <p:cNvPr id="1274887" name="AutoShape 7"/>
          <p:cNvSpPr>
            <a:spLocks noChangeArrowheads="1"/>
          </p:cNvSpPr>
          <p:nvPr/>
        </p:nvSpPr>
        <p:spPr bwMode="auto">
          <a:xfrm>
            <a:off x="5721350" y="2047875"/>
            <a:ext cx="2660650" cy="1889125"/>
          </a:xfrm>
          <a:prstGeom prst="roundRect">
            <a:avLst>
              <a:gd name="adj" fmla="val 10171"/>
            </a:avLst>
          </a:prstGeom>
          <a:solidFill>
            <a:schemeClr val="folHlink">
              <a:alpha val="64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Ctr="1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Service</a:t>
            </a:r>
          </a:p>
        </p:txBody>
      </p:sp>
      <p:pic>
        <p:nvPicPr>
          <p:cNvPr id="1274889" name="Picture 9" descr="Folders sm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75525" y="2649538"/>
            <a:ext cx="879475" cy="684212"/>
          </a:xfrm>
          <a:prstGeom prst="rect">
            <a:avLst/>
          </a:prstGeom>
          <a:noFill/>
        </p:spPr>
      </p:pic>
      <p:sp>
        <p:nvSpPr>
          <p:cNvPr id="1274904" name="AutoShape 24"/>
          <p:cNvSpPr>
            <a:spLocks noChangeArrowheads="1"/>
          </p:cNvSpPr>
          <p:nvPr/>
        </p:nvSpPr>
        <p:spPr bwMode="auto">
          <a:xfrm>
            <a:off x="1500188" y="2413000"/>
            <a:ext cx="1392237" cy="1265238"/>
          </a:xfrm>
          <a:prstGeom prst="roundRect">
            <a:avLst>
              <a:gd name="adj" fmla="val 10171"/>
            </a:avLst>
          </a:prstGeom>
          <a:solidFill>
            <a:srgbClr val="FFCC99">
              <a:alpha val="64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Ctr="1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ClientBase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&lt;T&gt;</a:t>
            </a:r>
            <a:endParaRPr lang="en-US" sz="1800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616075" y="2798763"/>
            <a:ext cx="1150938" cy="385762"/>
            <a:chOff x="1018" y="1763"/>
            <a:chExt cx="725" cy="243"/>
          </a:xfrm>
        </p:grpSpPr>
        <p:sp>
          <p:nvSpPr>
            <p:cNvPr id="1274915" name="AutoShape 35"/>
            <p:cNvSpPr>
              <a:spLocks noChangeArrowheads="1"/>
            </p:cNvSpPr>
            <p:nvPr/>
          </p:nvSpPr>
          <p:spPr bwMode="auto">
            <a:xfrm>
              <a:off x="1497" y="1763"/>
              <a:ext cx="246" cy="243"/>
            </a:xfrm>
            <a:prstGeom prst="roundRect">
              <a:avLst>
                <a:gd name="adj" fmla="val 10171"/>
              </a:avLst>
            </a:prstGeom>
            <a:solidFill>
              <a:schemeClr val="bg1">
                <a:alpha val="6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b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274916" name="AutoShape 36"/>
            <p:cNvSpPr>
              <a:spLocks noChangeArrowheads="1"/>
            </p:cNvSpPr>
            <p:nvPr/>
          </p:nvSpPr>
          <p:spPr bwMode="auto">
            <a:xfrm>
              <a:off x="1259" y="1763"/>
              <a:ext cx="233" cy="243"/>
            </a:xfrm>
            <a:prstGeom prst="roundRect">
              <a:avLst>
                <a:gd name="adj" fmla="val 10171"/>
              </a:avLst>
            </a:prstGeom>
            <a:solidFill>
              <a:schemeClr val="tx2">
                <a:alpha val="6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b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274917" name="AutoShape 37"/>
            <p:cNvSpPr>
              <a:spLocks noChangeArrowheads="1"/>
            </p:cNvSpPr>
            <p:nvPr/>
          </p:nvSpPr>
          <p:spPr bwMode="auto">
            <a:xfrm>
              <a:off x="1018" y="1763"/>
              <a:ext cx="233" cy="243"/>
            </a:xfrm>
            <a:prstGeom prst="roundRect">
              <a:avLst>
                <a:gd name="adj" fmla="val 10171"/>
              </a:avLst>
            </a:prstGeom>
            <a:solidFill>
              <a:schemeClr val="hlink">
                <a:alpha val="6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b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</a:rPr>
                <a:t>C</a:t>
              </a: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4954588" y="2792413"/>
            <a:ext cx="1138237" cy="385762"/>
            <a:chOff x="3126" y="749"/>
            <a:chExt cx="717" cy="243"/>
          </a:xfrm>
        </p:grpSpPr>
        <p:sp>
          <p:nvSpPr>
            <p:cNvPr id="1274919" name="AutoShape 39"/>
            <p:cNvSpPr>
              <a:spLocks noChangeArrowheads="1"/>
            </p:cNvSpPr>
            <p:nvPr/>
          </p:nvSpPr>
          <p:spPr bwMode="auto">
            <a:xfrm>
              <a:off x="3610" y="749"/>
              <a:ext cx="233" cy="243"/>
            </a:xfrm>
            <a:prstGeom prst="roundRect">
              <a:avLst>
                <a:gd name="adj" fmla="val 10171"/>
              </a:avLst>
            </a:prstGeom>
            <a:solidFill>
              <a:schemeClr val="hlink">
                <a:alpha val="6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b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274920" name="AutoShape 40"/>
            <p:cNvSpPr>
              <a:spLocks noChangeArrowheads="1"/>
            </p:cNvSpPr>
            <p:nvPr/>
          </p:nvSpPr>
          <p:spPr bwMode="auto">
            <a:xfrm>
              <a:off x="3367" y="749"/>
              <a:ext cx="233" cy="243"/>
            </a:xfrm>
            <a:prstGeom prst="roundRect">
              <a:avLst>
                <a:gd name="adj" fmla="val 10171"/>
              </a:avLst>
            </a:prstGeom>
            <a:solidFill>
              <a:schemeClr val="tx2">
                <a:alpha val="6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b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274921" name="AutoShape 41"/>
            <p:cNvSpPr>
              <a:spLocks noChangeArrowheads="1"/>
            </p:cNvSpPr>
            <p:nvPr/>
          </p:nvSpPr>
          <p:spPr bwMode="auto">
            <a:xfrm>
              <a:off x="3126" y="749"/>
              <a:ext cx="233" cy="243"/>
            </a:xfrm>
            <a:prstGeom prst="roundRect">
              <a:avLst>
                <a:gd name="adj" fmla="val 10171"/>
              </a:avLst>
            </a:prstGeom>
            <a:solidFill>
              <a:schemeClr val="bg1">
                <a:alpha val="6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b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948238" y="3249613"/>
            <a:ext cx="1138237" cy="385762"/>
            <a:chOff x="3126" y="749"/>
            <a:chExt cx="717" cy="243"/>
          </a:xfrm>
        </p:grpSpPr>
        <p:sp>
          <p:nvSpPr>
            <p:cNvPr id="1274923" name="AutoShape 43"/>
            <p:cNvSpPr>
              <a:spLocks noChangeArrowheads="1"/>
            </p:cNvSpPr>
            <p:nvPr/>
          </p:nvSpPr>
          <p:spPr bwMode="auto">
            <a:xfrm>
              <a:off x="3610" y="749"/>
              <a:ext cx="233" cy="243"/>
            </a:xfrm>
            <a:prstGeom prst="roundRect">
              <a:avLst>
                <a:gd name="adj" fmla="val 10171"/>
              </a:avLst>
            </a:prstGeom>
            <a:solidFill>
              <a:schemeClr val="hlink">
                <a:alpha val="6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b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274924" name="AutoShape 44"/>
            <p:cNvSpPr>
              <a:spLocks noChangeArrowheads="1"/>
            </p:cNvSpPr>
            <p:nvPr/>
          </p:nvSpPr>
          <p:spPr bwMode="auto">
            <a:xfrm>
              <a:off x="3367" y="749"/>
              <a:ext cx="233" cy="243"/>
            </a:xfrm>
            <a:prstGeom prst="roundRect">
              <a:avLst>
                <a:gd name="adj" fmla="val 10171"/>
              </a:avLst>
            </a:prstGeom>
            <a:solidFill>
              <a:schemeClr val="tx2">
                <a:alpha val="6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b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274925" name="AutoShape 45"/>
            <p:cNvSpPr>
              <a:spLocks noChangeArrowheads="1"/>
            </p:cNvSpPr>
            <p:nvPr/>
          </p:nvSpPr>
          <p:spPr bwMode="auto">
            <a:xfrm>
              <a:off x="3126" y="749"/>
              <a:ext cx="233" cy="243"/>
            </a:xfrm>
            <a:prstGeom prst="roundRect">
              <a:avLst>
                <a:gd name="adj" fmla="val 10171"/>
              </a:avLst>
            </a:prstGeom>
            <a:solidFill>
              <a:schemeClr val="bg1">
                <a:alpha val="6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b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948238" y="2346325"/>
            <a:ext cx="1138237" cy="385763"/>
            <a:chOff x="3126" y="749"/>
            <a:chExt cx="717" cy="243"/>
          </a:xfrm>
        </p:grpSpPr>
        <p:sp>
          <p:nvSpPr>
            <p:cNvPr id="1274927" name="AutoShape 47"/>
            <p:cNvSpPr>
              <a:spLocks noChangeArrowheads="1"/>
            </p:cNvSpPr>
            <p:nvPr/>
          </p:nvSpPr>
          <p:spPr bwMode="auto">
            <a:xfrm>
              <a:off x="3610" y="749"/>
              <a:ext cx="233" cy="243"/>
            </a:xfrm>
            <a:prstGeom prst="roundRect">
              <a:avLst>
                <a:gd name="adj" fmla="val 10171"/>
              </a:avLst>
            </a:prstGeom>
            <a:solidFill>
              <a:schemeClr val="hlink">
                <a:alpha val="6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b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274928" name="AutoShape 48"/>
            <p:cNvSpPr>
              <a:spLocks noChangeArrowheads="1"/>
            </p:cNvSpPr>
            <p:nvPr/>
          </p:nvSpPr>
          <p:spPr bwMode="auto">
            <a:xfrm>
              <a:off x="3367" y="749"/>
              <a:ext cx="233" cy="243"/>
            </a:xfrm>
            <a:prstGeom prst="roundRect">
              <a:avLst>
                <a:gd name="adj" fmla="val 10171"/>
              </a:avLst>
            </a:prstGeom>
            <a:solidFill>
              <a:schemeClr val="tx2">
                <a:alpha val="6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b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274929" name="AutoShape 49"/>
            <p:cNvSpPr>
              <a:spLocks noChangeArrowheads="1"/>
            </p:cNvSpPr>
            <p:nvPr/>
          </p:nvSpPr>
          <p:spPr bwMode="auto">
            <a:xfrm>
              <a:off x="3126" y="749"/>
              <a:ext cx="233" cy="243"/>
            </a:xfrm>
            <a:prstGeom prst="roundRect">
              <a:avLst>
                <a:gd name="adj" fmla="val 10171"/>
              </a:avLst>
            </a:prstGeom>
            <a:solidFill>
              <a:schemeClr val="bg1">
                <a:alpha val="6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b"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 </a:t>
            </a:r>
            <a:r>
              <a:rPr lang="en-US" dirty="0"/>
              <a:t>101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1417638"/>
            <a:ext cx="8410575" cy="5210175"/>
          </a:xfrm>
        </p:spPr>
        <p:txBody>
          <a:bodyPr>
            <a:normAutofit fontScale="92500"/>
          </a:bodyPr>
          <a:lstStyle/>
          <a:p>
            <a:r>
              <a:rPr lang="en-US" dirty="0"/>
              <a:t>Developers write </a:t>
            </a:r>
            <a:r>
              <a:rPr lang="en-US" i="1" u="sng" dirty="0"/>
              <a:t>services</a:t>
            </a:r>
            <a:r>
              <a:rPr lang="en-US" dirty="0"/>
              <a:t> that respond to </a:t>
            </a:r>
            <a:r>
              <a:rPr lang="en-US" i="1" u="sng" dirty="0"/>
              <a:t>messages</a:t>
            </a:r>
          </a:p>
          <a:p>
            <a:pPr lvl="1"/>
            <a:r>
              <a:rPr lang="en-US" dirty="0" smtClean="0"/>
              <a:t>WCF </a:t>
            </a:r>
            <a:r>
              <a:rPr lang="en-US" dirty="0"/>
              <a:t>services execute inside the CLR</a:t>
            </a:r>
          </a:p>
          <a:p>
            <a:pPr lvl="1"/>
            <a:r>
              <a:rPr lang="en-US" dirty="0" smtClean="0"/>
              <a:t>WCF </a:t>
            </a:r>
            <a:r>
              <a:rPr lang="en-US" dirty="0"/>
              <a:t>messages </a:t>
            </a:r>
            <a:r>
              <a:rPr lang="en-US" dirty="0" smtClean="0"/>
              <a:t>are enveloped with </a:t>
            </a:r>
            <a:r>
              <a:rPr lang="en-US" i="1" u="sng" dirty="0" smtClean="0"/>
              <a:t>headers</a:t>
            </a:r>
            <a:r>
              <a:rPr lang="en-US" dirty="0" smtClean="0"/>
              <a:t> and a </a:t>
            </a:r>
            <a:r>
              <a:rPr lang="en-US" i="1" u="sng" dirty="0" smtClean="0"/>
              <a:t>body</a:t>
            </a:r>
            <a:endParaRPr lang="en-US" u="sng" dirty="0"/>
          </a:p>
          <a:p>
            <a:pPr lvl="1"/>
            <a:r>
              <a:rPr lang="en-US" dirty="0"/>
              <a:t>Services expose addressable </a:t>
            </a:r>
            <a:r>
              <a:rPr lang="en-US" i="1" u="sng" dirty="0" smtClean="0"/>
              <a:t>endpoints</a:t>
            </a:r>
          </a:p>
          <a:p>
            <a:r>
              <a:rPr lang="en-US" dirty="0" smtClean="0"/>
              <a:t>Services </a:t>
            </a:r>
            <a:r>
              <a:rPr lang="en-US" dirty="0"/>
              <a:t>implement </a:t>
            </a:r>
            <a:r>
              <a:rPr lang="en-US" i="1" u="sng" dirty="0"/>
              <a:t>contracts</a:t>
            </a:r>
            <a:r>
              <a:rPr lang="en-US" dirty="0"/>
              <a:t> that describe messages being exchanged</a:t>
            </a:r>
          </a:p>
          <a:p>
            <a:pPr lvl="1"/>
            <a:r>
              <a:rPr lang="en-US" dirty="0"/>
              <a:t>Individual contracts are either structural (schema) or behavioral (interface)</a:t>
            </a:r>
          </a:p>
          <a:p>
            <a:pPr lvl="1"/>
            <a:r>
              <a:rPr lang="en-US" dirty="0"/>
              <a:t>Contracts constrain message flow over a </a:t>
            </a:r>
            <a:r>
              <a:rPr lang="en-US" i="1" u="sng" dirty="0"/>
              <a:t>channel</a:t>
            </a:r>
            <a:r>
              <a:rPr lang="en-US" dirty="0"/>
              <a:t> between initiator and </a:t>
            </a:r>
            <a:r>
              <a:rPr lang="en-US" dirty="0" smtClean="0"/>
              <a:t>service</a:t>
            </a:r>
          </a:p>
          <a:p>
            <a:r>
              <a:rPr lang="en-US" i="1" u="sng" dirty="0" smtClean="0"/>
              <a:t>Channel</a:t>
            </a:r>
            <a:r>
              <a:rPr lang="en-US" i="1" dirty="0" smtClean="0"/>
              <a:t> </a:t>
            </a:r>
            <a:r>
              <a:rPr lang="en-US" dirty="0" smtClean="0"/>
              <a:t>capabilities are composed using </a:t>
            </a:r>
            <a:r>
              <a:rPr lang="en-US" i="1" u="sng" dirty="0" smtClean="0"/>
              <a:t>bindings</a:t>
            </a:r>
            <a:r>
              <a:rPr lang="en-US" u="sng" dirty="0" smtClean="0"/>
              <a:t>.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4562</TotalTime>
  <Words>419</Words>
  <Application>Microsoft Office PowerPoint</Application>
  <PresentationFormat>On-screen Show (4:3)</PresentationFormat>
  <Paragraphs>176</Paragraphs>
  <Slides>14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Metro</vt:lpstr>
      <vt:lpstr>Visio</vt:lpstr>
      <vt:lpstr>Microsoft Hellas Innovation Month: Introduction to WCF with Visual Studio 2008</vt:lpstr>
      <vt:lpstr>MS Distributed Technologies .NET 1.0  </vt:lpstr>
      <vt:lpstr>WCF’s goals</vt:lpstr>
      <vt:lpstr>Slide 4</vt:lpstr>
      <vt:lpstr>Endpoints</vt:lpstr>
      <vt:lpstr>Address, Binding, Contract</vt:lpstr>
      <vt:lpstr>Some Standard Bindings</vt:lpstr>
      <vt:lpstr>Creating Endpoints</vt:lpstr>
      <vt:lpstr>WCF 101</vt:lpstr>
      <vt:lpstr>Code devenv.exe</vt:lpstr>
      <vt:lpstr>VS Web Service Authoring Experience</vt:lpstr>
      <vt:lpstr>Visual Studio 2008 Highlights Supporting WCF Development</vt:lpstr>
      <vt:lpstr>Resources</vt:lpstr>
      <vt:lpstr>Thanx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DEADLINES &amp; RESOURCES</dc:title>
  <dc:creator>smaine</dc:creator>
  <cp:lastModifiedBy>dt008</cp:lastModifiedBy>
  <cp:revision>12</cp:revision>
  <dcterms:created xsi:type="dcterms:W3CDTF">2007-10-28T18:29:56Z</dcterms:created>
  <dcterms:modified xsi:type="dcterms:W3CDTF">2008-04-23T17:31:45Z</dcterms:modified>
</cp:coreProperties>
</file>