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8" r:id="rId4"/>
    <p:sldId id="274" r:id="rId5"/>
    <p:sldId id="269" r:id="rId6"/>
    <p:sldId id="270" r:id="rId7"/>
    <p:sldId id="272" r:id="rId8"/>
    <p:sldId id="275" r:id="rId9"/>
    <p:sldId id="273" r:id="rId10"/>
    <p:sldId id="271" r:id="rId11"/>
    <p:sldId id="267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3C305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1" autoAdjust="0"/>
    <p:restoredTop sz="94762" autoAdjust="0"/>
  </p:normalViewPr>
  <p:slideViewPr>
    <p:cSldViewPr snapToGrid="0">
      <p:cViewPr>
        <p:scale>
          <a:sx n="125" d="100"/>
          <a:sy n="125" d="100"/>
        </p:scale>
        <p:origin x="-672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D3D64FEA-6FB6-4C43-8C13-AA06DBE238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19F62D-2144-4323-B08D-A81DAD859A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791E509-265D-4AB3-9777-6C1E7F52B175}" type="slidenum">
              <a:rPr lang="de-DE" sz="1000" b="1" smtClean="0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260350" y="295275"/>
            <a:ext cx="4321175" cy="1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Tobias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Schmid, Andreas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Knöpfle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hyperlink" Target="http://arxiv.org/abs/0906.0612v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0906.0612v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0906.0612v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H:\all\web\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ommunities_part.png"/>
          <p:cNvPicPr>
            <a:picLocks noChangeAspect="1"/>
          </p:cNvPicPr>
          <p:nvPr/>
        </p:nvPicPr>
        <p:blipFill>
          <a:blip r:embed="rId3" cstate="print">
            <a:lum bright="20000"/>
          </a:blip>
          <a:stretch>
            <a:fillRect/>
          </a:stretch>
        </p:blipFill>
        <p:spPr>
          <a:xfrm flipH="1" flipV="1">
            <a:off x="-744844" y="0"/>
            <a:ext cx="9888844" cy="667586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724" y="2182103"/>
            <a:ext cx="4442796" cy="1696477"/>
          </a:xfrm>
          <a:solidFill>
            <a:schemeClr val="lt1">
              <a:alpha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Co-</a:t>
            </a:r>
            <a:r>
              <a:rPr lang="de-DE" dirty="0" err="1" smtClean="0"/>
              <a:t>Author</a:t>
            </a:r>
            <a:r>
              <a:rPr lang="de-DE" dirty="0" smtClean="0"/>
              <a:t>-Graph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1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9305" y="4608830"/>
            <a:ext cx="6551295" cy="1837690"/>
          </a:xfrm>
          <a:solidFill>
            <a:schemeClr val="lt1">
              <a:alpha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3200" dirty="0"/>
              <a:t>Algorithmen und Analyse auf bibliographischen Daten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/>
              <a:t>Andreas </a:t>
            </a:r>
            <a:r>
              <a:rPr lang="de-DE" dirty="0" err="1"/>
              <a:t>Knöpfle</a:t>
            </a:r>
            <a:r>
              <a:rPr lang="de-DE" dirty="0"/>
              <a:t>, Tobias Schmid</a:t>
            </a:r>
            <a:endParaRPr lang="de-DE" dirty="0" smtClean="0"/>
          </a:p>
        </p:txBody>
      </p:sp>
      <p:pic>
        <p:nvPicPr>
          <p:cNvPr id="5" name="Grafik 4" descr="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97" y="930035"/>
            <a:ext cx="3563224" cy="354897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Weiterentwicklung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Analysemöglichkeiten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Significance (</a:t>
            </a:r>
            <a:r>
              <a:rPr lang="en-US" dirty="0" err="1" smtClean="0"/>
              <a:t>Stabilität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Jahre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Parser </a:t>
            </a:r>
            <a:r>
              <a:rPr lang="en-US" dirty="0" err="1" smtClean="0"/>
              <a:t>entwickeln</a:t>
            </a:r>
            <a:r>
              <a:rPr lang="en-US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Bsp</a:t>
            </a:r>
            <a:r>
              <a:rPr lang="en-US" dirty="0" smtClean="0"/>
              <a:t>. phpBB2, </a:t>
            </a:r>
            <a:r>
              <a:rPr lang="en-US" dirty="0" err="1" smtClean="0"/>
              <a:t>Tapatalk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XML, JSON,…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9600" dirty="0" smtClean="0"/>
          </a:p>
          <a:p>
            <a:pPr algn="ctr"/>
            <a:r>
              <a:rPr lang="de-DE" sz="9600" dirty="0" smtClean="0"/>
              <a:t>???</a:t>
            </a:r>
            <a:endParaRPr lang="de-DE" sz="9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flo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5835" t="7525" r="5113" b="7932"/>
          <a:stretch>
            <a:fillRect/>
          </a:stretch>
        </p:blipFill>
        <p:spPr>
          <a:xfrm>
            <a:off x="624468" y="1598341"/>
            <a:ext cx="7768683" cy="4661210"/>
          </a:xfrm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Gesammt</a:t>
            </a:r>
            <a:r>
              <a:rPr lang="de-DE" dirty="0" smtClean="0"/>
              <a:t>-Architektur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Begriffe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With-in-module-degree (z-score):		</a:t>
            </a:r>
          </a:p>
          <a:p>
            <a:r>
              <a:rPr lang="en-US" dirty="0" smtClean="0"/>
              <a:t>					#</a:t>
            </a:r>
            <a:r>
              <a:rPr lang="en-US" dirty="0" err="1" smtClean="0"/>
              <a:t>Kanten</a:t>
            </a:r>
            <a:r>
              <a:rPr lang="en-US" dirty="0" smtClean="0"/>
              <a:t> in Community </a:t>
            </a:r>
            <a:r>
              <a:rPr lang="en-US" dirty="0" err="1" smtClean="0"/>
              <a:t>si</a:t>
            </a:r>
            <a:r>
              <a:rPr lang="en-US" dirty="0" smtClean="0"/>
              <a:t> von </a:t>
            </a:r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					</a:t>
            </a:r>
            <a:r>
              <a:rPr lang="en-US" dirty="0" err="1" smtClean="0"/>
              <a:t>Durchschnitt</a:t>
            </a:r>
            <a:r>
              <a:rPr lang="en-US" dirty="0" smtClean="0"/>
              <a:t> #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in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		Standard </a:t>
            </a:r>
            <a:r>
              <a:rPr lang="en-US" dirty="0" err="1" smtClean="0"/>
              <a:t>Abweichung</a:t>
            </a:r>
            <a:r>
              <a:rPr lang="en-US" dirty="0" smtClean="0"/>
              <a:t> von </a:t>
            </a:r>
            <a:r>
              <a:rPr lang="en-US" dirty="0" err="1" smtClean="0"/>
              <a:t>Ksi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Participation-coefficient</a:t>
            </a:r>
          </a:p>
          <a:p>
            <a:endParaRPr lang="en-US" dirty="0" smtClean="0"/>
          </a:p>
          <a:p>
            <a:r>
              <a:rPr lang="en-US" dirty="0" smtClean="0"/>
              <a:t>					#</a:t>
            </a:r>
            <a:r>
              <a:rPr lang="en-US" dirty="0" err="1" smtClean="0"/>
              <a:t>Kanten</a:t>
            </a:r>
            <a:r>
              <a:rPr lang="en-US" dirty="0" smtClean="0"/>
              <a:t> in Community s von </a:t>
            </a:r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					total degree (#</a:t>
            </a:r>
            <a:r>
              <a:rPr lang="en-US" dirty="0" err="1" smtClean="0"/>
              <a:t>kanten</a:t>
            </a:r>
            <a:r>
              <a:rPr lang="en-US" dirty="0" smtClean="0"/>
              <a:t> des </a:t>
            </a:r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			#Communities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744740" y="2398170"/>
          <a:ext cx="1525587" cy="990600"/>
        </p:xfrm>
        <a:graphic>
          <a:graphicData uri="http://schemas.openxmlformats.org/presentationml/2006/ole">
            <p:oleObj spid="_x0000_s1026" name="Formel" r:id="rId3" imgW="761760" imgH="49500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505724" y="4751039"/>
          <a:ext cx="2181225" cy="1014413"/>
        </p:xfrm>
        <a:graphic>
          <a:graphicData uri="http://schemas.openxmlformats.org/presentationml/2006/ole">
            <p:oleObj spid="_x0000_s1027" name="Formel" r:id="rId4" imgW="1091880" imgH="50796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8" name="Formel" r:id="rId5" imgW="11412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436637" y="2267097"/>
          <a:ext cx="227013" cy="341313"/>
        </p:xfrm>
        <a:graphic>
          <a:graphicData uri="http://schemas.openxmlformats.org/presentationml/2006/ole">
            <p:oleObj spid="_x0000_s1029" name="Formel" r:id="rId6" imgW="152280" imgH="2286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388701" y="2607481"/>
          <a:ext cx="306388" cy="325437"/>
        </p:xfrm>
        <a:graphic>
          <a:graphicData uri="http://schemas.openxmlformats.org/presentationml/2006/ole">
            <p:oleObj spid="_x0000_s1030" name="Formel" r:id="rId7" imgW="203040" imgH="2156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328958" y="2967108"/>
          <a:ext cx="420687" cy="363537"/>
        </p:xfrm>
        <a:graphic>
          <a:graphicData uri="http://schemas.openxmlformats.org/presentationml/2006/ole">
            <p:oleObj spid="_x0000_s1031" name="Formel" r:id="rId8" imgW="279360" imgH="241200" progId="Equation.3">
              <p:embed/>
            </p:oleObj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728117" y="587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364814" y="5463867"/>
          <a:ext cx="323850" cy="260350"/>
        </p:xfrm>
        <a:graphic>
          <a:graphicData uri="http://schemas.openxmlformats.org/presentationml/2006/ole">
            <p:oleObj spid="_x0000_s1033" name="Formel" r:id="rId9" imgW="190440" imgH="15228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378325" y="4660900"/>
          <a:ext cx="266700" cy="342900"/>
        </p:xfrm>
        <a:graphic>
          <a:graphicData uri="http://schemas.openxmlformats.org/presentationml/2006/ole">
            <p:oleObj spid="_x0000_s1034" name="Formel" r:id="rId10" imgW="177480" imgH="2286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399235" y="5076245"/>
          <a:ext cx="227013" cy="341312"/>
        </p:xfrm>
        <a:graphic>
          <a:graphicData uri="http://schemas.openxmlformats.org/presentationml/2006/ole">
            <p:oleObj spid="_x0000_s1035" name="Formel" r:id="rId11" imgW="152280" imgH="228600" progId="Equation.3">
              <p:embed/>
            </p:oleObj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21920" y="6217920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Quelle</a:t>
            </a:r>
            <a:r>
              <a:rPr lang="en-US" dirty="0" smtClean="0"/>
              <a:t>: </a:t>
            </a:r>
            <a:r>
              <a:rPr lang="de-DE" dirty="0" smtClean="0">
                <a:hlinkClick r:id="rId12"/>
              </a:rPr>
              <a:t>arXiv:0906.0612v2</a:t>
            </a:r>
            <a:r>
              <a:rPr lang="de-DE" dirty="0" smtClean="0"/>
              <a:t> [</a:t>
            </a:r>
            <a:r>
              <a:rPr lang="de-DE" dirty="0" err="1" smtClean="0"/>
              <a:t>physics.soc-ph</a:t>
            </a:r>
            <a:r>
              <a:rPr lang="de-DE" dirty="0" smtClean="0"/>
              <a:t>]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Rollen-Verteilung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p und z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70021" y="1551214"/>
            <a:ext cx="3823154" cy="4930550"/>
          </a:xfrm>
          <a:solidFill>
            <a:schemeClr val="lt1"/>
          </a:solidFill>
        </p:spPr>
        <p:txBody>
          <a:bodyPr/>
          <a:lstStyle/>
          <a:p>
            <a:r>
              <a:rPr lang="en-US" dirty="0" smtClean="0"/>
              <a:t>R5 = </a:t>
            </a:r>
            <a:r>
              <a:rPr lang="en-US" i="1" dirty="0" smtClean="0"/>
              <a:t>provincial hubs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provinzielle</a:t>
            </a:r>
            <a:r>
              <a:rPr lang="en-US" i="1" dirty="0" smtClean="0">
                <a:solidFill>
                  <a:srgbClr val="003366"/>
                </a:solidFill>
              </a:rPr>
              <a:t> </a:t>
            </a:r>
            <a:r>
              <a:rPr lang="en-US" i="1" dirty="0" err="1" smtClean="0">
                <a:solidFill>
                  <a:srgbClr val="003366"/>
                </a:solidFill>
              </a:rPr>
              <a:t>Naben</a:t>
            </a:r>
            <a:r>
              <a:rPr lang="en-US" i="1" dirty="0" smtClean="0">
                <a:solidFill>
                  <a:srgbClr val="003366"/>
                </a:solidFill>
              </a:rPr>
              <a:t>/</a:t>
            </a:r>
            <a:r>
              <a:rPr lang="en-US" i="1" dirty="0" err="1" smtClean="0">
                <a:solidFill>
                  <a:srgbClr val="003366"/>
                </a:solidFill>
              </a:rPr>
              <a:t>Zentren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</a:p>
          <a:p>
            <a:r>
              <a:rPr lang="en-US" dirty="0" smtClean="0"/>
              <a:t>R6 = </a:t>
            </a:r>
            <a:r>
              <a:rPr lang="en-US" i="1" dirty="0" smtClean="0"/>
              <a:t>connector hubs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verbindende</a:t>
            </a:r>
            <a:r>
              <a:rPr lang="en-US" i="1" dirty="0" smtClean="0">
                <a:solidFill>
                  <a:srgbClr val="003366"/>
                </a:solidFill>
              </a:rPr>
              <a:t> </a:t>
            </a:r>
            <a:r>
              <a:rPr lang="en-US" i="1" dirty="0" err="1" smtClean="0">
                <a:solidFill>
                  <a:srgbClr val="003366"/>
                </a:solidFill>
              </a:rPr>
              <a:t>Naben</a:t>
            </a:r>
            <a:r>
              <a:rPr lang="en-US" i="1" dirty="0" smtClean="0">
                <a:solidFill>
                  <a:srgbClr val="003366"/>
                </a:solidFill>
              </a:rPr>
              <a:t>/</a:t>
            </a:r>
            <a:r>
              <a:rPr lang="en-US" i="1" dirty="0" err="1" smtClean="0">
                <a:solidFill>
                  <a:srgbClr val="003366"/>
                </a:solidFill>
              </a:rPr>
              <a:t>Zentren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</a:p>
          <a:p>
            <a:r>
              <a:rPr lang="en-US" dirty="0" smtClean="0"/>
              <a:t>R7 = </a:t>
            </a:r>
            <a:r>
              <a:rPr lang="en-US" i="1" dirty="0" smtClean="0"/>
              <a:t>kinless hubs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sippenlose</a:t>
            </a:r>
            <a:r>
              <a:rPr lang="en-US" i="1" dirty="0" smtClean="0">
                <a:solidFill>
                  <a:srgbClr val="003366"/>
                </a:solidFill>
              </a:rPr>
              <a:t> </a:t>
            </a:r>
            <a:r>
              <a:rPr lang="en-US" i="1" dirty="0" err="1" smtClean="0">
                <a:solidFill>
                  <a:srgbClr val="003366"/>
                </a:solidFill>
              </a:rPr>
              <a:t>Naben</a:t>
            </a:r>
            <a:r>
              <a:rPr lang="en-US" i="1" dirty="0" smtClean="0">
                <a:solidFill>
                  <a:srgbClr val="003366"/>
                </a:solidFill>
              </a:rPr>
              <a:t>/</a:t>
            </a:r>
            <a:r>
              <a:rPr lang="en-US" i="1" dirty="0" err="1" smtClean="0">
                <a:solidFill>
                  <a:srgbClr val="003366"/>
                </a:solidFill>
              </a:rPr>
              <a:t>Zentren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</a:p>
          <a:p>
            <a:r>
              <a:rPr lang="en-US" dirty="0" smtClean="0"/>
              <a:t>R1 = </a:t>
            </a:r>
            <a:r>
              <a:rPr lang="en-US" i="1" dirty="0" err="1" smtClean="0"/>
              <a:t>ultraperipheral</a:t>
            </a:r>
            <a:r>
              <a:rPr lang="en-US" i="1" dirty="0" smtClean="0"/>
              <a:t>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sehr</a:t>
            </a:r>
            <a:r>
              <a:rPr lang="en-US" i="1" dirty="0" smtClean="0">
                <a:solidFill>
                  <a:srgbClr val="003366"/>
                </a:solidFill>
              </a:rPr>
              <a:t> </a:t>
            </a:r>
            <a:r>
              <a:rPr lang="en-US" i="1" dirty="0" err="1" smtClean="0">
                <a:solidFill>
                  <a:srgbClr val="003366"/>
                </a:solidFill>
              </a:rPr>
              <a:t>dezentral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</a:p>
          <a:p>
            <a:r>
              <a:rPr lang="en-US" dirty="0" smtClean="0"/>
              <a:t>R2 = </a:t>
            </a:r>
            <a:r>
              <a:rPr lang="en-US" i="1" dirty="0" smtClean="0"/>
              <a:t>peripheral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dezentral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</a:p>
          <a:p>
            <a:r>
              <a:rPr lang="en-US" dirty="0" smtClean="0"/>
              <a:t>R3 = </a:t>
            </a:r>
            <a:r>
              <a:rPr lang="en-US" i="1" dirty="0" smtClean="0"/>
              <a:t>connectors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Bindeglieder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</a:p>
          <a:p>
            <a:r>
              <a:rPr lang="en-US" dirty="0" smtClean="0"/>
              <a:t>R4 = </a:t>
            </a:r>
            <a:r>
              <a:rPr lang="en-US" i="1" dirty="0" smtClean="0"/>
              <a:t>kinless vertices  </a:t>
            </a:r>
          </a:p>
          <a:p>
            <a:r>
              <a:rPr lang="en-US" i="1" dirty="0" smtClean="0">
                <a:solidFill>
                  <a:srgbClr val="003366"/>
                </a:solidFill>
              </a:rPr>
              <a:t>     (</a:t>
            </a:r>
            <a:r>
              <a:rPr lang="en-US" i="1" dirty="0" err="1" smtClean="0">
                <a:solidFill>
                  <a:srgbClr val="003366"/>
                </a:solidFill>
              </a:rPr>
              <a:t>Einzel-knoten</a:t>
            </a:r>
            <a:r>
              <a:rPr lang="en-US" i="1" dirty="0" smtClean="0">
                <a:solidFill>
                  <a:srgbClr val="003366"/>
                </a:solidFill>
              </a:rPr>
              <a:t>)</a:t>
            </a:r>
            <a:endParaRPr lang="en-US" dirty="0">
              <a:solidFill>
                <a:srgbClr val="003366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45" y="1485219"/>
            <a:ext cx="4568598" cy="439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285751" y="593543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Quelle</a:t>
            </a:r>
            <a:r>
              <a:rPr lang="en-US" dirty="0" smtClean="0"/>
              <a:t>: </a:t>
            </a:r>
            <a:r>
              <a:rPr lang="de-DE" dirty="0" smtClean="0">
                <a:hlinkClick r:id="rId3"/>
              </a:rPr>
              <a:t>arXiv:0906.0612v2</a:t>
            </a:r>
            <a:r>
              <a:rPr lang="de-DE" dirty="0" smtClean="0"/>
              <a:t> [</a:t>
            </a:r>
            <a:r>
              <a:rPr lang="de-DE" dirty="0" err="1" smtClean="0"/>
              <a:t>physics.soc-ph</a:t>
            </a:r>
            <a:r>
              <a:rPr lang="de-DE" dirty="0" smtClean="0"/>
              <a:t>]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Begriffe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Conductance				C : 		Community</a:t>
            </a:r>
          </a:p>
          <a:p>
            <a:r>
              <a:rPr lang="en-US" dirty="0" smtClean="0"/>
              <a:t>					G : 		</a:t>
            </a:r>
            <a:r>
              <a:rPr lang="en-US" dirty="0" err="1" smtClean="0"/>
              <a:t>Gesammtgraph</a:t>
            </a:r>
            <a:endParaRPr lang="en-US" dirty="0" smtClean="0"/>
          </a:p>
          <a:p>
            <a:r>
              <a:rPr lang="en-US" dirty="0" smtClean="0"/>
              <a:t>					c(C, G \ C) :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/>
              <a:t>cut size von C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k</a:t>
            </a:r>
            <a:r>
              <a:rPr lang="en-US" sz="1000" dirty="0" err="1" smtClean="0"/>
              <a:t>C</a:t>
            </a:r>
            <a:r>
              <a:rPr lang="en-US" dirty="0" smtClean="0"/>
              <a:t> :</a:t>
            </a:r>
            <a:r>
              <a:rPr lang="en-US" sz="1000" dirty="0" smtClean="0">
                <a:sym typeface="Wingdings" pitchFamily="2" charset="2"/>
              </a:rPr>
              <a:t>		</a:t>
            </a:r>
            <a:r>
              <a:rPr lang="en-US" dirty="0" smtClean="0">
                <a:sym typeface="Wingdings" pitchFamily="2" charset="2"/>
              </a:rPr>
              <a:t>#</a:t>
            </a:r>
            <a:r>
              <a:rPr lang="en-US" dirty="0" err="1" smtClean="0">
                <a:sym typeface="Wingdings" pitchFamily="2" charset="2"/>
              </a:rPr>
              <a:t>Kanten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von C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k</a:t>
            </a:r>
            <a:r>
              <a:rPr lang="en-US" sz="1000" dirty="0" err="1" smtClean="0"/>
              <a:t>G</a:t>
            </a:r>
            <a:r>
              <a:rPr lang="en-US" sz="1400" dirty="0" smtClean="0"/>
              <a:t>\</a:t>
            </a:r>
            <a:r>
              <a:rPr lang="en-US" sz="1000" dirty="0" smtClean="0"/>
              <a:t>C </a:t>
            </a:r>
            <a:r>
              <a:rPr lang="en-US" dirty="0" smtClean="0"/>
              <a:t>: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/>
              <a:t> 	#</a:t>
            </a:r>
            <a:r>
              <a:rPr lang="en-US" dirty="0" err="1" smtClean="0"/>
              <a:t>Kanten</a:t>
            </a:r>
            <a:r>
              <a:rPr lang="en-US" dirty="0" smtClean="0"/>
              <a:t> von G\C</a:t>
            </a:r>
          </a:p>
          <a:p>
            <a:endParaRPr lang="en-US" dirty="0" smtClean="0"/>
          </a:p>
          <a:p>
            <a:r>
              <a:rPr lang="en-US" dirty="0" err="1" smtClean="0"/>
              <a:t>Wertebereiche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= 0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endParaRPr lang="en-US" dirty="0" smtClean="0"/>
          </a:p>
          <a:p>
            <a:r>
              <a:rPr lang="en-US" dirty="0" smtClean="0"/>
              <a:t>	&gt; 1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360" y="2451352"/>
            <a:ext cx="28384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144780" y="5932855"/>
            <a:ext cx="483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Quelle</a:t>
            </a:r>
            <a:r>
              <a:rPr lang="en-US" dirty="0" smtClean="0"/>
              <a:t>: </a:t>
            </a:r>
            <a:r>
              <a:rPr lang="de-DE" dirty="0" smtClean="0">
                <a:hlinkClick r:id="rId3"/>
              </a:rPr>
              <a:t>arXiv:0906.0612v2</a:t>
            </a:r>
            <a:r>
              <a:rPr lang="de-DE" dirty="0" smtClean="0"/>
              <a:t> [</a:t>
            </a:r>
            <a:r>
              <a:rPr lang="de-DE" dirty="0" err="1" smtClean="0"/>
              <a:t>physics.soc-ph</a:t>
            </a:r>
            <a:r>
              <a:rPr lang="de-DE" dirty="0" smtClean="0"/>
              <a:t>]</a:t>
            </a: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78037" b="6811"/>
          <a:stretch>
            <a:fillRect/>
          </a:stretch>
        </p:blipFill>
        <p:spPr bwMode="auto">
          <a:xfrm>
            <a:off x="351960" y="4493512"/>
            <a:ext cx="623400" cy="9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Datenmodell</a:t>
            </a:r>
            <a:endParaRPr lang="en-US" dirty="0"/>
          </a:p>
        </p:txBody>
      </p:sp>
      <p:pic>
        <p:nvPicPr>
          <p:cNvPr id="4" name="Inhaltsplatzhalter 3" descr="Datenmode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9337" y="1619250"/>
            <a:ext cx="5485326" cy="4862513"/>
          </a:xfrm>
        </p:spPr>
      </p:pic>
      <p:cxnSp>
        <p:nvCxnSpPr>
          <p:cNvPr id="8" name="Gerade Verbindung mit Pfeil 7"/>
          <p:cNvCxnSpPr/>
          <p:nvPr/>
        </p:nvCxnSpPr>
        <p:spPr bwMode="auto">
          <a:xfrm>
            <a:off x="1442224" y="2126165"/>
            <a:ext cx="1077952" cy="52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96643" y="19774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Jahres-Knoten</a:t>
            </a:r>
            <a:endParaRPr lang="en-US" sz="1400" dirty="0"/>
          </a:p>
        </p:txBody>
      </p:sp>
      <p:cxnSp>
        <p:nvCxnSpPr>
          <p:cNvPr id="10" name="Gerade Verbindung mit Pfeil 9"/>
          <p:cNvCxnSpPr>
            <a:stCxn id="11" idx="3"/>
          </p:cNvCxnSpPr>
          <p:nvPr/>
        </p:nvCxnSpPr>
        <p:spPr bwMode="auto">
          <a:xfrm flipV="1">
            <a:off x="1235328" y="3512634"/>
            <a:ext cx="716135" cy="88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4965" y="3259874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Community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Knoten</a:t>
            </a:r>
            <a:endParaRPr lang="en-US" sz="1400" dirty="0"/>
          </a:p>
        </p:txBody>
      </p:sp>
      <p:cxnSp>
        <p:nvCxnSpPr>
          <p:cNvPr id="15" name="Gerade Verbindung mit Pfeil 14"/>
          <p:cNvCxnSpPr/>
          <p:nvPr/>
        </p:nvCxnSpPr>
        <p:spPr bwMode="auto">
          <a:xfrm>
            <a:off x="1468243" y="5356302"/>
            <a:ext cx="799172" cy="2267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22662" y="5207620"/>
            <a:ext cx="134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Autor-Knoten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Shortest Path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Djikstra</a:t>
            </a:r>
            <a:r>
              <a:rPr lang="de-DE" dirty="0" smtClean="0"/>
              <a:t> von jedem Knoten in der Community zu jedem anderen Knoten in der Community:</a:t>
            </a:r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smtClean="0"/>
              <a:t>Laufzeit: n² * (n log n +  m)</a:t>
            </a:r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i="1" dirty="0" smtClean="0"/>
              <a:t>Bsp. größte Community:</a:t>
            </a:r>
          </a:p>
          <a:p>
            <a:r>
              <a:rPr lang="de-DE" dirty="0" smtClean="0"/>
              <a:t>83723*83723*(83723*log(83723)+Anzahl Kanten)</a:t>
            </a:r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ca. </a:t>
            </a:r>
            <a:r>
              <a:rPr lang="de-DE" dirty="0" smtClean="0"/>
              <a:t>126 Tage Laufzeit</a:t>
            </a:r>
            <a:br>
              <a:rPr lang="de-DE" dirty="0" smtClean="0"/>
            </a:br>
            <a:endParaRPr lang="de-DE" dirty="0" smtClean="0"/>
          </a:p>
          <a:p>
            <a:pPr>
              <a:buFont typeface="Wingdings"/>
              <a:buChar char="à"/>
            </a:pPr>
            <a:endParaRPr lang="de-DE" dirty="0" smtClean="0"/>
          </a:p>
          <a:p>
            <a:r>
              <a:rPr lang="de-DE" b="1" dirty="0" err="1" smtClean="0"/>
              <a:t>FloydWarschall</a:t>
            </a:r>
            <a:r>
              <a:rPr lang="de-DE" dirty="0" smtClean="0"/>
              <a:t> Algorithmus in </a:t>
            </a:r>
            <a:r>
              <a:rPr lang="de-DE" b="1" dirty="0" smtClean="0"/>
              <a:t>n³</a:t>
            </a:r>
            <a:r>
              <a:rPr lang="de-DE" dirty="0" smtClean="0"/>
              <a:t> Zeit für alle Knotenpaare (n² Platzbedarf).</a:t>
            </a:r>
            <a:br>
              <a:rPr lang="de-DE" dirty="0" smtClean="0"/>
            </a:br>
            <a:endParaRPr lang="de-DE" dirty="0" smtClean="0"/>
          </a:p>
          <a:p>
            <a:r>
              <a:rPr lang="de-DE" i="1" dirty="0" smtClean="0"/>
              <a:t>Bsp. Berechnungsmatrix größte Community:</a:t>
            </a:r>
          </a:p>
          <a:p>
            <a:r>
              <a:rPr lang="de-DE" dirty="0" smtClean="0"/>
              <a:t>83723*83723*2Byte = 13 GB Hauptspeicher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510892" y="2139043"/>
            <a:ext cx="231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n: Anzahl Knoten</a:t>
            </a:r>
            <a:br>
              <a:rPr lang="de-DE" dirty="0" smtClean="0"/>
            </a:br>
            <a:r>
              <a:rPr lang="de-DE" dirty="0" smtClean="0"/>
              <a:t>     m: Anzahl Kanten</a:t>
            </a:r>
            <a:br>
              <a:rPr lang="de-DE" dirty="0" smtClean="0"/>
            </a:br>
            <a:r>
              <a:rPr lang="de-DE" dirty="0" smtClean="0"/>
              <a:t>   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Ergebnisse</a:t>
            </a:r>
            <a:endParaRPr lang="en-US" dirty="0"/>
          </a:p>
        </p:txBody>
      </p:sp>
      <p:pic>
        <p:nvPicPr>
          <p:cNvPr id="4" name="Inhaltsplatzhalter 3" descr="graph_big.png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12143" y="1581150"/>
            <a:ext cx="4862513" cy="4862513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prolific</a:t>
            </a:r>
            <a:r>
              <a:rPr lang="de-DE" dirty="0" smtClean="0"/>
              <a:t> </a:t>
            </a:r>
            <a:r>
              <a:rPr lang="de-DE" dirty="0" err="1" smtClean="0"/>
              <a:t>authors</a:t>
            </a:r>
            <a:r>
              <a:rPr lang="de-DE" dirty="0" smtClean="0"/>
              <a:t> (</a:t>
            </a:r>
            <a:r>
              <a:rPr lang="de-DE" dirty="0" err="1" smtClean="0"/>
              <a:t>overall</a:t>
            </a:r>
            <a:r>
              <a:rPr lang="de-DE" dirty="0" smtClean="0"/>
              <a:t>)</a:t>
            </a:r>
            <a:endParaRPr lang="en-US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195942" y="1471192"/>
          <a:ext cx="8688979" cy="495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400"/>
                <a:gridCol w="1177340"/>
                <a:gridCol w="445480"/>
                <a:gridCol w="1056424"/>
                <a:gridCol w="1760706"/>
                <a:gridCol w="937629"/>
              </a:tblGrid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#Publikationen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Rolle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Conductance</a:t>
                      </a:r>
                      <a:endParaRPr lang="de-DE" sz="11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Größe der Community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Bemerkung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Philip 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S.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Yu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1,041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18693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sngStrike" dirty="0">
                          <a:solidFill>
                            <a:srgbClr val="000000"/>
                          </a:solidFill>
                          <a:latin typeface="Arial"/>
                        </a:rPr>
                        <a:t>Alan Chin-Chen Chang 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 Chin-Chen Chang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0,291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26008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Elisa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Bertino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0,946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19384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Thomas S. Huang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620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0,563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83723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Wen Gao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0,563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83723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Ming Li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589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0,563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83723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Jun Wang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0,563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83723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sngStrike" dirty="0">
                          <a:solidFill>
                            <a:srgbClr val="000000"/>
                          </a:solidFill>
                          <a:latin typeface="Arial"/>
                        </a:rPr>
                        <a:t>Harold Vincent Poor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 H. Vincent Poor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0,768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19267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z=29,163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Edwin R. Hancock / </a:t>
                      </a:r>
                      <a:r>
                        <a:rPr lang="de-DE" sz="1000" b="0" i="0" u="none" strike="sngStrike" dirty="0">
                          <a:solidFill>
                            <a:srgbClr val="000000"/>
                          </a:solidFill>
                          <a:latin typeface="Arial"/>
                        </a:rPr>
                        <a:t>Edwin Robert Hancock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548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0,716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796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Wei Wang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533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0,563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83723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z=47,31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Mario Piattini / </a:t>
                      </a:r>
                      <a:r>
                        <a:rPr lang="it-IT" sz="1000" b="0" i="0" u="none" strike="sngStrike" dirty="0">
                          <a:solidFill>
                            <a:srgbClr val="000000"/>
                          </a:solidFill>
                          <a:latin typeface="Arial"/>
                        </a:rPr>
                        <a:t>Mario Piattini </a:t>
                      </a:r>
                      <a:r>
                        <a:rPr lang="it-IT" sz="1000" b="0" i="0" u="none" strike="sng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Velthius</a:t>
                      </a:r>
                      <a:endParaRPr lang="it-IT" sz="1000" b="0" i="0" u="none" strike="sng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532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0,755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18781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Jiawei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Han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531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0,563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83723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Sudhakar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M.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Reddy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525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0,643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18789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Yan Zhang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0,563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83723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Wei Liu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497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0,563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83723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z= 30,118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22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Hans-Peter Seidel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494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0,756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17123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312</Words>
  <Application>Microsoft Office PowerPoint</Application>
  <PresentationFormat>Bildschirmpräsentation (4:3)</PresentationFormat>
  <Paragraphs>174</Paragraphs>
  <Slides>11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PowerPoint_Praesentation</vt:lpstr>
      <vt:lpstr>Formel</vt:lpstr>
      <vt:lpstr> Co-Author-Graph   </vt:lpstr>
      <vt:lpstr>Gesammt-Architektur</vt:lpstr>
      <vt:lpstr>Einführung in die Begriffe</vt:lpstr>
      <vt:lpstr>Rollen-Verteilung mit p und z</vt:lpstr>
      <vt:lpstr>Einführung in die Begriffe</vt:lpstr>
      <vt:lpstr>Das Datenmodell</vt:lpstr>
      <vt:lpstr>Longest Shortest Path</vt:lpstr>
      <vt:lpstr>Die Ergebnisse</vt:lpstr>
      <vt:lpstr>Most prolific authors (overall)</vt:lpstr>
      <vt:lpstr>Weiterentwicklung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anknoepf</dc:creator>
  <dc:description>Version 0.9, 10.11.2005</dc:description>
  <cp:lastModifiedBy>tobi</cp:lastModifiedBy>
  <cp:revision>148</cp:revision>
  <cp:lastPrinted>2002-06-26T11:04:16Z</cp:lastPrinted>
  <dcterms:created xsi:type="dcterms:W3CDTF">2011-11-14T19:16:11Z</dcterms:created>
  <dcterms:modified xsi:type="dcterms:W3CDTF">2012-01-26T12:02:53Z</dcterms:modified>
</cp:coreProperties>
</file>