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 id="2147483852" r:id="rId2"/>
  </p:sldMasterIdLst>
  <p:notesMasterIdLst>
    <p:notesMasterId r:id="rId13"/>
  </p:notesMasterIdLst>
  <p:sldIdLst>
    <p:sldId id="256" r:id="rId3"/>
    <p:sldId id="257" r:id="rId4"/>
    <p:sldId id="258" r:id="rId5"/>
    <p:sldId id="261" r:id="rId6"/>
    <p:sldId id="262" r:id="rId7"/>
    <p:sldId id="263"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33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E3E8C4-8D0A-4B57-B6A3-B0C807FC5BD2}" type="doc">
      <dgm:prSet loTypeId="urn:microsoft.com/office/officeart/2005/8/layout/bProcess4" loCatId="process" qsTypeId="urn:microsoft.com/office/officeart/2005/8/quickstyle/simple2" qsCatId="simple" csTypeId="urn:microsoft.com/office/officeart/2005/8/colors/accent0_1" csCatId="mainScheme" phldr="1"/>
      <dgm:spPr/>
      <dgm:t>
        <a:bodyPr/>
        <a:lstStyle/>
        <a:p>
          <a:endParaRPr lang="en-US"/>
        </a:p>
      </dgm:t>
    </dgm:pt>
    <dgm:pt modelId="{848FC9B4-11F4-440F-A4E8-BA6D6B1FCD9E}">
      <dgm:prSet/>
      <dgm:spPr/>
      <dgm:t>
        <a:bodyPr/>
        <a:lstStyle/>
        <a:p>
          <a:r>
            <a:rPr lang="en-US" dirty="0"/>
            <a:t>editPerson(people): This function allows the user to edit the details of a person in the list.</a:t>
          </a:r>
        </a:p>
        <a:p>
          <a:endParaRPr lang="en-US" dirty="0"/>
        </a:p>
      </dgm:t>
    </dgm:pt>
    <dgm:pt modelId="{A2CE7064-0286-42F1-8F0B-2185CA0B4A50}" type="parTrans" cxnId="{25764D7B-E311-49FB-8943-7C5036125F58}">
      <dgm:prSet/>
      <dgm:spPr/>
      <dgm:t>
        <a:bodyPr/>
        <a:lstStyle/>
        <a:p>
          <a:endParaRPr lang="en-US"/>
        </a:p>
      </dgm:t>
    </dgm:pt>
    <dgm:pt modelId="{4CE8C908-A957-49DC-8F60-DA34EFDEC045}" type="sibTrans" cxnId="{25764D7B-E311-49FB-8943-7C5036125F58}">
      <dgm:prSet/>
      <dgm:spPr/>
      <dgm:t>
        <a:bodyPr/>
        <a:lstStyle/>
        <a:p>
          <a:endParaRPr lang="en-US"/>
        </a:p>
      </dgm:t>
    </dgm:pt>
    <dgm:pt modelId="{CF7A4F37-0F52-4B86-B936-265B13A5763E}">
      <dgm:prSet/>
      <dgm:spPr/>
      <dgm:t>
        <a:bodyPr/>
        <a:lstStyle/>
        <a:p>
          <a:r>
            <a:rPr lang="en-US" dirty="0"/>
            <a:t>deletePerson(people): This function allows the user to delete a person from the list.</a:t>
          </a:r>
        </a:p>
      </dgm:t>
    </dgm:pt>
    <dgm:pt modelId="{9C2CBEAB-CBE0-4114-96FE-143A32B11AE3}" type="parTrans" cxnId="{764F74C2-8F29-4B58-8EC3-53C9A3B7B7C8}">
      <dgm:prSet/>
      <dgm:spPr/>
      <dgm:t>
        <a:bodyPr/>
        <a:lstStyle/>
        <a:p>
          <a:endParaRPr lang="en-US"/>
        </a:p>
      </dgm:t>
    </dgm:pt>
    <dgm:pt modelId="{217BC4D3-BBED-4592-9897-C8BDD206C1F6}" type="sibTrans" cxnId="{764F74C2-8F29-4B58-8EC3-53C9A3B7B7C8}">
      <dgm:prSet/>
      <dgm:spPr/>
      <dgm:t>
        <a:bodyPr/>
        <a:lstStyle/>
        <a:p>
          <a:endParaRPr lang="en-US"/>
        </a:p>
      </dgm:t>
    </dgm:pt>
    <dgm:pt modelId="{B3B2B842-7764-4BA6-BA5C-BE96944E282E}">
      <dgm:prSet/>
      <dgm:spPr/>
      <dgm:t>
        <a:bodyPr/>
        <a:lstStyle/>
        <a:p>
          <a:r>
            <a:rPr lang="en-US" dirty="0"/>
            <a:t>displayStudents(people): This function displays all the students in the list.</a:t>
          </a:r>
        </a:p>
      </dgm:t>
    </dgm:pt>
    <dgm:pt modelId="{4397C487-D711-45C0-8799-30EF3C646682}" type="parTrans" cxnId="{5C969823-281A-485C-9AB0-63EF75AE5C56}">
      <dgm:prSet/>
      <dgm:spPr/>
      <dgm:t>
        <a:bodyPr/>
        <a:lstStyle/>
        <a:p>
          <a:endParaRPr lang="en-US"/>
        </a:p>
      </dgm:t>
    </dgm:pt>
    <dgm:pt modelId="{B463546B-F012-4B33-9626-C94B70573813}" type="sibTrans" cxnId="{5C969823-281A-485C-9AB0-63EF75AE5C56}">
      <dgm:prSet/>
      <dgm:spPr/>
      <dgm:t>
        <a:bodyPr/>
        <a:lstStyle/>
        <a:p>
          <a:endParaRPr lang="en-US"/>
        </a:p>
      </dgm:t>
    </dgm:pt>
    <dgm:pt modelId="{8AEC5B69-0B05-4507-9330-0E7665C9223A}">
      <dgm:prSet/>
      <dgm:spPr/>
      <dgm:t>
        <a:bodyPr/>
        <a:lstStyle/>
        <a:p>
          <a:r>
            <a:rPr lang="en-US" dirty="0"/>
            <a:t>isplayTeachers(people): This function displays all the teachers in the list.</a:t>
          </a:r>
        </a:p>
      </dgm:t>
    </dgm:pt>
    <dgm:pt modelId="{7455BD67-6EFD-46E6-91CF-CEC59DEC01A1}" type="parTrans" cxnId="{E33D8029-8DAF-4B91-840E-06B7865D1A03}">
      <dgm:prSet/>
      <dgm:spPr/>
      <dgm:t>
        <a:bodyPr/>
        <a:lstStyle/>
        <a:p>
          <a:endParaRPr lang="en-US"/>
        </a:p>
      </dgm:t>
    </dgm:pt>
    <dgm:pt modelId="{3C93EC70-CA60-43E2-A762-06697A2BA63E}" type="sibTrans" cxnId="{E33D8029-8DAF-4B91-840E-06B7865D1A03}">
      <dgm:prSet/>
      <dgm:spPr/>
      <dgm:t>
        <a:bodyPr/>
        <a:lstStyle/>
        <a:p>
          <a:endParaRPr lang="en-US"/>
        </a:p>
      </dgm:t>
    </dgm:pt>
    <dgm:pt modelId="{48C3B899-9A00-4175-B300-DDEC38F42C95}">
      <dgm:prSet/>
      <dgm:spPr/>
      <dgm:t>
        <a:bodyPr/>
        <a:lstStyle/>
        <a:p>
          <a:r>
            <a:rPr lang="en-US" dirty="0"/>
            <a:t>displaySupervisors(people): This function displays all the supervisors in the list.</a:t>
          </a:r>
        </a:p>
      </dgm:t>
    </dgm:pt>
    <dgm:pt modelId="{D11952BE-C80E-4EB0-BDA8-98F6140972B1}" type="parTrans" cxnId="{7DDB1A05-5919-4C39-BA7C-66B9F9FED140}">
      <dgm:prSet/>
      <dgm:spPr/>
      <dgm:t>
        <a:bodyPr/>
        <a:lstStyle/>
        <a:p>
          <a:endParaRPr lang="en-US"/>
        </a:p>
      </dgm:t>
    </dgm:pt>
    <dgm:pt modelId="{2699EEB8-B41F-4876-AA97-F23648D008B3}" type="sibTrans" cxnId="{7DDB1A05-5919-4C39-BA7C-66B9F9FED140}">
      <dgm:prSet/>
      <dgm:spPr/>
      <dgm:t>
        <a:bodyPr/>
        <a:lstStyle/>
        <a:p>
          <a:endParaRPr lang="en-US"/>
        </a:p>
      </dgm:t>
    </dgm:pt>
    <dgm:pt modelId="{80D90C18-A1F8-4BEC-81EB-1548EE96D1E0}">
      <dgm:prSet/>
      <dgm:spPr/>
      <dgm:t>
        <a:bodyPr/>
        <a:lstStyle/>
        <a:p>
          <a:r>
            <a:rPr lang="en-US" dirty="0"/>
            <a:t>displayAll(people): This function displays all the people in the list.</a:t>
          </a:r>
        </a:p>
      </dgm:t>
    </dgm:pt>
    <dgm:pt modelId="{28768B53-0936-462D-98B3-01A9336ACC3B}" type="parTrans" cxnId="{274FD7F5-5858-49FE-B775-4D5C3C3D8E33}">
      <dgm:prSet/>
      <dgm:spPr/>
      <dgm:t>
        <a:bodyPr/>
        <a:lstStyle/>
        <a:p>
          <a:endParaRPr lang="en-US"/>
        </a:p>
      </dgm:t>
    </dgm:pt>
    <dgm:pt modelId="{0AB98C3F-D22C-4A9E-A6F3-8C1DE32A80DD}" type="sibTrans" cxnId="{274FD7F5-5858-49FE-B775-4D5C3C3D8E33}">
      <dgm:prSet/>
      <dgm:spPr/>
      <dgm:t>
        <a:bodyPr/>
        <a:lstStyle/>
        <a:p>
          <a:endParaRPr lang="en-US"/>
        </a:p>
      </dgm:t>
    </dgm:pt>
    <dgm:pt modelId="{BD0A0507-F497-4E82-970E-7427F2F5E11D}">
      <dgm:prSet/>
      <dgm:spPr/>
      <dgm:t>
        <a:bodyPr/>
        <a:lstStyle/>
        <a:p>
          <a:r>
            <a:rPr lang="en-US" dirty="0"/>
            <a:t>countPeople(people): This function counts the number of people in the list.</a:t>
          </a:r>
        </a:p>
      </dgm:t>
    </dgm:pt>
    <dgm:pt modelId="{0FD0EF9F-E750-41C1-BA6F-4F97F2B45C74}" type="parTrans" cxnId="{AAAB66DC-48C1-4BFB-9B6D-AA6F1C921536}">
      <dgm:prSet/>
      <dgm:spPr/>
      <dgm:t>
        <a:bodyPr/>
        <a:lstStyle/>
        <a:p>
          <a:endParaRPr lang="en-US"/>
        </a:p>
      </dgm:t>
    </dgm:pt>
    <dgm:pt modelId="{ADEA10F9-561D-444F-A618-7D6AA5B62443}" type="sibTrans" cxnId="{AAAB66DC-48C1-4BFB-9B6D-AA6F1C921536}">
      <dgm:prSet/>
      <dgm:spPr/>
      <dgm:t>
        <a:bodyPr/>
        <a:lstStyle/>
        <a:p>
          <a:endParaRPr lang="en-US"/>
        </a:p>
      </dgm:t>
    </dgm:pt>
    <dgm:pt modelId="{B84D8A1F-BDDE-4A61-B448-DEA078508DEF}">
      <dgm:prSet/>
      <dgm:spPr/>
      <dgm:t>
        <a:bodyPr/>
        <a:lstStyle/>
        <a:p>
          <a:r>
            <a:rPr lang="en-US" dirty="0"/>
            <a:t>saveDataToCSV(people): This function saves the data of all the people in the list to a CSV file</a:t>
          </a:r>
        </a:p>
      </dgm:t>
    </dgm:pt>
    <dgm:pt modelId="{4F54EEBA-A6E8-418B-AE8D-2069F843C7E7}" type="parTrans" cxnId="{D241B030-54BF-4DC7-A600-2DA40F31A3A4}">
      <dgm:prSet/>
      <dgm:spPr/>
      <dgm:t>
        <a:bodyPr/>
        <a:lstStyle/>
        <a:p>
          <a:endParaRPr lang="en-US"/>
        </a:p>
      </dgm:t>
    </dgm:pt>
    <dgm:pt modelId="{EDE993C2-93F1-4293-940F-DB0D4041F17C}" type="sibTrans" cxnId="{D241B030-54BF-4DC7-A600-2DA40F31A3A4}">
      <dgm:prSet/>
      <dgm:spPr/>
      <dgm:t>
        <a:bodyPr/>
        <a:lstStyle/>
        <a:p>
          <a:endParaRPr lang="en-US"/>
        </a:p>
      </dgm:t>
    </dgm:pt>
    <dgm:pt modelId="{92F4875A-158F-4CC6-B960-9EBFB18E9C40}" type="pres">
      <dgm:prSet presAssocID="{59E3E8C4-8D0A-4B57-B6A3-B0C807FC5BD2}" presName="Name0" presStyleCnt="0">
        <dgm:presLayoutVars>
          <dgm:dir/>
          <dgm:resizeHandles/>
        </dgm:presLayoutVars>
      </dgm:prSet>
      <dgm:spPr/>
    </dgm:pt>
    <dgm:pt modelId="{CFA616DC-5E84-469A-951D-5DBFD56BC5A7}" type="pres">
      <dgm:prSet presAssocID="{848FC9B4-11F4-440F-A4E8-BA6D6B1FCD9E}" presName="compNode" presStyleCnt="0"/>
      <dgm:spPr/>
    </dgm:pt>
    <dgm:pt modelId="{9281D33B-3171-436B-AEE6-A2C774DD6BD2}" type="pres">
      <dgm:prSet presAssocID="{848FC9B4-11F4-440F-A4E8-BA6D6B1FCD9E}" presName="dummyConnPt" presStyleCnt="0"/>
      <dgm:spPr/>
    </dgm:pt>
    <dgm:pt modelId="{7DA0A6C7-D2AF-4C56-B525-9A6EE8FCD8D0}" type="pres">
      <dgm:prSet presAssocID="{848FC9B4-11F4-440F-A4E8-BA6D6B1FCD9E}" presName="node" presStyleLbl="node1" presStyleIdx="0" presStyleCnt="8" custLinFactNeighborY="-4353">
        <dgm:presLayoutVars>
          <dgm:bulletEnabled val="1"/>
        </dgm:presLayoutVars>
      </dgm:prSet>
      <dgm:spPr/>
    </dgm:pt>
    <dgm:pt modelId="{8F6F2F06-7854-4D4B-8E17-0F8C401A7455}" type="pres">
      <dgm:prSet presAssocID="{4CE8C908-A957-49DC-8F60-DA34EFDEC045}" presName="sibTrans" presStyleLbl="bgSibTrans2D1" presStyleIdx="0" presStyleCnt="7"/>
      <dgm:spPr/>
    </dgm:pt>
    <dgm:pt modelId="{61E2580C-B62E-47E8-BC90-1696961D6482}" type="pres">
      <dgm:prSet presAssocID="{CF7A4F37-0F52-4B86-B936-265B13A5763E}" presName="compNode" presStyleCnt="0"/>
      <dgm:spPr/>
    </dgm:pt>
    <dgm:pt modelId="{02C5C720-3C7F-47A5-A357-C13E9023665F}" type="pres">
      <dgm:prSet presAssocID="{CF7A4F37-0F52-4B86-B936-265B13A5763E}" presName="dummyConnPt" presStyleCnt="0"/>
      <dgm:spPr/>
    </dgm:pt>
    <dgm:pt modelId="{B921CF0B-7940-4577-986E-2E2273264F41}" type="pres">
      <dgm:prSet presAssocID="{CF7A4F37-0F52-4B86-B936-265B13A5763E}" presName="node" presStyleLbl="node1" presStyleIdx="1" presStyleCnt="8">
        <dgm:presLayoutVars>
          <dgm:bulletEnabled val="1"/>
        </dgm:presLayoutVars>
      </dgm:prSet>
      <dgm:spPr/>
    </dgm:pt>
    <dgm:pt modelId="{632DC607-3E55-4623-BE33-16383B9A634F}" type="pres">
      <dgm:prSet presAssocID="{217BC4D3-BBED-4592-9897-C8BDD206C1F6}" presName="sibTrans" presStyleLbl="bgSibTrans2D1" presStyleIdx="1" presStyleCnt="7"/>
      <dgm:spPr/>
    </dgm:pt>
    <dgm:pt modelId="{4A5902C5-F78F-4848-B84F-B54EF3D24B84}" type="pres">
      <dgm:prSet presAssocID="{B3B2B842-7764-4BA6-BA5C-BE96944E282E}" presName="compNode" presStyleCnt="0"/>
      <dgm:spPr/>
    </dgm:pt>
    <dgm:pt modelId="{287E4D0F-CAAC-4F85-8A50-B4E697E5597D}" type="pres">
      <dgm:prSet presAssocID="{B3B2B842-7764-4BA6-BA5C-BE96944E282E}" presName="dummyConnPt" presStyleCnt="0"/>
      <dgm:spPr/>
    </dgm:pt>
    <dgm:pt modelId="{52E238B9-0328-499E-A453-F8E0ED9B46E0}" type="pres">
      <dgm:prSet presAssocID="{B3B2B842-7764-4BA6-BA5C-BE96944E282E}" presName="node" presStyleLbl="node1" presStyleIdx="2" presStyleCnt="8">
        <dgm:presLayoutVars>
          <dgm:bulletEnabled val="1"/>
        </dgm:presLayoutVars>
      </dgm:prSet>
      <dgm:spPr/>
    </dgm:pt>
    <dgm:pt modelId="{866100B1-45C3-4797-8BB0-EFA806F08584}" type="pres">
      <dgm:prSet presAssocID="{B463546B-F012-4B33-9626-C94B70573813}" presName="sibTrans" presStyleLbl="bgSibTrans2D1" presStyleIdx="2" presStyleCnt="7"/>
      <dgm:spPr/>
    </dgm:pt>
    <dgm:pt modelId="{C4C68C6B-99B2-45BF-8375-43B991C2A38F}" type="pres">
      <dgm:prSet presAssocID="{8AEC5B69-0B05-4507-9330-0E7665C9223A}" presName="compNode" presStyleCnt="0"/>
      <dgm:spPr/>
    </dgm:pt>
    <dgm:pt modelId="{23160B4D-47E2-48CD-B3EE-304F2727718B}" type="pres">
      <dgm:prSet presAssocID="{8AEC5B69-0B05-4507-9330-0E7665C9223A}" presName="dummyConnPt" presStyleCnt="0"/>
      <dgm:spPr/>
    </dgm:pt>
    <dgm:pt modelId="{539653FE-AE36-4E26-9A09-C7E61853524C}" type="pres">
      <dgm:prSet presAssocID="{8AEC5B69-0B05-4507-9330-0E7665C9223A}" presName="node" presStyleLbl="node1" presStyleIdx="3" presStyleCnt="8">
        <dgm:presLayoutVars>
          <dgm:bulletEnabled val="1"/>
        </dgm:presLayoutVars>
      </dgm:prSet>
      <dgm:spPr/>
    </dgm:pt>
    <dgm:pt modelId="{FFA9625A-CE7C-43C7-8AA1-3B97D0099A86}" type="pres">
      <dgm:prSet presAssocID="{3C93EC70-CA60-43E2-A762-06697A2BA63E}" presName="sibTrans" presStyleLbl="bgSibTrans2D1" presStyleIdx="3" presStyleCnt="7"/>
      <dgm:spPr/>
    </dgm:pt>
    <dgm:pt modelId="{87E47275-0B9C-4C1A-8042-12F7C6F2CDE1}" type="pres">
      <dgm:prSet presAssocID="{48C3B899-9A00-4175-B300-DDEC38F42C95}" presName="compNode" presStyleCnt="0"/>
      <dgm:spPr/>
    </dgm:pt>
    <dgm:pt modelId="{5DF99A5D-93E7-4F57-8C1C-83026BECD1CE}" type="pres">
      <dgm:prSet presAssocID="{48C3B899-9A00-4175-B300-DDEC38F42C95}" presName="dummyConnPt" presStyleCnt="0"/>
      <dgm:spPr/>
    </dgm:pt>
    <dgm:pt modelId="{8325ED26-D206-4D93-A40E-4179C04C00D3}" type="pres">
      <dgm:prSet presAssocID="{48C3B899-9A00-4175-B300-DDEC38F42C95}" presName="node" presStyleLbl="node1" presStyleIdx="4" presStyleCnt="8">
        <dgm:presLayoutVars>
          <dgm:bulletEnabled val="1"/>
        </dgm:presLayoutVars>
      </dgm:prSet>
      <dgm:spPr/>
    </dgm:pt>
    <dgm:pt modelId="{6B293075-D88F-403B-8AAA-ECC954C132FA}" type="pres">
      <dgm:prSet presAssocID="{2699EEB8-B41F-4876-AA97-F23648D008B3}" presName="sibTrans" presStyleLbl="bgSibTrans2D1" presStyleIdx="4" presStyleCnt="7"/>
      <dgm:spPr/>
    </dgm:pt>
    <dgm:pt modelId="{2252891A-5B61-44CF-AD9A-AED1A10A7209}" type="pres">
      <dgm:prSet presAssocID="{80D90C18-A1F8-4BEC-81EB-1548EE96D1E0}" presName="compNode" presStyleCnt="0"/>
      <dgm:spPr/>
    </dgm:pt>
    <dgm:pt modelId="{BDE9B457-2942-4600-BA6B-1D3A0A42837E}" type="pres">
      <dgm:prSet presAssocID="{80D90C18-A1F8-4BEC-81EB-1548EE96D1E0}" presName="dummyConnPt" presStyleCnt="0"/>
      <dgm:spPr/>
    </dgm:pt>
    <dgm:pt modelId="{EFECFB3E-3D50-4CA8-81A0-481047CF592D}" type="pres">
      <dgm:prSet presAssocID="{80D90C18-A1F8-4BEC-81EB-1548EE96D1E0}" presName="node" presStyleLbl="node1" presStyleIdx="5" presStyleCnt="8">
        <dgm:presLayoutVars>
          <dgm:bulletEnabled val="1"/>
        </dgm:presLayoutVars>
      </dgm:prSet>
      <dgm:spPr/>
    </dgm:pt>
    <dgm:pt modelId="{3DA17CC4-1A56-451A-A35D-AA8D4439E5AF}" type="pres">
      <dgm:prSet presAssocID="{0AB98C3F-D22C-4A9E-A6F3-8C1DE32A80DD}" presName="sibTrans" presStyleLbl="bgSibTrans2D1" presStyleIdx="5" presStyleCnt="7"/>
      <dgm:spPr/>
    </dgm:pt>
    <dgm:pt modelId="{067C52FF-42F7-41BB-B224-9FC0E1BD397F}" type="pres">
      <dgm:prSet presAssocID="{BD0A0507-F497-4E82-970E-7427F2F5E11D}" presName="compNode" presStyleCnt="0"/>
      <dgm:spPr/>
    </dgm:pt>
    <dgm:pt modelId="{2835EF93-6695-4533-91B4-8122520D8D81}" type="pres">
      <dgm:prSet presAssocID="{BD0A0507-F497-4E82-970E-7427F2F5E11D}" presName="dummyConnPt" presStyleCnt="0"/>
      <dgm:spPr/>
    </dgm:pt>
    <dgm:pt modelId="{1B3D6B4E-E78A-48EC-9E31-EDC58FE2DBC5}" type="pres">
      <dgm:prSet presAssocID="{BD0A0507-F497-4E82-970E-7427F2F5E11D}" presName="node" presStyleLbl="node1" presStyleIdx="6" presStyleCnt="8">
        <dgm:presLayoutVars>
          <dgm:bulletEnabled val="1"/>
        </dgm:presLayoutVars>
      </dgm:prSet>
      <dgm:spPr/>
    </dgm:pt>
    <dgm:pt modelId="{3BFAED6E-40B6-4B0A-9187-07D19128B1F5}" type="pres">
      <dgm:prSet presAssocID="{ADEA10F9-561D-444F-A618-7D6AA5B62443}" presName="sibTrans" presStyleLbl="bgSibTrans2D1" presStyleIdx="6" presStyleCnt="7"/>
      <dgm:spPr/>
    </dgm:pt>
    <dgm:pt modelId="{54BFF60C-1057-4166-8A32-F27BD7B27CA9}" type="pres">
      <dgm:prSet presAssocID="{B84D8A1F-BDDE-4A61-B448-DEA078508DEF}" presName="compNode" presStyleCnt="0"/>
      <dgm:spPr/>
    </dgm:pt>
    <dgm:pt modelId="{50AD7818-F13B-4DA2-851A-2FC2B7AB3958}" type="pres">
      <dgm:prSet presAssocID="{B84D8A1F-BDDE-4A61-B448-DEA078508DEF}" presName="dummyConnPt" presStyleCnt="0"/>
      <dgm:spPr/>
    </dgm:pt>
    <dgm:pt modelId="{C400EEF0-B468-4777-9D30-98E50E14C822}" type="pres">
      <dgm:prSet presAssocID="{B84D8A1F-BDDE-4A61-B448-DEA078508DEF}" presName="node" presStyleLbl="node1" presStyleIdx="7" presStyleCnt="8">
        <dgm:presLayoutVars>
          <dgm:bulletEnabled val="1"/>
        </dgm:presLayoutVars>
      </dgm:prSet>
      <dgm:spPr/>
    </dgm:pt>
  </dgm:ptLst>
  <dgm:cxnLst>
    <dgm:cxn modelId="{7DDB1A05-5919-4C39-BA7C-66B9F9FED140}" srcId="{59E3E8C4-8D0A-4B57-B6A3-B0C807FC5BD2}" destId="{48C3B899-9A00-4175-B300-DDEC38F42C95}" srcOrd="4" destOrd="0" parTransId="{D11952BE-C80E-4EB0-BDA8-98F6140972B1}" sibTransId="{2699EEB8-B41F-4876-AA97-F23648D008B3}"/>
    <dgm:cxn modelId="{297E7F0A-DF53-4ACD-A819-FEF908C43510}" type="presOf" srcId="{848FC9B4-11F4-440F-A4E8-BA6D6B1FCD9E}" destId="{7DA0A6C7-D2AF-4C56-B525-9A6EE8FCD8D0}" srcOrd="0" destOrd="0" presId="urn:microsoft.com/office/officeart/2005/8/layout/bProcess4"/>
    <dgm:cxn modelId="{4FA1D00C-B639-4631-BD58-17F5B0936BBC}" type="presOf" srcId="{59E3E8C4-8D0A-4B57-B6A3-B0C807FC5BD2}" destId="{92F4875A-158F-4CC6-B960-9EBFB18E9C40}" srcOrd="0" destOrd="0" presId="urn:microsoft.com/office/officeart/2005/8/layout/bProcess4"/>
    <dgm:cxn modelId="{5C969823-281A-485C-9AB0-63EF75AE5C56}" srcId="{59E3E8C4-8D0A-4B57-B6A3-B0C807FC5BD2}" destId="{B3B2B842-7764-4BA6-BA5C-BE96944E282E}" srcOrd="2" destOrd="0" parTransId="{4397C487-D711-45C0-8799-30EF3C646682}" sibTransId="{B463546B-F012-4B33-9626-C94B70573813}"/>
    <dgm:cxn modelId="{E33D8029-8DAF-4B91-840E-06B7865D1A03}" srcId="{59E3E8C4-8D0A-4B57-B6A3-B0C807FC5BD2}" destId="{8AEC5B69-0B05-4507-9330-0E7665C9223A}" srcOrd="3" destOrd="0" parTransId="{7455BD67-6EFD-46E6-91CF-CEC59DEC01A1}" sibTransId="{3C93EC70-CA60-43E2-A762-06697A2BA63E}"/>
    <dgm:cxn modelId="{D241B030-54BF-4DC7-A600-2DA40F31A3A4}" srcId="{59E3E8C4-8D0A-4B57-B6A3-B0C807FC5BD2}" destId="{B84D8A1F-BDDE-4A61-B448-DEA078508DEF}" srcOrd="7" destOrd="0" parTransId="{4F54EEBA-A6E8-418B-AE8D-2069F843C7E7}" sibTransId="{EDE993C2-93F1-4293-940F-DB0D4041F17C}"/>
    <dgm:cxn modelId="{A281EE40-1936-4B9A-838C-8F5A8653B279}" type="presOf" srcId="{2699EEB8-B41F-4876-AA97-F23648D008B3}" destId="{6B293075-D88F-403B-8AAA-ECC954C132FA}" srcOrd="0" destOrd="0" presId="urn:microsoft.com/office/officeart/2005/8/layout/bProcess4"/>
    <dgm:cxn modelId="{D7816F44-D9EF-4853-8C93-C60A780537F6}" type="presOf" srcId="{ADEA10F9-561D-444F-A618-7D6AA5B62443}" destId="{3BFAED6E-40B6-4B0A-9187-07D19128B1F5}" srcOrd="0" destOrd="0" presId="urn:microsoft.com/office/officeart/2005/8/layout/bProcess4"/>
    <dgm:cxn modelId="{C5A7ED56-F7F3-4808-AFF2-81A022CCB600}" type="presOf" srcId="{CF7A4F37-0F52-4B86-B936-265B13A5763E}" destId="{B921CF0B-7940-4577-986E-2E2273264F41}" srcOrd="0" destOrd="0" presId="urn:microsoft.com/office/officeart/2005/8/layout/bProcess4"/>
    <dgm:cxn modelId="{25764D7B-E311-49FB-8943-7C5036125F58}" srcId="{59E3E8C4-8D0A-4B57-B6A3-B0C807FC5BD2}" destId="{848FC9B4-11F4-440F-A4E8-BA6D6B1FCD9E}" srcOrd="0" destOrd="0" parTransId="{A2CE7064-0286-42F1-8F0B-2185CA0B4A50}" sibTransId="{4CE8C908-A957-49DC-8F60-DA34EFDEC045}"/>
    <dgm:cxn modelId="{5E54CA7C-5574-4D8E-B1C5-BEAD8F0C0B5C}" type="presOf" srcId="{BD0A0507-F497-4E82-970E-7427F2F5E11D}" destId="{1B3D6B4E-E78A-48EC-9E31-EDC58FE2DBC5}" srcOrd="0" destOrd="0" presId="urn:microsoft.com/office/officeart/2005/8/layout/bProcess4"/>
    <dgm:cxn modelId="{5775C482-EF0D-4314-9E07-81D1893DF17A}" type="presOf" srcId="{0AB98C3F-D22C-4A9E-A6F3-8C1DE32A80DD}" destId="{3DA17CC4-1A56-451A-A35D-AA8D4439E5AF}" srcOrd="0" destOrd="0" presId="urn:microsoft.com/office/officeart/2005/8/layout/bProcess4"/>
    <dgm:cxn modelId="{609E6D87-DFB5-443A-9F59-876074FCFA2B}" type="presOf" srcId="{4CE8C908-A957-49DC-8F60-DA34EFDEC045}" destId="{8F6F2F06-7854-4D4B-8E17-0F8C401A7455}" srcOrd="0" destOrd="0" presId="urn:microsoft.com/office/officeart/2005/8/layout/bProcess4"/>
    <dgm:cxn modelId="{4396708D-E9BD-4B75-A87F-5E04834A4E25}" type="presOf" srcId="{B3B2B842-7764-4BA6-BA5C-BE96944E282E}" destId="{52E238B9-0328-499E-A453-F8E0ED9B46E0}" srcOrd="0" destOrd="0" presId="urn:microsoft.com/office/officeart/2005/8/layout/bProcess4"/>
    <dgm:cxn modelId="{045452B6-1E46-49D1-9B55-F744604647D1}" type="presOf" srcId="{3C93EC70-CA60-43E2-A762-06697A2BA63E}" destId="{FFA9625A-CE7C-43C7-8AA1-3B97D0099A86}" srcOrd="0" destOrd="0" presId="urn:microsoft.com/office/officeart/2005/8/layout/bProcess4"/>
    <dgm:cxn modelId="{132CFEBB-390B-4061-B75C-047A57D4DE18}" type="presOf" srcId="{80D90C18-A1F8-4BEC-81EB-1548EE96D1E0}" destId="{EFECFB3E-3D50-4CA8-81A0-481047CF592D}" srcOrd="0" destOrd="0" presId="urn:microsoft.com/office/officeart/2005/8/layout/bProcess4"/>
    <dgm:cxn modelId="{B001AEC0-D36F-4C9E-B7AC-2CFF82F5FE4D}" type="presOf" srcId="{B84D8A1F-BDDE-4A61-B448-DEA078508DEF}" destId="{C400EEF0-B468-4777-9D30-98E50E14C822}" srcOrd="0" destOrd="0" presId="urn:microsoft.com/office/officeart/2005/8/layout/bProcess4"/>
    <dgm:cxn modelId="{764F74C2-8F29-4B58-8EC3-53C9A3B7B7C8}" srcId="{59E3E8C4-8D0A-4B57-B6A3-B0C807FC5BD2}" destId="{CF7A4F37-0F52-4B86-B936-265B13A5763E}" srcOrd="1" destOrd="0" parTransId="{9C2CBEAB-CBE0-4114-96FE-143A32B11AE3}" sibTransId="{217BC4D3-BBED-4592-9897-C8BDD206C1F6}"/>
    <dgm:cxn modelId="{3E8291C5-E2A3-4976-950F-BEA456743BDB}" type="presOf" srcId="{B463546B-F012-4B33-9626-C94B70573813}" destId="{866100B1-45C3-4797-8BB0-EFA806F08584}" srcOrd="0" destOrd="0" presId="urn:microsoft.com/office/officeart/2005/8/layout/bProcess4"/>
    <dgm:cxn modelId="{6AA965D7-BDFA-4165-BF40-8F23B3B1C2E4}" type="presOf" srcId="{217BC4D3-BBED-4592-9897-C8BDD206C1F6}" destId="{632DC607-3E55-4623-BE33-16383B9A634F}" srcOrd="0" destOrd="0" presId="urn:microsoft.com/office/officeart/2005/8/layout/bProcess4"/>
    <dgm:cxn modelId="{AAAB66DC-48C1-4BFB-9B6D-AA6F1C921536}" srcId="{59E3E8C4-8D0A-4B57-B6A3-B0C807FC5BD2}" destId="{BD0A0507-F497-4E82-970E-7427F2F5E11D}" srcOrd="6" destOrd="0" parTransId="{0FD0EF9F-E750-41C1-BA6F-4F97F2B45C74}" sibTransId="{ADEA10F9-561D-444F-A618-7D6AA5B62443}"/>
    <dgm:cxn modelId="{F603C7DF-D24B-4D01-BE83-54A1040E9D19}" type="presOf" srcId="{48C3B899-9A00-4175-B300-DDEC38F42C95}" destId="{8325ED26-D206-4D93-A40E-4179C04C00D3}" srcOrd="0" destOrd="0" presId="urn:microsoft.com/office/officeart/2005/8/layout/bProcess4"/>
    <dgm:cxn modelId="{845297F3-3D48-461D-B057-708EC3E5A6A9}" type="presOf" srcId="{8AEC5B69-0B05-4507-9330-0E7665C9223A}" destId="{539653FE-AE36-4E26-9A09-C7E61853524C}" srcOrd="0" destOrd="0" presId="urn:microsoft.com/office/officeart/2005/8/layout/bProcess4"/>
    <dgm:cxn modelId="{274FD7F5-5858-49FE-B775-4D5C3C3D8E33}" srcId="{59E3E8C4-8D0A-4B57-B6A3-B0C807FC5BD2}" destId="{80D90C18-A1F8-4BEC-81EB-1548EE96D1E0}" srcOrd="5" destOrd="0" parTransId="{28768B53-0936-462D-98B3-01A9336ACC3B}" sibTransId="{0AB98C3F-D22C-4A9E-A6F3-8C1DE32A80DD}"/>
    <dgm:cxn modelId="{9D490584-5562-4114-9F85-1314F181E20A}" type="presParOf" srcId="{92F4875A-158F-4CC6-B960-9EBFB18E9C40}" destId="{CFA616DC-5E84-469A-951D-5DBFD56BC5A7}" srcOrd="0" destOrd="0" presId="urn:microsoft.com/office/officeart/2005/8/layout/bProcess4"/>
    <dgm:cxn modelId="{6B3D9D54-09DD-4546-9D0A-712A478046DB}" type="presParOf" srcId="{CFA616DC-5E84-469A-951D-5DBFD56BC5A7}" destId="{9281D33B-3171-436B-AEE6-A2C774DD6BD2}" srcOrd="0" destOrd="0" presId="urn:microsoft.com/office/officeart/2005/8/layout/bProcess4"/>
    <dgm:cxn modelId="{3951F771-A46B-4C32-BBE3-67B9C245FC3A}" type="presParOf" srcId="{CFA616DC-5E84-469A-951D-5DBFD56BC5A7}" destId="{7DA0A6C7-D2AF-4C56-B525-9A6EE8FCD8D0}" srcOrd="1" destOrd="0" presId="urn:microsoft.com/office/officeart/2005/8/layout/bProcess4"/>
    <dgm:cxn modelId="{7A0C60FD-6954-4DDD-A856-BCA078F70B74}" type="presParOf" srcId="{92F4875A-158F-4CC6-B960-9EBFB18E9C40}" destId="{8F6F2F06-7854-4D4B-8E17-0F8C401A7455}" srcOrd="1" destOrd="0" presId="urn:microsoft.com/office/officeart/2005/8/layout/bProcess4"/>
    <dgm:cxn modelId="{E796745D-1BB1-4B1C-8299-E1153B3827E5}" type="presParOf" srcId="{92F4875A-158F-4CC6-B960-9EBFB18E9C40}" destId="{61E2580C-B62E-47E8-BC90-1696961D6482}" srcOrd="2" destOrd="0" presId="urn:microsoft.com/office/officeart/2005/8/layout/bProcess4"/>
    <dgm:cxn modelId="{F0229C12-79EF-4869-8668-8AF99DBEC818}" type="presParOf" srcId="{61E2580C-B62E-47E8-BC90-1696961D6482}" destId="{02C5C720-3C7F-47A5-A357-C13E9023665F}" srcOrd="0" destOrd="0" presId="urn:microsoft.com/office/officeart/2005/8/layout/bProcess4"/>
    <dgm:cxn modelId="{78336248-2F00-40A3-8BAB-9D380CCE9714}" type="presParOf" srcId="{61E2580C-B62E-47E8-BC90-1696961D6482}" destId="{B921CF0B-7940-4577-986E-2E2273264F41}" srcOrd="1" destOrd="0" presId="urn:microsoft.com/office/officeart/2005/8/layout/bProcess4"/>
    <dgm:cxn modelId="{185F7238-C2BF-47CA-814A-C75DCB41C811}" type="presParOf" srcId="{92F4875A-158F-4CC6-B960-9EBFB18E9C40}" destId="{632DC607-3E55-4623-BE33-16383B9A634F}" srcOrd="3" destOrd="0" presId="urn:microsoft.com/office/officeart/2005/8/layout/bProcess4"/>
    <dgm:cxn modelId="{8FD89F1E-B4C9-46AA-B844-8B77D0FCFB53}" type="presParOf" srcId="{92F4875A-158F-4CC6-B960-9EBFB18E9C40}" destId="{4A5902C5-F78F-4848-B84F-B54EF3D24B84}" srcOrd="4" destOrd="0" presId="urn:microsoft.com/office/officeart/2005/8/layout/bProcess4"/>
    <dgm:cxn modelId="{3E8278DD-03DD-4867-B8E0-DB1E85886D17}" type="presParOf" srcId="{4A5902C5-F78F-4848-B84F-B54EF3D24B84}" destId="{287E4D0F-CAAC-4F85-8A50-B4E697E5597D}" srcOrd="0" destOrd="0" presId="urn:microsoft.com/office/officeart/2005/8/layout/bProcess4"/>
    <dgm:cxn modelId="{F86759C2-7138-4B61-9E3D-A2E10D1F4E34}" type="presParOf" srcId="{4A5902C5-F78F-4848-B84F-B54EF3D24B84}" destId="{52E238B9-0328-499E-A453-F8E0ED9B46E0}" srcOrd="1" destOrd="0" presId="urn:microsoft.com/office/officeart/2005/8/layout/bProcess4"/>
    <dgm:cxn modelId="{D7551A5F-47CE-4D7F-81C5-0A91C970FAE1}" type="presParOf" srcId="{92F4875A-158F-4CC6-B960-9EBFB18E9C40}" destId="{866100B1-45C3-4797-8BB0-EFA806F08584}" srcOrd="5" destOrd="0" presId="urn:microsoft.com/office/officeart/2005/8/layout/bProcess4"/>
    <dgm:cxn modelId="{932EFE5A-F2F9-40CC-AC78-2DA3DA9DFD27}" type="presParOf" srcId="{92F4875A-158F-4CC6-B960-9EBFB18E9C40}" destId="{C4C68C6B-99B2-45BF-8375-43B991C2A38F}" srcOrd="6" destOrd="0" presId="urn:microsoft.com/office/officeart/2005/8/layout/bProcess4"/>
    <dgm:cxn modelId="{0E6944F4-E1B5-424B-A013-C7985C773C8C}" type="presParOf" srcId="{C4C68C6B-99B2-45BF-8375-43B991C2A38F}" destId="{23160B4D-47E2-48CD-B3EE-304F2727718B}" srcOrd="0" destOrd="0" presId="urn:microsoft.com/office/officeart/2005/8/layout/bProcess4"/>
    <dgm:cxn modelId="{78E69E62-3273-4C42-B5F0-12CDDC124470}" type="presParOf" srcId="{C4C68C6B-99B2-45BF-8375-43B991C2A38F}" destId="{539653FE-AE36-4E26-9A09-C7E61853524C}" srcOrd="1" destOrd="0" presId="urn:microsoft.com/office/officeart/2005/8/layout/bProcess4"/>
    <dgm:cxn modelId="{DDCD75B6-6CE5-43A2-93EE-6024D064EC5A}" type="presParOf" srcId="{92F4875A-158F-4CC6-B960-9EBFB18E9C40}" destId="{FFA9625A-CE7C-43C7-8AA1-3B97D0099A86}" srcOrd="7" destOrd="0" presId="urn:microsoft.com/office/officeart/2005/8/layout/bProcess4"/>
    <dgm:cxn modelId="{B123AF23-BC58-43C9-B309-1C484478FE44}" type="presParOf" srcId="{92F4875A-158F-4CC6-B960-9EBFB18E9C40}" destId="{87E47275-0B9C-4C1A-8042-12F7C6F2CDE1}" srcOrd="8" destOrd="0" presId="urn:microsoft.com/office/officeart/2005/8/layout/bProcess4"/>
    <dgm:cxn modelId="{09D25325-BCF9-4AEE-AEF4-EA1E2461CB81}" type="presParOf" srcId="{87E47275-0B9C-4C1A-8042-12F7C6F2CDE1}" destId="{5DF99A5D-93E7-4F57-8C1C-83026BECD1CE}" srcOrd="0" destOrd="0" presId="urn:microsoft.com/office/officeart/2005/8/layout/bProcess4"/>
    <dgm:cxn modelId="{F80D8810-F0AB-477D-A86C-734FFF428FEF}" type="presParOf" srcId="{87E47275-0B9C-4C1A-8042-12F7C6F2CDE1}" destId="{8325ED26-D206-4D93-A40E-4179C04C00D3}" srcOrd="1" destOrd="0" presId="urn:microsoft.com/office/officeart/2005/8/layout/bProcess4"/>
    <dgm:cxn modelId="{817D77FE-A901-4FB8-8DAC-4F90C7717166}" type="presParOf" srcId="{92F4875A-158F-4CC6-B960-9EBFB18E9C40}" destId="{6B293075-D88F-403B-8AAA-ECC954C132FA}" srcOrd="9" destOrd="0" presId="urn:microsoft.com/office/officeart/2005/8/layout/bProcess4"/>
    <dgm:cxn modelId="{ADCA30DD-E307-4A8F-A3EB-6795C2C58727}" type="presParOf" srcId="{92F4875A-158F-4CC6-B960-9EBFB18E9C40}" destId="{2252891A-5B61-44CF-AD9A-AED1A10A7209}" srcOrd="10" destOrd="0" presId="urn:microsoft.com/office/officeart/2005/8/layout/bProcess4"/>
    <dgm:cxn modelId="{4890E3FB-E0E4-4523-80AF-0DCC6E8B9E23}" type="presParOf" srcId="{2252891A-5B61-44CF-AD9A-AED1A10A7209}" destId="{BDE9B457-2942-4600-BA6B-1D3A0A42837E}" srcOrd="0" destOrd="0" presId="urn:microsoft.com/office/officeart/2005/8/layout/bProcess4"/>
    <dgm:cxn modelId="{96265735-2DF7-42FF-9F4C-A402D00A6A11}" type="presParOf" srcId="{2252891A-5B61-44CF-AD9A-AED1A10A7209}" destId="{EFECFB3E-3D50-4CA8-81A0-481047CF592D}" srcOrd="1" destOrd="0" presId="urn:microsoft.com/office/officeart/2005/8/layout/bProcess4"/>
    <dgm:cxn modelId="{13CB016E-4A97-4D76-AC01-A363968AB23E}" type="presParOf" srcId="{92F4875A-158F-4CC6-B960-9EBFB18E9C40}" destId="{3DA17CC4-1A56-451A-A35D-AA8D4439E5AF}" srcOrd="11" destOrd="0" presId="urn:microsoft.com/office/officeart/2005/8/layout/bProcess4"/>
    <dgm:cxn modelId="{2A1F8633-0790-4096-A94C-7AD97E16968C}" type="presParOf" srcId="{92F4875A-158F-4CC6-B960-9EBFB18E9C40}" destId="{067C52FF-42F7-41BB-B224-9FC0E1BD397F}" srcOrd="12" destOrd="0" presId="urn:microsoft.com/office/officeart/2005/8/layout/bProcess4"/>
    <dgm:cxn modelId="{6ACE2D54-35F1-47B7-B2C2-4392FF4D356F}" type="presParOf" srcId="{067C52FF-42F7-41BB-B224-9FC0E1BD397F}" destId="{2835EF93-6695-4533-91B4-8122520D8D81}" srcOrd="0" destOrd="0" presId="urn:microsoft.com/office/officeart/2005/8/layout/bProcess4"/>
    <dgm:cxn modelId="{29E17433-3C26-425C-97D4-A547A749DA7E}" type="presParOf" srcId="{067C52FF-42F7-41BB-B224-9FC0E1BD397F}" destId="{1B3D6B4E-E78A-48EC-9E31-EDC58FE2DBC5}" srcOrd="1" destOrd="0" presId="urn:microsoft.com/office/officeart/2005/8/layout/bProcess4"/>
    <dgm:cxn modelId="{7A1C1DF0-6EC2-4A31-B684-70A3C8A0D642}" type="presParOf" srcId="{92F4875A-158F-4CC6-B960-9EBFB18E9C40}" destId="{3BFAED6E-40B6-4B0A-9187-07D19128B1F5}" srcOrd="13" destOrd="0" presId="urn:microsoft.com/office/officeart/2005/8/layout/bProcess4"/>
    <dgm:cxn modelId="{797EDE67-E5A2-4F1E-929A-11EC43CF29DE}" type="presParOf" srcId="{92F4875A-158F-4CC6-B960-9EBFB18E9C40}" destId="{54BFF60C-1057-4166-8A32-F27BD7B27CA9}" srcOrd="14" destOrd="0" presId="urn:microsoft.com/office/officeart/2005/8/layout/bProcess4"/>
    <dgm:cxn modelId="{31AD9494-BD9C-4E91-A256-E0F5118018AB}" type="presParOf" srcId="{54BFF60C-1057-4166-8A32-F27BD7B27CA9}" destId="{50AD7818-F13B-4DA2-851A-2FC2B7AB3958}" srcOrd="0" destOrd="0" presId="urn:microsoft.com/office/officeart/2005/8/layout/bProcess4"/>
    <dgm:cxn modelId="{03B953D4-E156-4BAA-AF8E-D515C9133893}" type="presParOf" srcId="{54BFF60C-1057-4166-8A32-F27BD7B27CA9}" destId="{C400EEF0-B468-4777-9D30-98E50E14C822}"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F2F06-7854-4D4B-8E17-0F8C401A7455}">
      <dsp:nvSpPr>
        <dsp:cNvPr id="0" name=""/>
        <dsp:cNvSpPr/>
      </dsp:nvSpPr>
      <dsp:spPr>
        <a:xfrm rot="5400000">
          <a:off x="-377479" y="2034408"/>
          <a:ext cx="1604396"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DA0A6C7-D2AF-4C56-B525-9A6EE8FCD8D0}">
      <dsp:nvSpPr>
        <dsp:cNvPr id="0" name=""/>
        <dsp:cNvSpPr/>
      </dsp:nvSpPr>
      <dsp:spPr>
        <a:xfrm>
          <a:off x="3832" y="1014397"/>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editPerson(people): This function allows the user to edit the details of a person in the list.</a:t>
          </a:r>
        </a:p>
        <a:p>
          <a:pPr marL="0" lvl="0" indent="0" algn="ctr" defTabSz="488950">
            <a:lnSpc>
              <a:spcPct val="90000"/>
            </a:lnSpc>
            <a:spcBef>
              <a:spcPct val="0"/>
            </a:spcBef>
            <a:spcAft>
              <a:spcPct val="35000"/>
            </a:spcAft>
            <a:buNone/>
          </a:pPr>
          <a:endParaRPr lang="en-US" sz="1100" kern="1200" dirty="0"/>
        </a:p>
      </dsp:txBody>
      <dsp:txXfrm>
        <a:off x="40382" y="1050947"/>
        <a:ext cx="2006767" cy="1174820"/>
      </dsp:txXfrm>
    </dsp:sp>
    <dsp:sp modelId="{632DC607-3E55-4623-BE33-16383B9A634F}">
      <dsp:nvSpPr>
        <dsp:cNvPr id="0" name=""/>
        <dsp:cNvSpPr/>
      </dsp:nvSpPr>
      <dsp:spPr>
        <a:xfrm rot="5400000">
          <a:off x="-350318" y="3621470"/>
          <a:ext cx="1550074"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921CF0B-7940-4577-986E-2E2273264F41}">
      <dsp:nvSpPr>
        <dsp:cNvPr id="0" name=""/>
        <dsp:cNvSpPr/>
      </dsp:nvSpPr>
      <dsp:spPr>
        <a:xfrm>
          <a:off x="3832" y="2628620"/>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deletePerson(people): This function allows the user to delete a person from the list.</a:t>
          </a:r>
        </a:p>
      </dsp:txBody>
      <dsp:txXfrm>
        <a:off x="40382" y="2665170"/>
        <a:ext cx="2006767" cy="1174820"/>
      </dsp:txXfrm>
    </dsp:sp>
    <dsp:sp modelId="{866100B1-45C3-4797-8BB0-EFA806F08584}">
      <dsp:nvSpPr>
        <dsp:cNvPr id="0" name=""/>
        <dsp:cNvSpPr/>
      </dsp:nvSpPr>
      <dsp:spPr>
        <a:xfrm>
          <a:off x="429632" y="4401420"/>
          <a:ext cx="2756397"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2E238B9-0328-499E-A453-F8E0ED9B46E0}">
      <dsp:nvSpPr>
        <dsp:cNvPr id="0" name=""/>
        <dsp:cNvSpPr/>
      </dsp:nvSpPr>
      <dsp:spPr>
        <a:xfrm>
          <a:off x="3832" y="4188520"/>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displayStudents(people): This function displays all the students in the list.</a:t>
          </a:r>
        </a:p>
      </dsp:txBody>
      <dsp:txXfrm>
        <a:off x="40382" y="4225070"/>
        <a:ext cx="2006767" cy="1174820"/>
      </dsp:txXfrm>
    </dsp:sp>
    <dsp:sp modelId="{FFA9625A-CE7C-43C7-8AA1-3B97D0099A86}">
      <dsp:nvSpPr>
        <dsp:cNvPr id="0" name=""/>
        <dsp:cNvSpPr/>
      </dsp:nvSpPr>
      <dsp:spPr>
        <a:xfrm rot="16200000">
          <a:off x="2415905" y="3621470"/>
          <a:ext cx="1550074"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39653FE-AE36-4E26-9A09-C7E61853524C}">
      <dsp:nvSpPr>
        <dsp:cNvPr id="0" name=""/>
        <dsp:cNvSpPr/>
      </dsp:nvSpPr>
      <dsp:spPr>
        <a:xfrm>
          <a:off x="2770056" y="4188520"/>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isplayTeachers(people): This function displays all the teachers in the list.</a:t>
          </a:r>
        </a:p>
      </dsp:txBody>
      <dsp:txXfrm>
        <a:off x="2806606" y="4225070"/>
        <a:ext cx="2006767" cy="1174820"/>
      </dsp:txXfrm>
    </dsp:sp>
    <dsp:sp modelId="{6B293075-D88F-403B-8AAA-ECC954C132FA}">
      <dsp:nvSpPr>
        <dsp:cNvPr id="0" name=""/>
        <dsp:cNvSpPr/>
      </dsp:nvSpPr>
      <dsp:spPr>
        <a:xfrm rot="16200000">
          <a:off x="2415905" y="2061569"/>
          <a:ext cx="1550074"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325ED26-D206-4D93-A40E-4179C04C00D3}">
      <dsp:nvSpPr>
        <dsp:cNvPr id="0" name=""/>
        <dsp:cNvSpPr/>
      </dsp:nvSpPr>
      <dsp:spPr>
        <a:xfrm>
          <a:off x="2770056" y="2628620"/>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displaySupervisors(people): This function displays all the supervisors in the list.</a:t>
          </a:r>
        </a:p>
      </dsp:txBody>
      <dsp:txXfrm>
        <a:off x="2806606" y="2665170"/>
        <a:ext cx="2006767" cy="1174820"/>
      </dsp:txXfrm>
    </dsp:sp>
    <dsp:sp modelId="{3DA17CC4-1A56-451A-A35D-AA8D4439E5AF}">
      <dsp:nvSpPr>
        <dsp:cNvPr id="0" name=""/>
        <dsp:cNvSpPr/>
      </dsp:nvSpPr>
      <dsp:spPr>
        <a:xfrm>
          <a:off x="3195855" y="1281619"/>
          <a:ext cx="2756397"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FECFB3E-3D50-4CA8-81A0-481047CF592D}">
      <dsp:nvSpPr>
        <dsp:cNvPr id="0" name=""/>
        <dsp:cNvSpPr/>
      </dsp:nvSpPr>
      <dsp:spPr>
        <a:xfrm>
          <a:off x="2770056" y="1068719"/>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displayAll(people): This function displays all the people in the list.</a:t>
          </a:r>
        </a:p>
      </dsp:txBody>
      <dsp:txXfrm>
        <a:off x="2806606" y="1105269"/>
        <a:ext cx="2006767" cy="1174820"/>
      </dsp:txXfrm>
    </dsp:sp>
    <dsp:sp modelId="{3BFAED6E-40B6-4B0A-9187-07D19128B1F5}">
      <dsp:nvSpPr>
        <dsp:cNvPr id="0" name=""/>
        <dsp:cNvSpPr/>
      </dsp:nvSpPr>
      <dsp:spPr>
        <a:xfrm rot="5400000">
          <a:off x="5182129" y="2061569"/>
          <a:ext cx="1550074" cy="187188"/>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B3D6B4E-E78A-48EC-9E31-EDC58FE2DBC5}">
      <dsp:nvSpPr>
        <dsp:cNvPr id="0" name=""/>
        <dsp:cNvSpPr/>
      </dsp:nvSpPr>
      <dsp:spPr>
        <a:xfrm>
          <a:off x="5536280" y="1068719"/>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countPeople(people): This function counts the number of people in the list.</a:t>
          </a:r>
        </a:p>
      </dsp:txBody>
      <dsp:txXfrm>
        <a:off x="5572830" y="1105269"/>
        <a:ext cx="2006767" cy="1174820"/>
      </dsp:txXfrm>
    </dsp:sp>
    <dsp:sp modelId="{C400EEF0-B468-4777-9D30-98E50E14C822}">
      <dsp:nvSpPr>
        <dsp:cNvPr id="0" name=""/>
        <dsp:cNvSpPr/>
      </dsp:nvSpPr>
      <dsp:spPr>
        <a:xfrm>
          <a:off x="5536280" y="2628620"/>
          <a:ext cx="2079867" cy="124792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saveDataToCSV(people): This function saves the data of all the people in the list to a CSV file</a:t>
          </a:r>
        </a:p>
      </dsp:txBody>
      <dsp:txXfrm>
        <a:off x="5572830" y="2665170"/>
        <a:ext cx="2006767" cy="117482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4F467-C833-4C02-9EFF-844FDA25A993}"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D90A0-DC6A-423E-82A8-F7E843F632C3}" type="slidenum">
              <a:rPr lang="en-US" smtClean="0"/>
              <a:t>‹#›</a:t>
            </a:fld>
            <a:endParaRPr lang="en-US"/>
          </a:p>
        </p:txBody>
      </p:sp>
    </p:spTree>
    <p:extLst>
      <p:ext uri="{BB962C8B-B14F-4D97-AF65-F5344CB8AC3E}">
        <p14:creationId xmlns:p14="http://schemas.microsoft.com/office/powerpoint/2010/main" val="39667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582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47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18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6/9/2024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92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6/9/2024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97359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85083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6/9/2024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80049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6/9/2024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9134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97983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58095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6/9/2024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7959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0592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6/9/2024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765559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01044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9613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536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71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55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060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292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178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539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43893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6/9/2024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68774935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pxfuel.com/en/free-photo-xzjid/download/1920x1080" TargetMode="External"/><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4C2565-46BB-1A42-A2BF-EAFA9F7530E3}"/>
              </a:ext>
            </a:extLst>
          </p:cNvPr>
          <p:cNvSpPr>
            <a:spLocks noGrp="1"/>
          </p:cNvSpPr>
          <p:nvPr>
            <p:ph type="title"/>
          </p:nvPr>
        </p:nvSpPr>
        <p:spPr>
          <a:xfrm>
            <a:off x="153909" y="640080"/>
            <a:ext cx="4182701" cy="2850319"/>
          </a:xfrm>
        </p:spPr>
        <p:txBody>
          <a:bodyPr vert="horz" lIns="91440" tIns="45720" rIns="91440" bIns="45720" rtlCol="0" anchor="ctr">
            <a:normAutofit/>
          </a:bodyPr>
          <a:lstStyle/>
          <a:p>
            <a:r>
              <a:rPr lang="en-US" sz="5000" dirty="0">
                <a:solidFill>
                  <a:srgbClr val="FFFFFF"/>
                </a:solidFill>
              </a:rPr>
              <a:t>The programmers team</a:t>
            </a:r>
          </a:p>
        </p:txBody>
      </p:sp>
      <p:cxnSp>
        <p:nvCxnSpPr>
          <p:cNvPr id="42" name="Straight Connector 41">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A computer keyboard with green numbers&#10;&#10;Description automatically generated">
            <a:extLst>
              <a:ext uri="{FF2B5EF4-FFF2-40B4-BE49-F238E27FC236}">
                <a16:creationId xmlns:a16="http://schemas.microsoft.com/office/drawing/2014/main" id="{BB92EBEE-77E6-7AA8-45BF-EB190014619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565" r="15565"/>
          <a:stretch/>
        </p:blipFill>
        <p:spPr>
          <a:xfrm>
            <a:off x="4635095" y="10"/>
            <a:ext cx="7556889" cy="6857990"/>
          </a:xfrm>
          <a:prstGeom prst="rect">
            <a:avLst/>
          </a:prstGeom>
        </p:spPr>
      </p:pic>
      <p:sp>
        <p:nvSpPr>
          <p:cNvPr id="12" name="TextBox 11">
            <a:extLst>
              <a:ext uri="{FF2B5EF4-FFF2-40B4-BE49-F238E27FC236}">
                <a16:creationId xmlns:a16="http://schemas.microsoft.com/office/drawing/2014/main" id="{E0FB0A3B-497E-6F87-5F66-5AF87384730A}"/>
              </a:ext>
            </a:extLst>
          </p:cNvPr>
          <p:cNvSpPr txBox="1"/>
          <p:nvPr/>
        </p:nvSpPr>
        <p:spPr>
          <a:xfrm>
            <a:off x="484814" y="4685122"/>
            <a:ext cx="3776101" cy="1477328"/>
          </a:xfrm>
          <a:prstGeom prst="rect">
            <a:avLst/>
          </a:prstGeom>
          <a:noFill/>
        </p:spPr>
        <p:txBody>
          <a:bodyPr wrap="square" rtlCol="0">
            <a:spAutoFit/>
          </a:bodyPr>
          <a:lstStyle/>
          <a:p>
            <a:pPr>
              <a:lnSpc>
                <a:spcPct val="100000"/>
              </a:lnSpc>
            </a:pPr>
            <a:r>
              <a:rPr lang="en-US" sz="1800" dirty="0">
                <a:solidFill>
                  <a:schemeClr val="tx2"/>
                </a:solidFill>
              </a:rPr>
              <a:t>ANDREAS KYRIAKIDES</a:t>
            </a:r>
          </a:p>
          <a:p>
            <a:pPr>
              <a:lnSpc>
                <a:spcPct val="100000"/>
              </a:lnSpc>
            </a:pPr>
            <a:r>
              <a:rPr lang="en-US" sz="1800" dirty="0">
                <a:solidFill>
                  <a:schemeClr val="tx2"/>
                </a:solidFill>
              </a:rPr>
              <a:t>SIMOS MICHAEL</a:t>
            </a:r>
          </a:p>
          <a:p>
            <a:pPr>
              <a:lnSpc>
                <a:spcPct val="100000"/>
              </a:lnSpc>
            </a:pPr>
            <a:r>
              <a:rPr lang="en-US" sz="1800" dirty="0">
                <a:solidFill>
                  <a:schemeClr val="tx2"/>
                </a:solidFill>
              </a:rPr>
              <a:t>MAHMOUD TALEB</a:t>
            </a:r>
          </a:p>
          <a:p>
            <a:pPr>
              <a:lnSpc>
                <a:spcPct val="100000"/>
              </a:lnSpc>
            </a:pPr>
            <a:r>
              <a:rPr lang="en-US" sz="1800" dirty="0">
                <a:solidFill>
                  <a:schemeClr val="tx2"/>
                </a:solidFill>
              </a:rPr>
              <a:t>MATHEOS  CHRISTODOULOU</a:t>
            </a:r>
          </a:p>
          <a:p>
            <a:pPr>
              <a:lnSpc>
                <a:spcPct val="100000"/>
              </a:lnSpc>
            </a:pPr>
            <a:endParaRPr lang="en-US" sz="1800" dirty="0">
              <a:solidFill>
                <a:schemeClr val="bg1"/>
              </a:solidFill>
            </a:endParaRPr>
          </a:p>
        </p:txBody>
      </p:sp>
      <p:pic>
        <p:nvPicPr>
          <p:cNvPr id="4" name="Picture 3">
            <a:extLst>
              <a:ext uri="{FF2B5EF4-FFF2-40B4-BE49-F238E27FC236}">
                <a16:creationId xmlns:a16="http://schemas.microsoft.com/office/drawing/2014/main" id="{4B99F99E-0C92-4815-A1BF-9B6AD75C5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615" y="201770"/>
            <a:ext cx="1904300" cy="1523440"/>
          </a:xfrm>
          <a:prstGeom prst="rect">
            <a:avLst/>
          </a:prstGeom>
        </p:spPr>
      </p:pic>
    </p:spTree>
    <p:extLst>
      <p:ext uri="{BB962C8B-B14F-4D97-AF65-F5344CB8AC3E}">
        <p14:creationId xmlns:p14="http://schemas.microsoft.com/office/powerpoint/2010/main" val="10214415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par>
                          <p:cTn id="8" fill="hold">
                            <p:stCondLst>
                              <p:cond delay="1700"/>
                            </p:stCondLst>
                            <p:childTnLst>
                              <p:par>
                                <p:cTn id="9" presetID="14" presetClass="entr" presetSubtype="1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1" dur="500"/>
                                        <p:tgtEl>
                                          <p:spTgt spid="12">
                                            <p:txEl>
                                              <p:pRg st="0" end="0"/>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14" dur="500"/>
                                        <p:tgtEl>
                                          <p:spTgt spid="12">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17" dur="500"/>
                                        <p:tgtEl>
                                          <p:spTgt spid="12">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2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omputer keyboard with green numbers">
            <a:extLst>
              <a:ext uri="{FF2B5EF4-FFF2-40B4-BE49-F238E27FC236}">
                <a16:creationId xmlns:a16="http://schemas.microsoft.com/office/drawing/2014/main" id="{A16C0B67-F82E-8A07-FAD4-18E9789A9807}"/>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960" r="14170"/>
          <a:stretch/>
        </p:blipFill>
        <p:spPr>
          <a:xfrm>
            <a:off x="16" y="10"/>
            <a:ext cx="7556889" cy="6857990"/>
          </a:xfrm>
          <a:prstGeom prst="rect">
            <a:avLst/>
          </a:prstGeom>
        </p:spPr>
      </p:pic>
      <p:sp>
        <p:nvSpPr>
          <p:cNvPr id="29" name="Rectangle 2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B77E3BED-4C2E-A0EE-B3F7-EEFDA177DB9D}"/>
              </a:ext>
            </a:extLst>
          </p:cNvPr>
          <p:cNvSpPr>
            <a:spLocks noGrp="1"/>
          </p:cNvSpPr>
          <p:nvPr>
            <p:ph type="title"/>
          </p:nvPr>
        </p:nvSpPr>
        <p:spPr>
          <a:xfrm>
            <a:off x="8047939" y="640080"/>
            <a:ext cx="3659246" cy="2850320"/>
          </a:xfrm>
        </p:spPr>
        <p:txBody>
          <a:bodyPr vert="horz" lIns="91440" tIns="45720" rIns="91440" bIns="45720" rtlCol="0" anchor="b">
            <a:normAutofit/>
          </a:bodyPr>
          <a:lstStyle/>
          <a:p>
            <a:r>
              <a:rPr lang="en-US" sz="5400"/>
              <a:t>Thanks for watching</a:t>
            </a:r>
          </a:p>
        </p:txBody>
      </p:sp>
      <p:cxnSp>
        <p:nvCxnSpPr>
          <p:cNvPr id="31" name="Straight Connector 3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68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6" name="Straight Connector 7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37E369-3A6B-2EBD-B8C4-FFE29FF10A54}"/>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2400" dirty="0">
                <a:ln w="0"/>
                <a:effectLst>
                  <a:outerShdw blurRad="38100" dist="19050" dir="2700000" algn="tl" rotWithShape="0">
                    <a:schemeClr val="dk1">
                      <a:alpha val="40000"/>
                    </a:schemeClr>
                  </a:outerShdw>
                </a:effectLst>
              </a:rPr>
              <a:t>The Student Management System</a:t>
            </a:r>
            <a:endParaRPr lang="en-US" sz="2400" dirty="0"/>
          </a:p>
        </p:txBody>
      </p:sp>
      <p:cxnSp>
        <p:nvCxnSpPr>
          <p:cNvPr id="80" name="Straight Connector 7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 Placeholder 3">
            <a:extLst>
              <a:ext uri="{FF2B5EF4-FFF2-40B4-BE49-F238E27FC236}">
                <a16:creationId xmlns:a16="http://schemas.microsoft.com/office/drawing/2014/main" id="{8A151319-FD13-2CD9-6476-2019C8AA9A31}"/>
              </a:ext>
            </a:extLst>
          </p:cNvPr>
          <p:cNvSpPr>
            <a:spLocks noGrp="1"/>
          </p:cNvSpPr>
          <p:nvPr>
            <p:ph type="body" sz="half" idx="2"/>
          </p:nvPr>
        </p:nvSpPr>
        <p:spPr>
          <a:xfrm>
            <a:off x="774871" y="2620694"/>
            <a:ext cx="3448259" cy="3342747"/>
          </a:xfrm>
        </p:spPr>
        <p:txBody>
          <a:bodyPr vert="horz" lIns="0" tIns="45720" rIns="0" bIns="45720" rtlCol="0">
            <a:normAutofit/>
          </a:bodyPr>
          <a:lstStyle/>
          <a:p>
            <a:pPr>
              <a:lnSpc>
                <a:spcPct val="90000"/>
              </a:lnSpc>
            </a:pPr>
            <a:r>
              <a:rPr lang="en-US" sz="1500" dirty="0"/>
              <a:t>The Programmers Team is a group of 4 college students on their 1</a:t>
            </a:r>
            <a:r>
              <a:rPr lang="en-US" sz="1500" baseline="30000" dirty="0"/>
              <a:t>st</a:t>
            </a:r>
            <a:r>
              <a:rPr lang="en-US" sz="1500" dirty="0"/>
              <a:t> year of study computer &amp; network technician.</a:t>
            </a:r>
          </a:p>
          <a:p>
            <a:pPr>
              <a:lnSpc>
                <a:spcPct val="90000"/>
              </a:lnSpc>
            </a:pPr>
            <a:r>
              <a:rPr lang="en-US" sz="1500" dirty="0"/>
              <a:t>Our names are :</a:t>
            </a:r>
          </a:p>
          <a:p>
            <a:pPr>
              <a:lnSpc>
                <a:spcPct val="90000"/>
              </a:lnSpc>
            </a:pPr>
            <a:r>
              <a:rPr lang="en-US" sz="1500" dirty="0"/>
              <a:t>Simos , </a:t>
            </a:r>
            <a:r>
              <a:rPr lang="en-US" sz="1500" dirty="0" err="1"/>
              <a:t>Antreas</a:t>
            </a:r>
            <a:r>
              <a:rPr lang="en-US" sz="1500" dirty="0"/>
              <a:t> , </a:t>
            </a:r>
            <a:r>
              <a:rPr lang="en-US" sz="1500" dirty="0" err="1"/>
              <a:t>Matheos</a:t>
            </a:r>
            <a:r>
              <a:rPr lang="en-US" sz="1500" dirty="0"/>
              <a:t> , </a:t>
            </a:r>
            <a:r>
              <a:rPr lang="en-US" sz="1500" dirty="0" err="1"/>
              <a:t>Mahmout</a:t>
            </a:r>
            <a:r>
              <a:rPr lang="en-US" sz="1500" dirty="0"/>
              <a:t>.</a:t>
            </a:r>
          </a:p>
          <a:p>
            <a:pPr>
              <a:lnSpc>
                <a:spcPct val="90000"/>
              </a:lnSpc>
            </a:pPr>
            <a:r>
              <a:rPr lang="en-US" sz="1500" dirty="0"/>
              <a:t>We came up with the idea to create a student management system to help our college to contribute to the  student and professors records data management!</a:t>
            </a:r>
          </a:p>
          <a:p>
            <a:pPr>
              <a:lnSpc>
                <a:spcPct val="90000"/>
              </a:lnSpc>
            </a:pPr>
            <a:endParaRPr lang="en-US" sz="1500" dirty="0"/>
          </a:p>
        </p:txBody>
      </p:sp>
      <p:pic>
        <p:nvPicPr>
          <p:cNvPr id="6" name="Content Placeholder 5" descr="A computer keyboard with green numbers&#10;&#10;Description automatically generated">
            <a:extLst>
              <a:ext uri="{FF2B5EF4-FFF2-40B4-BE49-F238E27FC236}">
                <a16:creationId xmlns:a16="http://schemas.microsoft.com/office/drawing/2014/main" id="{1ACA9826-26A2-F6E2-EC2C-F7DA009413A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652" r="15653"/>
          <a:stretch/>
        </p:blipFill>
        <p:spPr>
          <a:xfrm>
            <a:off x="4654296" y="10"/>
            <a:ext cx="7537703" cy="6857990"/>
          </a:xfrm>
          <a:prstGeom prst="rect">
            <a:avLst/>
          </a:prstGeom>
        </p:spPr>
      </p:pic>
    </p:spTree>
    <p:extLst>
      <p:ext uri="{BB962C8B-B14F-4D97-AF65-F5344CB8AC3E}">
        <p14:creationId xmlns:p14="http://schemas.microsoft.com/office/powerpoint/2010/main" val="410320664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69">
                                            <p:txEl>
                                              <p:pRg st="0" end="0"/>
                                            </p:txEl>
                                          </p:spTgt>
                                        </p:tgtEl>
                                        <p:attrNameLst>
                                          <p:attrName>style.visibility</p:attrName>
                                        </p:attrNameLst>
                                      </p:cBhvr>
                                      <p:to>
                                        <p:strVal val="visible"/>
                                      </p:to>
                                    </p:set>
                                    <p:animEffect transition="in" filter="fade">
                                      <p:cBhvr>
                                        <p:cTn id="9" dur="1000"/>
                                        <p:tgtEl>
                                          <p:spTgt spid="69">
                                            <p:txEl>
                                              <p:pRg st="0" end="0"/>
                                            </p:txEl>
                                          </p:spTgt>
                                        </p:tgtEl>
                                      </p:cBhvr>
                                    </p:animEffect>
                                    <p:anim calcmode="lin" valueType="num">
                                      <p:cBhvr>
                                        <p:cTn id="10" dur="1000" fill="hold"/>
                                        <p:tgtEl>
                                          <p:spTgt spid="69">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69">
                                            <p:txEl>
                                              <p:pRg st="0" end="0"/>
                                            </p:txEl>
                                          </p:spTgt>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69">
                                            <p:txEl>
                                              <p:pRg st="1" end="1"/>
                                            </p:txEl>
                                          </p:spTgt>
                                        </p:tgtEl>
                                        <p:attrNameLst>
                                          <p:attrName>style.visibility</p:attrName>
                                        </p:attrNameLst>
                                      </p:cBhvr>
                                      <p:to>
                                        <p:strVal val="visible"/>
                                      </p:to>
                                    </p:set>
                                    <p:animEffect transition="in" filter="fade">
                                      <p:cBhvr>
                                        <p:cTn id="14" dur="1000"/>
                                        <p:tgtEl>
                                          <p:spTgt spid="69">
                                            <p:txEl>
                                              <p:pRg st="1" end="1"/>
                                            </p:txEl>
                                          </p:spTgt>
                                        </p:tgtEl>
                                      </p:cBhvr>
                                    </p:animEffect>
                                    <p:anim calcmode="lin" valueType="num">
                                      <p:cBhvr>
                                        <p:cTn id="15" dur="1000" fill="hold"/>
                                        <p:tgtEl>
                                          <p:spTgt spid="6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9">
                                            <p:txEl>
                                              <p:pRg st="2" end="2"/>
                                            </p:txEl>
                                          </p:spTgt>
                                        </p:tgtEl>
                                        <p:attrNameLst>
                                          <p:attrName>style.visibility</p:attrName>
                                        </p:attrNameLst>
                                      </p:cBhvr>
                                      <p:to>
                                        <p:strVal val="visible"/>
                                      </p:to>
                                    </p:set>
                                    <p:animEffect transition="in" filter="fade">
                                      <p:cBhvr>
                                        <p:cTn id="19" dur="1000"/>
                                        <p:tgtEl>
                                          <p:spTgt spid="69">
                                            <p:txEl>
                                              <p:pRg st="2" end="2"/>
                                            </p:txEl>
                                          </p:spTgt>
                                        </p:tgtEl>
                                      </p:cBhvr>
                                    </p:animEffect>
                                    <p:anim calcmode="lin" valueType="num">
                                      <p:cBhvr>
                                        <p:cTn id="20" dur="1000" fill="hold"/>
                                        <p:tgtEl>
                                          <p:spTgt spid="6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fade">
                                      <p:cBhvr>
                                        <p:cTn id="24" dur="1000"/>
                                        <p:tgtEl>
                                          <p:spTgt spid="69">
                                            <p:txEl>
                                              <p:pRg st="3" end="3"/>
                                            </p:txEl>
                                          </p:spTgt>
                                        </p:tgtEl>
                                      </p:cBhvr>
                                    </p:animEffect>
                                    <p:anim calcmode="lin" valueType="num">
                                      <p:cBhvr>
                                        <p:cTn id="25" dur="1000" fill="hold"/>
                                        <p:tgtEl>
                                          <p:spTgt spid="6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mputer keyboard with green numbers">
            <a:extLst>
              <a:ext uri="{FF2B5EF4-FFF2-40B4-BE49-F238E27FC236}">
                <a16:creationId xmlns:a16="http://schemas.microsoft.com/office/drawing/2014/main" id="{107CDB07-A4BF-CFA2-BB39-6AFB04C568F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960" r="14170"/>
          <a:stretch/>
        </p:blipFill>
        <p:spPr>
          <a:xfrm>
            <a:off x="16" y="10"/>
            <a:ext cx="7556889" cy="6857990"/>
          </a:xfrm>
          <a:prstGeom prst="rect">
            <a:avLst/>
          </a:prstGeom>
        </p:spPr>
      </p:pic>
      <p:sp>
        <p:nvSpPr>
          <p:cNvPr id="17" name="Rectangle 16">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5580B8B-1C03-6021-EA46-6FB1522A92F9}"/>
              </a:ext>
            </a:extLst>
          </p:cNvPr>
          <p:cNvSpPr>
            <a:spLocks noGrp="1"/>
          </p:cNvSpPr>
          <p:nvPr>
            <p:ph type="ctrTitle"/>
          </p:nvPr>
        </p:nvSpPr>
        <p:spPr>
          <a:xfrm>
            <a:off x="8047939" y="640080"/>
            <a:ext cx="3659246" cy="2850320"/>
          </a:xfrm>
        </p:spPr>
        <p:txBody>
          <a:bodyPr>
            <a:normAutofit/>
          </a:bodyPr>
          <a:lstStyle/>
          <a:p>
            <a:r>
              <a:rPr lang="en-US" sz="3800">
                <a:solidFill>
                  <a:srgbClr val="FFFFFF"/>
                </a:solidFill>
              </a:rPr>
              <a:t>The Student Management System complete code</a:t>
            </a:r>
          </a:p>
        </p:txBody>
      </p:sp>
      <p:cxnSp>
        <p:nvCxnSpPr>
          <p:cNvPr id="19" name="Straight Connector 18">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551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a:extLst>
              <a:ext uri="{FF2B5EF4-FFF2-40B4-BE49-F238E27FC236}">
                <a16:creationId xmlns:a16="http://schemas.microsoft.com/office/drawing/2014/main" id="{BA6D564F-B931-03C5-B9ED-02C11383EB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680" r="16680"/>
          <a:stretch/>
        </p:blipFill>
        <p:spPr>
          <a:xfrm>
            <a:off x="4995111" y="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4" name="Freeform: Shape 13">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4601AB7-DEDE-F5A5-086C-339D131C0BF5}"/>
              </a:ext>
            </a:extLst>
          </p:cNvPr>
          <p:cNvSpPr/>
          <p:nvPr/>
        </p:nvSpPr>
        <p:spPr>
          <a:xfrm>
            <a:off x="0" y="974035"/>
            <a:ext cx="128016" cy="8041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0" name="Rectangle 9">
            <a:extLst>
              <a:ext uri="{FF2B5EF4-FFF2-40B4-BE49-F238E27FC236}">
                <a16:creationId xmlns:a16="http://schemas.microsoft.com/office/drawing/2014/main" id="{764122B5-724F-A34A-11B1-529EE3B40DB7}"/>
              </a:ext>
            </a:extLst>
          </p:cNvPr>
          <p:cNvSpPr/>
          <p:nvPr/>
        </p:nvSpPr>
        <p:spPr>
          <a:xfrm>
            <a:off x="437769" y="2181989"/>
            <a:ext cx="5207657" cy="1204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1" name="TextBox 10">
            <a:extLst>
              <a:ext uri="{FF2B5EF4-FFF2-40B4-BE49-F238E27FC236}">
                <a16:creationId xmlns:a16="http://schemas.microsoft.com/office/drawing/2014/main" id="{A4AA8693-3A88-AED9-A14F-B26B7A9EFB85}"/>
              </a:ext>
            </a:extLst>
          </p:cNvPr>
          <p:cNvSpPr txBox="1"/>
          <p:nvPr/>
        </p:nvSpPr>
        <p:spPr>
          <a:xfrm>
            <a:off x="124579" y="82101"/>
            <a:ext cx="5089718" cy="7478970"/>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a:p>
            <a:pPr lvl="0"/>
            <a:r>
              <a:rPr lang="en-US" sz="1600" dirty="0">
                <a:solidFill>
                  <a:srgbClr val="000000"/>
                </a:solidFill>
              </a:rPr>
              <a:t>Header Files: </a:t>
            </a:r>
            <a:r>
              <a:rPr lang="el-GR" sz="1600" dirty="0">
                <a:solidFill>
                  <a:srgbClr val="000000"/>
                </a:solidFill>
              </a:rPr>
              <a:t>Τα απαραίτητα αρχεία κεφαλίδας (iostream, fstream, string, vector, sstream) περιλαμβάνονται στην αρχή του κώδικα.</a:t>
            </a:r>
            <a:endParaRPr lang="en-US" sz="1600" dirty="0">
              <a:solidFill>
                <a:srgbClr val="000000"/>
              </a:solidFill>
            </a:endParaRPr>
          </a:p>
          <a:p>
            <a:pPr lvl="0"/>
            <a:endParaRPr lang="en-US" sz="1600" dirty="0">
              <a:solidFill>
                <a:srgbClr val="000000"/>
              </a:solidFill>
            </a:endParaRPr>
          </a:p>
          <a:p>
            <a:pPr lvl="0"/>
            <a:r>
              <a:rPr lang="en-US" sz="1600" dirty="0">
                <a:solidFill>
                  <a:srgbClr val="000000"/>
                </a:solidFill>
              </a:rPr>
              <a:t>Person Class: </a:t>
            </a:r>
            <a:r>
              <a:rPr lang="el-GR" sz="1600" dirty="0">
                <a:solidFill>
                  <a:srgbClr val="000000"/>
                </a:solidFill>
              </a:rPr>
              <a:t>Ορίζεται η τάξη Person, η οποία χρησιμεύει ως βασική τάξη για την τάξη Student. Περιέχει κοινά χαρακτηριστικά και καθαρές εικονικές συναρτήσεις που πρέπει να παρακαμφθούν από παράγωγες.</a:t>
            </a:r>
            <a:endParaRPr lang="en-US" sz="1600" dirty="0">
              <a:solidFill>
                <a:srgbClr val="000000"/>
              </a:solidFill>
            </a:endParaRPr>
          </a:p>
          <a:p>
            <a:pPr lvl="0"/>
            <a:r>
              <a:rPr lang="en-US" sz="1600" dirty="0">
                <a:solidFill>
                  <a:srgbClr val="000000"/>
                </a:solidFill>
              </a:rPr>
              <a:t>Student Class: </a:t>
            </a:r>
            <a:r>
              <a:rPr lang="el-GR" sz="1600" dirty="0">
                <a:solidFill>
                  <a:srgbClr val="000000"/>
                </a:solidFill>
              </a:rPr>
              <a:t>Ορίζεται η τάξη Student, η οποία κληρονομείται από την τάξη Person. Προσθέτει συγκεκριμένα χαρακτηριστικά και λειτουργίες μελών που σχετίζονται με τους μαθητές</a:t>
            </a:r>
            <a:r>
              <a:rPr lang="en-US" sz="1600" dirty="0">
                <a:solidFill>
                  <a:srgbClr val="000000"/>
                </a:solidFill>
              </a:rPr>
              <a:t>.</a:t>
            </a:r>
          </a:p>
          <a:p>
            <a:pPr lvl="0"/>
            <a:endParaRPr lang="en-US" sz="1600" dirty="0">
              <a:solidFill>
                <a:srgbClr val="000000"/>
              </a:solidFill>
            </a:endParaRPr>
          </a:p>
          <a:p>
            <a:pPr lvl="0"/>
            <a:r>
              <a:rPr lang="en-US" sz="1600" dirty="0">
                <a:solidFill>
                  <a:srgbClr val="000000"/>
                </a:solidFill>
              </a:rPr>
              <a:t>Member Functions</a:t>
            </a:r>
            <a:r>
              <a:rPr lang="el-GR" sz="1600" dirty="0">
                <a:solidFill>
                  <a:srgbClr val="000000"/>
                </a:solidFill>
              </a:rPr>
              <a:t>: Υλοποιούνται οι λειτουργίες μελών της τάξης Student, συμπεριλαμβανομένων λειτουργιών για την προσθήκη βαθμών μαθημάτων, την εμφάνιση πληροφοριών μαθητών, τη λήψη του τύπου του αντικειμένου, τη λήψη δεδομένων CSV για αποθήκευση αρχείων και την επεξεργασία πληροφοριών μαθητών.</a:t>
            </a:r>
            <a:endParaRPr lang="en-US" sz="1600" dirty="0">
              <a:solidFill>
                <a:srgbClr val="000000"/>
              </a:solidFill>
            </a:endParaRPr>
          </a:p>
          <a:p>
            <a:pPr lvl="0"/>
            <a:endParaRPr lang="en-US" sz="1600" dirty="0">
              <a:solidFill>
                <a:srgbClr val="000000"/>
              </a:solidFill>
            </a:endParaRPr>
          </a:p>
          <a:p>
            <a:pPr lvl="0"/>
            <a:r>
              <a:rPr lang="en-US" sz="1600" dirty="0">
                <a:solidFill>
                  <a:srgbClr val="000000"/>
                </a:solidFill>
              </a:rPr>
              <a:t>Private Helper Function: </a:t>
            </a:r>
            <a:r>
              <a:rPr lang="el-GR" sz="1600" dirty="0">
                <a:solidFill>
                  <a:srgbClr val="000000"/>
                </a:solidFill>
              </a:rPr>
              <a:t>Το </a:t>
            </a:r>
            <a:r>
              <a:rPr lang="en-US" sz="1600" dirty="0">
                <a:solidFill>
                  <a:srgbClr val="000000"/>
                </a:solidFill>
              </a:rPr>
              <a:t>calculateAverageGrade</a:t>
            </a:r>
            <a:r>
              <a:rPr lang="el-GR" sz="1600" dirty="0">
                <a:solidFill>
                  <a:srgbClr val="000000"/>
                </a:solidFill>
              </a:rPr>
              <a:t>Η συνάρτηση ορίζεται ως συνάρτηση ιδιωτικού βοηθού για τον υπολογισμό του μέσου βαθμού ενός μαθητή με βάση τους βαθμούς των μαθημάτων του.</a:t>
            </a:r>
            <a:endParaRPr lang="en-US" sz="16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5988785A-EF6C-F3E1-0F83-018B4DED4B57}"/>
              </a:ext>
            </a:extLst>
          </p:cNvPr>
          <p:cNvSpPr txBox="1"/>
          <p:nvPr/>
        </p:nvSpPr>
        <p:spPr>
          <a:xfrm>
            <a:off x="325925" y="67733"/>
            <a:ext cx="4234963" cy="369332"/>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venir Next LT Pro"/>
                <a:ea typeface="+mn-ea"/>
                <a:cs typeface="+mn-cs"/>
              </a:rPr>
              <a:t>Student Management Analysis Code</a:t>
            </a:r>
          </a:p>
        </p:txBody>
      </p:sp>
    </p:spTree>
    <p:extLst>
      <p:ext uri="{BB962C8B-B14F-4D97-AF65-F5344CB8AC3E}">
        <p14:creationId xmlns:p14="http://schemas.microsoft.com/office/powerpoint/2010/main" val="3809669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keyboard with green numbers">
            <a:extLst>
              <a:ext uri="{FF2B5EF4-FFF2-40B4-BE49-F238E27FC236}">
                <a16:creationId xmlns:a16="http://schemas.microsoft.com/office/drawing/2014/main" id="{EE8DA70D-48F3-9059-2D69-BB786FA8F7A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785" r="17996"/>
          <a:stretch/>
        </p:blipFill>
        <p:spPr>
          <a:xfrm>
            <a:off x="0" y="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40" name="Rectangle 39" hidden="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hidden="1">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F31A9802-8AEC-2BFC-9366-4FD98FB3783F}"/>
              </a:ext>
            </a:extLst>
          </p:cNvPr>
          <p:cNvSpPr txBox="1"/>
          <p:nvPr/>
        </p:nvSpPr>
        <p:spPr>
          <a:xfrm>
            <a:off x="6776811" y="147783"/>
            <a:ext cx="4793397" cy="6470300"/>
          </a:xfrm>
          <a:prstGeom prst="rect">
            <a:avLst/>
          </a:prstGeom>
        </p:spPr>
        <p:txBody>
          <a:bodyPr vert="horz" lIns="91440" tIns="45720" rIns="91440" bIns="45720" rtlCol="0" anchor="ctr">
            <a:normAutofit fontScale="25000" lnSpcReduction="20000"/>
          </a:bodyPr>
          <a:lstStyle/>
          <a:p>
            <a:pPr indent="-228600">
              <a:spcAft>
                <a:spcPts val="600"/>
              </a:spcAft>
              <a:buFont typeface="Arial" panose="020B0604020202020204" pitchFamily="34" charset="0"/>
              <a:buChar char="•"/>
            </a:pPr>
            <a:r>
              <a:rPr lang="en-US" sz="3200" dirty="0">
                <a:solidFill>
                  <a:srgbClr val="000000"/>
                </a:solidFill>
              </a:rPr>
              <a:t>double: </a:t>
            </a:r>
            <a:r>
              <a:rPr lang="el-GR" sz="3200" dirty="0">
                <a:solidFill>
                  <a:srgbClr val="000000"/>
                </a:solidFill>
              </a:rPr>
              <a:t>Αυτός είναι ένας τύπος δεδομένων σε C++ που αντιπροσωπεύει αριθμούς κινητής υποδιαστολής με διπλή ακρίβεια.</a:t>
            </a: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auto: </a:t>
            </a:r>
            <a:r>
              <a:rPr lang="el-GR" sz="3200" dirty="0">
                <a:solidFill>
                  <a:srgbClr val="000000"/>
                </a:solidFill>
              </a:rPr>
              <a:t>Αυτή η λέξη-κλειδί χρησιμοποιείται για την αυτόματη εξαγωγή του τύπου δεδομένων μιας μεταβλητής με βάση τον αρχικοποιητή της.</a:t>
            </a: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const: This keyword is used to declare a variable as constant, meaning its value cannot be changed.</a:t>
            </a:r>
          </a:p>
          <a:p>
            <a:pPr indent="-228600">
              <a:spcAft>
                <a:spcPts val="600"/>
              </a:spcAft>
              <a:buFont typeface="Arial" panose="020B0604020202020204" pitchFamily="34" charset="0"/>
              <a:buChar char="•"/>
            </a:pPr>
            <a:endParaRPr lang="en-US" sz="3200" dirty="0">
              <a:solidFill>
                <a:srgbClr val="000000"/>
              </a:solidFill>
            </a:endParaRPr>
          </a:p>
          <a:p>
            <a:pPr indent="-228600">
              <a:lnSpc>
                <a:spcPct val="220000"/>
              </a:lnSpc>
              <a:spcAft>
                <a:spcPts val="600"/>
              </a:spcAft>
              <a:buFont typeface="Arial" panose="020B0604020202020204" pitchFamily="34" charset="0"/>
              <a:buChar char="•"/>
            </a:pPr>
            <a:r>
              <a:rPr lang="en-US" sz="3200" dirty="0">
                <a:solidFill>
                  <a:srgbClr val="000000"/>
                </a:solidFill>
              </a:rPr>
              <a:t>for loop: </a:t>
            </a:r>
            <a:r>
              <a:rPr lang="el-GR" sz="3200" dirty="0">
                <a:solidFill>
                  <a:srgbClr val="000000"/>
                </a:solidFill>
              </a:rPr>
              <a:t>Αυτή είναι μια δήλωση ροής ελέγχου που μας επιτρέπει να εκτελούμε επανειλημμένα ένα μπλοκ κώδικα.</a:t>
            </a:r>
            <a:r>
              <a:rPr lang="en-US" sz="3200" dirty="0">
                <a:solidFill>
                  <a:srgbClr val="000000"/>
                </a:solidFill>
              </a:rPr>
              <a:t>coursesGrades: This is a map that stores the names of courses as keys and their corresponding grades as values.</a:t>
            </a:r>
          </a:p>
          <a:p>
            <a:pPr indent="-228600">
              <a:spcAft>
                <a:spcPts val="600"/>
              </a:spcAft>
              <a:buFont typeface="Arial" panose="020B0604020202020204" pitchFamily="34" charset="0"/>
              <a:buChar char="•"/>
            </a:pP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totalGrade: This variable is used to store the sum of all the grades.</a:t>
            </a:r>
          </a:p>
          <a:p>
            <a:pPr indent="-228600">
              <a:spcAft>
                <a:spcPts val="600"/>
              </a:spcAft>
              <a:buFont typeface="Arial" panose="020B0604020202020204" pitchFamily="34" charset="0"/>
              <a:buChar char="•"/>
            </a:pP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coursesGrades.size(): This function returns the number of elements in the coursesGrades map.</a:t>
            </a:r>
          </a:p>
          <a:p>
            <a:pPr indent="-228600">
              <a:spcAft>
                <a:spcPts val="600"/>
              </a:spcAft>
              <a:buFont typeface="Arial" panose="020B0604020202020204" pitchFamily="34" charset="0"/>
              <a:buChar char="•"/>
            </a:pPr>
            <a:r>
              <a:rPr lang="en-US" sz="3200" dirty="0">
                <a:solidFill>
                  <a:srgbClr val="000000"/>
                </a:solidFill>
              </a:rPr>
              <a:t>addStudent Function:</a:t>
            </a:r>
          </a:p>
          <a:p>
            <a:pPr indent="-228600">
              <a:spcAft>
                <a:spcPts val="600"/>
              </a:spcAft>
              <a:buFont typeface="Arial" panose="020B0604020202020204" pitchFamily="34" charset="0"/>
              <a:buChar char="•"/>
            </a:pPr>
            <a:r>
              <a:rPr lang="en-US" sz="3200" dirty="0">
                <a:solidFill>
                  <a:srgbClr val="000000"/>
                </a:solidFill>
              </a:rPr>
              <a:t>This function allows the user to add a new student to the vector of people. It prompts the user to enter various details such as the student's first name, last name, ID, phone number, email, address, parents' names and contact information, registration date, and courses with their respective grades. The function creates a new Student object with the provided information and adds it to the vector.</a:t>
            </a:r>
          </a:p>
          <a:p>
            <a:pPr indent="-228600">
              <a:spcAft>
                <a:spcPts val="600"/>
              </a:spcAft>
              <a:buFont typeface="Arial" panose="020B0604020202020204" pitchFamily="34" charset="0"/>
              <a:buChar char="•"/>
            </a:pP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addTeacher Function:  This function allows the user to add a new teacher to the vector of people. It prompts the user to enter details such as the teacher's first name, last name, phone number, address, parents' names and contact information. The function creates a new Teacher object with the provided information and adds it to the vector.</a:t>
            </a:r>
          </a:p>
          <a:p>
            <a:pPr indent="-228600">
              <a:spcAft>
                <a:spcPts val="600"/>
              </a:spcAft>
              <a:buFont typeface="Arial" panose="020B0604020202020204" pitchFamily="34" charset="0"/>
              <a:buChar char="•"/>
            </a:pP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addSupervisor Function:</a:t>
            </a:r>
          </a:p>
          <a:p>
            <a:pPr indent="-228600">
              <a:spcAft>
                <a:spcPts val="600"/>
              </a:spcAft>
              <a:buFont typeface="Arial" panose="020B0604020202020204" pitchFamily="34" charset="0"/>
              <a:buChar char="•"/>
            </a:pPr>
            <a:r>
              <a:rPr lang="en-US" sz="3200" dirty="0">
                <a:solidFill>
                  <a:srgbClr val="000000"/>
                </a:solidFill>
              </a:rPr>
              <a:t>This function allows the user to add a new supervisor to the vector of people. It prompts the user to enter the supervisor's first name and last name. The function creates a new Supervisor object with the provided information and adds it to the vector.</a:t>
            </a:r>
          </a:p>
          <a:p>
            <a:pPr indent="-228600">
              <a:spcAft>
                <a:spcPts val="600"/>
              </a:spcAft>
              <a:buFont typeface="Arial" panose="020B0604020202020204" pitchFamily="34" charset="0"/>
              <a:buChar char="•"/>
            </a:pPr>
            <a:endParaRPr lang="en-US" sz="3200" dirty="0">
              <a:solidFill>
                <a:srgbClr val="000000"/>
              </a:solidFill>
            </a:endParaRPr>
          </a:p>
          <a:p>
            <a:pPr indent="-228600">
              <a:spcAft>
                <a:spcPts val="600"/>
              </a:spcAft>
              <a:buFont typeface="Arial" panose="020B0604020202020204" pitchFamily="34" charset="0"/>
              <a:buChar char="•"/>
            </a:pPr>
            <a:r>
              <a:rPr lang="en-US" sz="3200" dirty="0">
                <a:solidFill>
                  <a:srgbClr val="000000"/>
                </a:solidFill>
              </a:rPr>
              <a:t>deletePerson Function:</a:t>
            </a:r>
          </a:p>
          <a:p>
            <a:pPr indent="-228600">
              <a:spcAft>
                <a:spcPts val="600"/>
              </a:spcAft>
              <a:buFont typeface="Arial" panose="020B0604020202020204" pitchFamily="34" charset="0"/>
              <a:buChar char="•"/>
            </a:pPr>
            <a:r>
              <a:rPr lang="en-US" sz="3200" dirty="0">
                <a:solidFill>
                  <a:srgbClr val="000000"/>
                </a:solidFill>
              </a:rPr>
              <a:t>This function allows the user to delete a person from the vector of people. It prompts the user to enter the full name of the person they want to delete. The function searches for a person with a matching full name in the vector </a:t>
            </a:r>
            <a:r>
              <a:rPr lang="en-US" sz="3200" dirty="0"/>
              <a:t>and deletes it if found.</a:t>
            </a:r>
          </a:p>
          <a:p>
            <a:pPr indent="-228600">
              <a:spcAft>
                <a:spcPts val="600"/>
              </a:spcAft>
              <a:buFont typeface="Arial" panose="020B0604020202020204" pitchFamily="34" charset="0"/>
              <a:buChar char="•"/>
            </a:pPr>
            <a:endParaRPr lang="en-US" sz="3200" dirty="0"/>
          </a:p>
          <a:p>
            <a:pPr indent="-228600">
              <a:spcAft>
                <a:spcPts val="600"/>
              </a:spcAft>
              <a:buFont typeface="Arial" panose="020B0604020202020204" pitchFamily="34" charset="0"/>
              <a:buChar char="•"/>
            </a:pPr>
            <a:endParaRPr lang="en-US" sz="900" dirty="0"/>
          </a:p>
        </p:txBody>
      </p:sp>
    </p:spTree>
    <p:extLst>
      <p:ext uri="{BB962C8B-B14F-4D97-AF65-F5344CB8AC3E}">
        <p14:creationId xmlns:p14="http://schemas.microsoft.com/office/powerpoint/2010/main" val="218857545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Rectangle 4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52">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keyboard with green numbers">
            <a:extLst>
              <a:ext uri="{FF2B5EF4-FFF2-40B4-BE49-F238E27FC236}">
                <a16:creationId xmlns:a16="http://schemas.microsoft.com/office/drawing/2014/main" id="{EE8DA70D-48F3-9059-2D69-BB786FA8F7A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112" r="17323"/>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55" name="Freeform: Shape 54">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hidden="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hidden="1">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F31A9802-8AEC-2BFC-9366-4FD98FB3783F}"/>
              </a:ext>
            </a:extLst>
          </p:cNvPr>
          <p:cNvSpPr txBox="1"/>
          <p:nvPr/>
        </p:nvSpPr>
        <p:spPr>
          <a:xfrm>
            <a:off x="7255563" y="129309"/>
            <a:ext cx="4485861" cy="6579309"/>
          </a:xfrm>
          <a:prstGeom prst="rect">
            <a:avLst/>
          </a:prstGeom>
        </p:spPr>
        <p:txBody>
          <a:bodyPr vert="horz" lIns="91440" tIns="45720" rIns="91440" bIns="45720" rtlCol="0" anchor="t">
            <a:normAutofit fontScale="40000" lnSpcReduction="20000"/>
          </a:bodyPr>
          <a:lstStyle/>
          <a:p>
            <a:pPr indent="-228600">
              <a:spcAft>
                <a:spcPts val="600"/>
              </a:spcAft>
              <a:buFont typeface="Arial" panose="020B0604020202020204" pitchFamily="34" charset="0"/>
              <a:buChar char="•"/>
            </a:pPr>
            <a:r>
              <a:rPr lang="en-US" sz="1900" dirty="0"/>
              <a:t>main Function:The main function is the entry point of the program. It reads data from a file and populates the vector of people accordingly. The file is expected to have lines in the following format: Type,FirstName,LastName, The type can be "Student", "Teacher", or "Supervisor". The function reads each line, extracts the type and the corresponding information, and creates the appropriate object based on the type. The created object is then added to the vector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searchPerson: Prompts the user to enter the full name of a person and searches for that person in the vector of people. If found, it displays the person's information; otherwise, it prints a message indicating that the person was not found.</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displayStudents: Displays the information of all the students in the vector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displayTeachers: Displays the information of all the teachers in the vector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displaySupervisors: Displays the information of all the supervisors in the vector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displayAll: Calls the above three functions to display the information of all the students, teachers, and supervisors.</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countPeople: Counts the number of students, teachers, and supervisors in the vector of people and prints the counts.</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saveDataToCSV: Saves the data of students, teachers, and supervisors to separate CSV files.</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editPerson: Prompts the user to enter the full name of a person and searches for that person in the vector of people. If found, it allows the user to edit the person's information; otherwise, it prints a message indicating that the person was not found.</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main: The main function of the program. It initializes an empty vector of people and reads data from CSV files into the vector. It then presents a menu to the user, allowing them to choose various options.</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addStudent(people): This function adds a student to the list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addTeacher(people): This function adds a teacher to the list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addSupervisor(people): This function adds a supervisor to the list of people.</a:t>
            </a:r>
          </a:p>
          <a:p>
            <a:pPr indent="-228600">
              <a:spcAft>
                <a:spcPts val="600"/>
              </a:spcAft>
              <a:buFont typeface="Arial" panose="020B0604020202020204" pitchFamily="34" charset="0"/>
              <a:buChar char="•"/>
            </a:pPr>
            <a:endParaRPr lang="en-US" sz="1900" dirty="0"/>
          </a:p>
          <a:p>
            <a:pPr indent="-228600">
              <a:spcAft>
                <a:spcPts val="600"/>
              </a:spcAft>
              <a:buFont typeface="Arial" panose="020B0604020202020204" pitchFamily="34" charset="0"/>
              <a:buChar char="•"/>
            </a:pPr>
            <a:r>
              <a:rPr lang="en-US" sz="1900" dirty="0"/>
              <a:t>searchPerson(people): This function allows the user to search for a person in the list.</a:t>
            </a:r>
          </a:p>
          <a:p>
            <a:pPr indent="-228600">
              <a:spcAft>
                <a:spcPts val="600"/>
              </a:spcAft>
              <a:buFont typeface="Arial" panose="020B0604020202020204" pitchFamily="34" charset="0"/>
              <a:buChar char="•"/>
            </a:pPr>
            <a:endParaRPr lang="en-US" sz="700" dirty="0"/>
          </a:p>
        </p:txBody>
      </p:sp>
    </p:spTree>
    <p:extLst>
      <p:ext uri="{BB962C8B-B14F-4D97-AF65-F5344CB8AC3E}">
        <p14:creationId xmlns:p14="http://schemas.microsoft.com/office/powerpoint/2010/main" val="29244603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31A79B-B59D-E118-ACC5-95520A08DB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462" r="29462"/>
          <a:stretch/>
        </p:blipFill>
        <p:spPr>
          <a:xfrm>
            <a:off x="7699288" y="10"/>
            <a:ext cx="4505305" cy="6857990"/>
          </a:xfrm>
          <a:prstGeom prst="rect">
            <a:avLst/>
          </a:prstGeom>
        </p:spPr>
      </p:pic>
      <p:sp>
        <p:nvSpPr>
          <p:cNvPr id="13" name="Rectangle 12">
            <a:extLst>
              <a:ext uri="{FF2B5EF4-FFF2-40B4-BE49-F238E27FC236}">
                <a16:creationId xmlns:a16="http://schemas.microsoft.com/office/drawing/2014/main" id="{1973904A-92BC-09E4-1103-D576D89BB30D}"/>
              </a:ext>
            </a:extLst>
          </p:cNvPr>
          <p:cNvSpPr/>
          <p:nvPr/>
        </p:nvSpPr>
        <p:spPr>
          <a:xfrm>
            <a:off x="-39385" y="248473"/>
            <a:ext cx="6867939" cy="31805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8" name="Content Placeholder 8">
            <a:extLst>
              <a:ext uri="{FF2B5EF4-FFF2-40B4-BE49-F238E27FC236}">
                <a16:creationId xmlns:a16="http://schemas.microsoft.com/office/drawing/2014/main" id="{ABFECF9F-9FE8-3F25-9E35-6C6CF21D6F46}"/>
              </a:ext>
            </a:extLst>
          </p:cNvPr>
          <p:cNvGraphicFramePr>
            <a:graphicFrameLocks noGrp="1"/>
          </p:cNvGraphicFramePr>
          <p:nvPr>
            <p:ph idx="1"/>
            <p:extLst>
              <p:ext uri="{D42A27DB-BD31-4B8C-83A1-F6EECF244321}">
                <p14:modId xmlns:p14="http://schemas.microsoft.com/office/powerpoint/2010/main" val="3182251921"/>
              </p:ext>
            </p:extLst>
          </p:nvPr>
        </p:nvGraphicFramePr>
        <p:xfrm>
          <a:off x="91900" y="248472"/>
          <a:ext cx="7619980" cy="65051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26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5"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animEffect transition="in" filter="fade">
                                      <p:cBhvr>
                                        <p:cTn id="9" dur="2000"/>
                                        <p:tgtEl>
                                          <p:spTgt spid="68"/>
                                        </p:tgtEl>
                                      </p:cBhvr>
                                    </p:animEffect>
                                    <p:anim calcmode="lin" valueType="num">
                                      <p:cBhvr>
                                        <p:cTn id="10" dur="2000" fill="hold"/>
                                        <p:tgtEl>
                                          <p:spTgt spid="68"/>
                                        </p:tgtEl>
                                        <p:attrNameLst>
                                          <p:attrName>ppt_w</p:attrName>
                                        </p:attrNameLst>
                                      </p:cBhvr>
                                      <p:tavLst>
                                        <p:tav tm="0" fmla="#ppt_w*sin(2.5*pi*$)">
                                          <p:val>
                                            <p:fltVal val="0"/>
                                          </p:val>
                                        </p:tav>
                                        <p:tav tm="100000">
                                          <p:val>
                                            <p:fltVal val="1"/>
                                          </p:val>
                                        </p:tav>
                                      </p:tavLst>
                                    </p:anim>
                                    <p:anim calcmode="lin" valueType="num">
                                      <p:cBhvr>
                                        <p:cTn id="11" dur="2000" fill="hold"/>
                                        <p:tgtEl>
                                          <p:spTgt spid="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computer&#10;&#10;Description automatically generated">
            <a:extLst>
              <a:ext uri="{FF2B5EF4-FFF2-40B4-BE49-F238E27FC236}">
                <a16:creationId xmlns:a16="http://schemas.microsoft.com/office/drawing/2014/main" id="{B33F8518-1777-8D0F-2335-6B288F1F06DC}"/>
              </a:ext>
            </a:extLst>
          </p:cNvPr>
          <p:cNvPicPr>
            <a:picLocks noChangeAspect="1"/>
          </p:cNvPicPr>
          <p:nvPr/>
        </p:nvPicPr>
        <p:blipFill rotWithShape="1">
          <a:blip r:embed="rId2">
            <a:extLst>
              <a:ext uri="{28A0092B-C50C-407E-A947-70E740481C1C}">
                <a14:useLocalDpi xmlns:a14="http://schemas.microsoft.com/office/drawing/2010/main" val="0"/>
              </a:ext>
            </a:extLst>
          </a:blip>
          <a:srcRect t="5872" r="2415" b="22844"/>
          <a:stretch/>
        </p:blipFill>
        <p:spPr>
          <a:xfrm>
            <a:off x="-32" y="374072"/>
            <a:ext cx="11897623" cy="4541003"/>
          </a:xfrm>
          <a:prstGeom prst="rect">
            <a:avLst/>
          </a:prstGeom>
        </p:spPr>
      </p:pic>
      <p:sp>
        <p:nvSpPr>
          <p:cNvPr id="35" name="Rectangle 34">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5F49077-34FC-9F50-2CB0-82155A3BE4AE}"/>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100">
                <a:solidFill>
                  <a:srgbClr val="FFFFFF"/>
                </a:solidFill>
              </a:rPr>
              <a:t>The student management system</a:t>
            </a:r>
          </a:p>
        </p:txBody>
      </p:sp>
      <p:cxnSp>
        <p:nvCxnSpPr>
          <p:cNvPr id="37" name="Straight Connector 3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 name="Object 13">
            <a:extLst>
              <a:ext uri="{FF2B5EF4-FFF2-40B4-BE49-F238E27FC236}">
                <a16:creationId xmlns:a16="http://schemas.microsoft.com/office/drawing/2014/main" id="{F4B6F951-7AFE-B2B9-C52C-CF690E9FF4A2}"/>
              </a:ext>
            </a:extLst>
          </p:cNvPr>
          <p:cNvGraphicFramePr>
            <a:graphicFrameLocks noChangeAspect="1"/>
          </p:cNvGraphicFramePr>
          <p:nvPr>
            <p:extLst>
              <p:ext uri="{D42A27DB-BD31-4B8C-83A1-F6EECF244321}">
                <p14:modId xmlns:p14="http://schemas.microsoft.com/office/powerpoint/2010/main" val="1569635599"/>
              </p:ext>
            </p:extLst>
          </p:nvPr>
        </p:nvGraphicFramePr>
        <p:xfrm>
          <a:off x="9129713" y="5694363"/>
          <a:ext cx="750887" cy="533400"/>
        </p:xfrm>
        <a:graphic>
          <a:graphicData uri="http://schemas.openxmlformats.org/presentationml/2006/ole">
            <mc:AlternateContent xmlns:mc="http://schemas.openxmlformats.org/markup-compatibility/2006">
              <mc:Choice xmlns:v="urn:schemas-microsoft-com:vml" Requires="v">
                <p:oleObj name="Packager Shell Object" showAsIcon="1" r:id="rId3" imgW="750960" imgH="532800" progId="Package">
                  <p:embed/>
                </p:oleObj>
              </mc:Choice>
              <mc:Fallback>
                <p:oleObj name="Packager Shell Object" showAsIcon="1" r:id="rId3" imgW="750960" imgH="532800" progId="Package">
                  <p:embed/>
                  <p:pic>
                    <p:nvPicPr>
                      <p:cNvPr id="0" name=""/>
                      <p:cNvPicPr/>
                      <p:nvPr/>
                    </p:nvPicPr>
                    <p:blipFill>
                      <a:blip r:embed="rId4"/>
                      <a:stretch>
                        <a:fillRect/>
                      </a:stretch>
                    </p:blipFill>
                    <p:spPr>
                      <a:xfrm>
                        <a:off x="9129713" y="5694363"/>
                        <a:ext cx="750887" cy="533400"/>
                      </a:xfrm>
                      <a:prstGeom prst="rect">
                        <a:avLst/>
                      </a:prstGeom>
                    </p:spPr>
                  </p:pic>
                </p:oleObj>
              </mc:Fallback>
            </mc:AlternateContent>
          </a:graphicData>
        </a:graphic>
      </p:graphicFrame>
    </p:spTree>
    <p:extLst>
      <p:ext uri="{BB962C8B-B14F-4D97-AF65-F5344CB8AC3E}">
        <p14:creationId xmlns:p14="http://schemas.microsoft.com/office/powerpoint/2010/main" val="19450869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A9EA2-1B01-90C8-D12C-9B385387B68C}"/>
              </a:ext>
            </a:extLst>
          </p:cNvPr>
          <p:cNvSpPr txBox="1"/>
          <p:nvPr/>
        </p:nvSpPr>
        <p:spPr>
          <a:xfrm>
            <a:off x="153098" y="674400"/>
            <a:ext cx="6264479" cy="5509200"/>
          </a:xfrm>
          <a:prstGeom prst="rect">
            <a:avLst/>
          </a:prstGeom>
          <a:noFill/>
        </p:spPr>
        <p:txBody>
          <a:bodyPr wrap="square">
            <a:spAutoFit/>
          </a:bodyPr>
          <a:lstStyle/>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This a short review of the Student Management System Project </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created by the Programmers Team to assist in the management of records for students.</a:t>
            </a:r>
          </a:p>
          <a:p>
            <a:pPr>
              <a:spcAft>
                <a:spcPts val="0"/>
              </a:spcAft>
            </a:pPr>
            <a:r>
              <a:rPr lang="en-GB" sz="1100" dirty="0">
                <a:effectLst/>
                <a:latin typeface="Calibri" panose="020F0502020204030204" pitchFamily="34" charset="0"/>
                <a:ea typeface="Calibri" panose="020F0502020204030204" pitchFamily="34" charset="0"/>
                <a:cs typeface="Arial" panose="020B0604020202020204" pitchFamily="34" charset="0"/>
              </a:rPr>
              <a:t>The user will run the Exe file called Student management System and the program will open in a CMD Window , Like you see in the picture on top.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GB" sz="1100" dirty="0">
                <a:effectLst/>
                <a:latin typeface="Calibri" panose="020F0502020204030204" pitchFamily="34" charset="0"/>
                <a:ea typeface="Calibri" panose="020F0502020204030204" pitchFamily="34" charset="0"/>
                <a:cs typeface="Arial" panose="020B0604020202020204" pitchFamily="34" charset="0"/>
              </a:rPr>
              <a:t>Then all the options are very simple to follow and use as it states what every step you input does.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Add Student: This option prompts the user to enter details for a new student, which would then be added to the database. The details could include name, age, grade, and other relevant information.</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Add Teacher: Similar to the first option, but for adding a new teacher to the database. The details could include name, subject taught, years of experience, and other relevant information.</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Add Supervisor: This would be for adding a new supervisor to the database. The details could include name, department, years of experience, and other relevant information.</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Search Person: This option would allow the user to search for a person in the database by entering some identifying information, such as name or ID. The program then displays the details of the person if they are found in the database.</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Edit Person: This allows the user to modify the details of an existing person in the database. The user would likely need to provide the ID or name of the person, and then enter the new details.</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Delete Person: This removes a person from the database. The user needs to provide the ID or name of the person to delete their record.</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Display Students: This displays a list of all students in the database, show their details such as name, age, grade, lessons.</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Display Teachers: This displays a list of all teachers in the database, show their details such as name, subject taught, and years of experience.</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Display Supervisors: This displays a list of all supervisors in the database, showing their details such as name, department, and years of experience.</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Display All: This displays a list of all people in the database, regardless of whether they are a student, teacher, or supervisor.</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Count People: This displays the total number of people in the database. It also provides a breakdown of the number of students, teachers, and supervisors.</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Save Data to CSV: This saves the current state of the database to a CSV file. This file could then be used for backup purposes, or to transfer the data to another system.</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Exit: This exits the program. Any unsaved changes might be lost, depending on how the program is designed.</a:t>
            </a:r>
          </a:p>
        </p:txBody>
      </p:sp>
      <p:pic>
        <p:nvPicPr>
          <p:cNvPr id="4" name="Content Placeholder 4">
            <a:extLst>
              <a:ext uri="{FF2B5EF4-FFF2-40B4-BE49-F238E27FC236}">
                <a16:creationId xmlns:a16="http://schemas.microsoft.com/office/drawing/2014/main" id="{67D535BB-FA25-59C3-2741-C57FFA6C6B2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462" r="29462"/>
          <a:stretch/>
        </p:blipFill>
        <p:spPr>
          <a:xfrm>
            <a:off x="6618914" y="10"/>
            <a:ext cx="5585679" cy="6857990"/>
          </a:xfrm>
          <a:prstGeom prst="rect">
            <a:avLst/>
          </a:prstGeom>
        </p:spPr>
      </p:pic>
      <p:sp>
        <p:nvSpPr>
          <p:cNvPr id="5" name="TextBox 4">
            <a:extLst>
              <a:ext uri="{FF2B5EF4-FFF2-40B4-BE49-F238E27FC236}">
                <a16:creationId xmlns:a16="http://schemas.microsoft.com/office/drawing/2014/main" id="{ACB0E7C2-2360-BF16-5BD8-ADF844224448}"/>
              </a:ext>
            </a:extLst>
          </p:cNvPr>
          <p:cNvSpPr txBox="1"/>
          <p:nvPr/>
        </p:nvSpPr>
        <p:spPr>
          <a:xfrm>
            <a:off x="153097" y="674400"/>
            <a:ext cx="6264479" cy="5509200"/>
          </a:xfrm>
          <a:prstGeom prst="rect">
            <a:avLst/>
          </a:prstGeom>
          <a:noFill/>
        </p:spPr>
        <p:txBody>
          <a:bodyPr wrap="square">
            <a:spAutoFit/>
          </a:bodyPr>
          <a:lstStyle/>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This a short review of the Student Management System Project </a:t>
            </a:r>
          </a:p>
          <a:p>
            <a:pPr>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created by the Programmers Team to assist in the management of records for students.</a:t>
            </a:r>
          </a:p>
          <a:p>
            <a:pPr>
              <a:spcAft>
                <a:spcPts val="0"/>
              </a:spcAft>
            </a:pPr>
            <a:r>
              <a:rPr lang="en-GB" sz="1100" dirty="0">
                <a:effectLst/>
                <a:latin typeface="Calibri" panose="020F0502020204030204" pitchFamily="34" charset="0"/>
                <a:ea typeface="Calibri" panose="020F0502020204030204" pitchFamily="34" charset="0"/>
                <a:cs typeface="Arial" panose="020B0604020202020204" pitchFamily="34" charset="0"/>
              </a:rPr>
              <a:t>The user will run the Exe file called Student management System and the program will open in a CMD Window , Like you see in the picture on top.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GB" sz="1100" dirty="0">
                <a:effectLst/>
                <a:latin typeface="Calibri" panose="020F0502020204030204" pitchFamily="34" charset="0"/>
                <a:ea typeface="Calibri" panose="020F0502020204030204" pitchFamily="34" charset="0"/>
                <a:cs typeface="Arial" panose="020B0604020202020204" pitchFamily="34" charset="0"/>
              </a:rPr>
              <a:t>Then all the options are very simple to follow and use as it states what every step you input does.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Add Student</a:t>
            </a:r>
            <a:r>
              <a:rPr lang="en-US" sz="1100" dirty="0">
                <a:effectLst/>
                <a:latin typeface="Calibri" panose="020F0502020204030204" pitchFamily="34" charset="0"/>
                <a:ea typeface="Calibri" panose="020F0502020204030204" pitchFamily="34" charset="0"/>
                <a:cs typeface="Arial" panose="020B0604020202020204" pitchFamily="34" charset="0"/>
              </a:rPr>
              <a:t>: This option prompts the user to enter details for a new student, which would then be added to the database. The details could include name, age, grade, and other relevant information.</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Add Teacher</a:t>
            </a:r>
            <a:r>
              <a:rPr lang="en-US" sz="1100" dirty="0">
                <a:effectLst/>
                <a:latin typeface="Calibri" panose="020F0502020204030204" pitchFamily="34" charset="0"/>
                <a:ea typeface="Calibri" panose="020F0502020204030204" pitchFamily="34" charset="0"/>
                <a:cs typeface="Arial" panose="020B0604020202020204" pitchFamily="34" charset="0"/>
              </a:rPr>
              <a:t>: Similar to the first option, but for adding a new teacher to the database. The details could include name, subject taught, years of experience, and other relevant information.</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Add Supervisor</a:t>
            </a:r>
            <a:r>
              <a:rPr lang="en-US" sz="1100" dirty="0">
                <a:effectLst/>
                <a:latin typeface="Calibri" panose="020F0502020204030204" pitchFamily="34" charset="0"/>
                <a:ea typeface="Calibri" panose="020F0502020204030204" pitchFamily="34" charset="0"/>
                <a:cs typeface="Arial" panose="020B0604020202020204" pitchFamily="34" charset="0"/>
              </a:rPr>
              <a:t>: This would be for adding a new supervisor to the database. The details could include name, department, years of experience, and other relevant information.</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Search Person</a:t>
            </a:r>
            <a:r>
              <a:rPr lang="en-US" sz="1100" dirty="0">
                <a:effectLst/>
                <a:latin typeface="Calibri" panose="020F0502020204030204" pitchFamily="34" charset="0"/>
                <a:ea typeface="Calibri" panose="020F0502020204030204" pitchFamily="34" charset="0"/>
                <a:cs typeface="Arial" panose="020B0604020202020204" pitchFamily="34" charset="0"/>
              </a:rPr>
              <a:t>: This option would allow the user to search for a person in the database by entering some identifying information, such as name or ID. The program then displays the details of the person if they are found in the database.</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Edit Person</a:t>
            </a:r>
            <a:r>
              <a:rPr lang="en-US" sz="1100" dirty="0">
                <a:effectLst/>
                <a:latin typeface="Calibri" panose="020F0502020204030204" pitchFamily="34" charset="0"/>
                <a:ea typeface="Calibri" panose="020F0502020204030204" pitchFamily="34" charset="0"/>
                <a:cs typeface="Arial" panose="020B0604020202020204" pitchFamily="34" charset="0"/>
              </a:rPr>
              <a:t>: This allows the user to modify the details of an existing person in the database. The user would likely need to provide the ID or name of the person, and then enter the new details.</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Delete Person</a:t>
            </a:r>
            <a:r>
              <a:rPr lang="en-US" sz="1100" dirty="0">
                <a:effectLst/>
                <a:latin typeface="Calibri" panose="020F0502020204030204" pitchFamily="34" charset="0"/>
                <a:ea typeface="Calibri" panose="020F0502020204030204" pitchFamily="34" charset="0"/>
                <a:cs typeface="Arial" panose="020B0604020202020204" pitchFamily="34" charset="0"/>
              </a:rPr>
              <a:t>: This removes a person from the database. The user needs to provide the ID or name of the person to delete their record.</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Display Students</a:t>
            </a:r>
            <a:r>
              <a:rPr lang="en-US" sz="1100" dirty="0">
                <a:effectLst/>
                <a:latin typeface="Calibri" panose="020F0502020204030204" pitchFamily="34" charset="0"/>
                <a:ea typeface="Calibri" panose="020F0502020204030204" pitchFamily="34" charset="0"/>
                <a:cs typeface="Arial" panose="020B0604020202020204" pitchFamily="34" charset="0"/>
              </a:rPr>
              <a:t>: This displays a list of all students in the database, show their details such as name, age, grade, lessons.</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Display Teachers</a:t>
            </a:r>
            <a:r>
              <a:rPr lang="en-US" sz="1100" dirty="0">
                <a:effectLst/>
                <a:latin typeface="Calibri" panose="020F0502020204030204" pitchFamily="34" charset="0"/>
                <a:ea typeface="Calibri" panose="020F0502020204030204" pitchFamily="34" charset="0"/>
                <a:cs typeface="Arial" panose="020B0604020202020204" pitchFamily="34" charset="0"/>
              </a:rPr>
              <a:t>: This displays a list of all teachers in the database, show their details such as name, subject taught, and years of experience.</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Display Supervisors</a:t>
            </a:r>
            <a:r>
              <a:rPr lang="en-US" sz="1100" dirty="0">
                <a:effectLst/>
                <a:latin typeface="Calibri" panose="020F0502020204030204" pitchFamily="34" charset="0"/>
                <a:ea typeface="Calibri" panose="020F0502020204030204" pitchFamily="34" charset="0"/>
                <a:cs typeface="Arial" panose="020B0604020202020204" pitchFamily="34" charset="0"/>
              </a:rPr>
              <a:t>: This displays a list of all supervisors in the database, showing their details such as name, department, and years of experience.</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Display All:</a:t>
            </a:r>
            <a:r>
              <a:rPr lang="en-US" sz="1100" dirty="0">
                <a:effectLst/>
                <a:latin typeface="Calibri" panose="020F0502020204030204" pitchFamily="34" charset="0"/>
                <a:ea typeface="Calibri" panose="020F0502020204030204" pitchFamily="34" charset="0"/>
                <a:cs typeface="Arial" panose="020B0604020202020204" pitchFamily="34" charset="0"/>
              </a:rPr>
              <a:t> This displays a list of all people in the database, regardless of whether they are a student, teacher, or supervisor.</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Count People</a:t>
            </a:r>
            <a:r>
              <a:rPr lang="en-US" sz="1100" dirty="0">
                <a:effectLst/>
                <a:latin typeface="Calibri" panose="020F0502020204030204" pitchFamily="34" charset="0"/>
                <a:ea typeface="Calibri" panose="020F0502020204030204" pitchFamily="34" charset="0"/>
                <a:cs typeface="Arial" panose="020B0604020202020204" pitchFamily="34" charset="0"/>
              </a:rPr>
              <a:t>: This displays the total number of people in the database. It also provides a breakdown of the number of students, teachers, and supervisors.</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Save Data to CSV</a:t>
            </a:r>
            <a:r>
              <a:rPr lang="en-US" sz="1100" dirty="0">
                <a:effectLst/>
                <a:latin typeface="Calibri" panose="020F0502020204030204" pitchFamily="34" charset="0"/>
                <a:ea typeface="Calibri" panose="020F0502020204030204" pitchFamily="34" charset="0"/>
                <a:cs typeface="Arial" panose="020B0604020202020204" pitchFamily="34" charset="0"/>
              </a:rPr>
              <a:t>: This saves the current state of the database to a CSV file. This file could then be used for backup purposes, or to transfer the data to another system.</a:t>
            </a:r>
          </a:p>
          <a:p>
            <a:pPr>
              <a:spcAft>
                <a:spcPts val="0"/>
              </a:spcAft>
            </a:pPr>
            <a:r>
              <a:rPr lang="en-US" sz="1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Exit: </a:t>
            </a:r>
            <a:r>
              <a:rPr lang="en-US" sz="1100" dirty="0">
                <a:effectLst/>
                <a:latin typeface="Calibri" panose="020F0502020204030204" pitchFamily="34" charset="0"/>
                <a:ea typeface="Calibri" panose="020F0502020204030204" pitchFamily="34" charset="0"/>
                <a:cs typeface="Arial" panose="020B0604020202020204" pitchFamily="34" charset="0"/>
              </a:rPr>
              <a:t>This exits the program. Any unsaved changes might be lost, depending on how the program is designed.</a:t>
            </a:r>
          </a:p>
        </p:txBody>
      </p:sp>
      <p:sp>
        <p:nvSpPr>
          <p:cNvPr id="7" name="TextBox 6">
            <a:extLst>
              <a:ext uri="{FF2B5EF4-FFF2-40B4-BE49-F238E27FC236}">
                <a16:creationId xmlns:a16="http://schemas.microsoft.com/office/drawing/2014/main" id="{E232025E-D0B4-8193-9D2D-B8739B2A1E33}"/>
              </a:ext>
            </a:extLst>
          </p:cNvPr>
          <p:cNvSpPr txBox="1"/>
          <p:nvPr/>
        </p:nvSpPr>
        <p:spPr>
          <a:xfrm>
            <a:off x="293615" y="209725"/>
            <a:ext cx="1426128" cy="369332"/>
          </a:xfrm>
          <a:prstGeom prst="rect">
            <a:avLst/>
          </a:prstGeom>
          <a:noFill/>
        </p:spPr>
        <p:txBody>
          <a:bodyPr wrap="square" rtlCol="0">
            <a:spAutoFit/>
          </a:bodyPr>
          <a:lstStyle/>
          <a:p>
            <a:r>
              <a:rPr lang="en-GB" dirty="0"/>
              <a:t>User Guide </a:t>
            </a:r>
            <a:endParaRPr lang="en-US" dirty="0"/>
          </a:p>
        </p:txBody>
      </p:sp>
    </p:spTree>
    <p:extLst>
      <p:ext uri="{BB962C8B-B14F-4D97-AF65-F5344CB8AC3E}">
        <p14:creationId xmlns:p14="http://schemas.microsoft.com/office/powerpoint/2010/main" val="3872640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TotalTime>
  <Words>2168</Words>
  <Application>Microsoft Office PowerPoint</Application>
  <PresentationFormat>Widescreen</PresentationFormat>
  <Paragraphs>113</Paragraphs>
  <Slides>10</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9" baseType="lpstr">
      <vt:lpstr>Aptos</vt:lpstr>
      <vt:lpstr>Arial</vt:lpstr>
      <vt:lpstr>Avenir Next LT Pro</vt:lpstr>
      <vt:lpstr>Calibri</vt:lpstr>
      <vt:lpstr>Sagona Book</vt:lpstr>
      <vt:lpstr>Sagona ExtraLight</vt:lpstr>
      <vt:lpstr>RetrospectVTI</vt:lpstr>
      <vt:lpstr>AccentBoxVTI</vt:lpstr>
      <vt:lpstr>Package</vt:lpstr>
      <vt:lpstr>The programmers team</vt:lpstr>
      <vt:lpstr>The Student Management System</vt:lpstr>
      <vt:lpstr>The Student Management System complete code</vt:lpstr>
      <vt:lpstr>PowerPoint Presentation</vt:lpstr>
      <vt:lpstr>PowerPoint Presentation</vt:lpstr>
      <vt:lpstr>PowerPoint Presentation</vt:lpstr>
      <vt:lpstr>PowerPoint Presentation</vt:lpstr>
      <vt:lpstr>The student management system</vt:lpstr>
      <vt:lpstr>PowerPoint Presentation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programmers team</dc:title>
  <dc:creator>Andread Kyriakides</dc:creator>
  <cp:lastModifiedBy>Si Mi</cp:lastModifiedBy>
  <cp:revision>2</cp:revision>
  <dcterms:created xsi:type="dcterms:W3CDTF">2024-06-09T10:50:35Z</dcterms:created>
  <dcterms:modified xsi:type="dcterms:W3CDTF">2024-06-09T17:37:01Z</dcterms:modified>
</cp:coreProperties>
</file>