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F48E8-A162-48A5-9F7B-CC07700CF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96F67-4706-46F2-BD65-0024345DC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C0A8F-0591-4AA3-99E1-304F2A2A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61EAB-1916-4C92-BB78-C1D8F849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A4BBA4-2F5A-4BD3-B809-0E43B799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9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93504-264C-4812-A78E-9393C555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E24093-7F92-4AA4-A719-18DC0F12C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2A91A-905C-4E2B-A2C5-437775BB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469F53-8F0E-4AC6-8F09-24D6D2ED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048F6-3D12-47E4-A526-DE2D53F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85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315C10-8133-4DD5-8DC5-7DEF56CF9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7DE382-1800-4F09-8743-1A149FC9B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C06EC-487D-46E7-B402-50977ACD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8B904-DB7F-4364-BCC2-F6ABF91B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016AAD-F701-4443-8921-774D2F7F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3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3979A-D8B9-4006-8200-46338D60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ED5DB-E755-4FFA-BC6E-43186C6E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1461C-71B5-4C0B-83A2-078A387F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0FBE5-2388-453C-8488-621FE9D1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0D7F0-94C3-4E19-8DCB-63ACFCF6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1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20CAC-37D2-46E6-9932-541DE000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AECF40-F822-409B-A362-D153F54B8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A981B-34C5-40F6-B8C1-8C1ECAD1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E5180D-AAAC-4122-8CDD-A2B1979A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174FE8-E37E-46A2-A9EE-60B2E165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68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90E4A-B9CF-4663-A672-9FB806EE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DB51F8-B4D9-4C0E-BB84-B3E7B3580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85AF2E-EEED-4DD7-8F01-A9C582F1B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054A66-EE53-4400-977F-C901083C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F53032-1A0E-4EC1-B065-64277F26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05B8E9-9081-4BE6-A7FA-61DAB7B4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80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BEE7B-3790-4480-AD35-594F746A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72D4AE-340E-47E7-831D-EAADDF44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45CDEB-27D8-409B-B2FC-4AE6D66C5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07CD50-5FB8-48AA-B077-11C6AD177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F0AF9C-82B5-4EFE-A216-F2E8489AE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2B850-C456-452B-91BB-AAF7916C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ACD21-AB46-4631-8313-2D0BDBE7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B70D92-BE1D-4CCE-BD9C-F564CE0C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6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A9D54-9196-49E4-B7FF-FD665B7B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E98C88-5CC7-4D29-BC78-26D57155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FB1BA5-5DEE-4EAF-A59C-061EDA45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C43581-96FF-4F7D-AA65-777662BA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51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01354F-0B3B-47CF-A232-E77D8F68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6A31AE-0489-47AE-9AA1-0C2D4870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CE2024-8E80-4342-8779-1412F5DF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25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31513-9D80-477C-8AA4-8E81DB84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32D7B-7153-43D8-A353-5AAD5587E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0C5D35-A7ED-473F-B29D-8DB148E1D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21F2D2-F6E6-42D5-89FD-E528EB16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93DF6-F140-43E7-9AD8-2F1CF847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BD98FE-5C81-4762-820C-2D8DB0C6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0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4DEB0-2D92-479C-B551-25862E07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B5F5CB-C764-4A84-96D5-2E6E359AE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8A233-772C-4B78-BC9D-12FA50C1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FD2C99-B631-4871-B934-21C4D219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DE798-6D13-4B23-91F2-4CDC6370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120411-0B24-4F6C-BAD5-872E66B2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3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D1FF32-CB47-4A81-88AE-65F7D224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84CA8C-C97D-46DA-8FB7-F6808FDD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76674-C206-495F-B4A5-DD73FD03E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B82E2-FC29-464F-B817-92A86A466350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037D4-23AD-4A5C-8C66-9A4CF5654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C83CA6-EE6D-4819-8F04-9A215798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E491-6D26-45B7-B99A-9B11504BFB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84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017EC-AD1B-4E98-A817-E56A474FA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C26D1E-2BED-429F-9D4C-CB8563F62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8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65B07EC-DBE2-4266-B0FA-5B33062F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25" y="0"/>
            <a:ext cx="939975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A8D1B18-EED3-4749-B04F-F1E97C32A147}"/>
              </a:ext>
            </a:extLst>
          </p:cNvPr>
          <p:cNvSpPr/>
          <p:nvPr/>
        </p:nvSpPr>
        <p:spPr>
          <a:xfrm>
            <a:off x="1795244" y="0"/>
            <a:ext cx="385894" cy="20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619C77-5272-4AFE-B708-5E304313CA1E}"/>
              </a:ext>
            </a:extLst>
          </p:cNvPr>
          <p:cNvSpPr/>
          <p:nvPr/>
        </p:nvSpPr>
        <p:spPr>
          <a:xfrm>
            <a:off x="6510314" y="0"/>
            <a:ext cx="385894" cy="20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781311B-F3E3-4FF2-B15D-8C603C4603A2}"/>
              </a:ext>
            </a:extLst>
          </p:cNvPr>
          <p:cNvSpPr/>
          <p:nvPr/>
        </p:nvSpPr>
        <p:spPr>
          <a:xfrm>
            <a:off x="1686387" y="3429000"/>
            <a:ext cx="385894" cy="20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98E71C-C3E2-4003-8AAF-1206B483E9EA}"/>
              </a:ext>
            </a:extLst>
          </p:cNvPr>
          <p:cNvSpPr/>
          <p:nvPr/>
        </p:nvSpPr>
        <p:spPr>
          <a:xfrm>
            <a:off x="6343134" y="3429000"/>
            <a:ext cx="385894" cy="20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0DB504-2C8E-480C-91AA-6E0ACD9D5271}"/>
              </a:ext>
            </a:extLst>
          </p:cNvPr>
          <p:cNvSpPr txBox="1"/>
          <p:nvPr/>
        </p:nvSpPr>
        <p:spPr>
          <a:xfrm>
            <a:off x="2181138" y="434367"/>
            <a:ext cx="212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Patientin erreicht </a:t>
            </a:r>
            <a:r>
              <a:rPr lang="de-DE" b="1" dirty="0" err="1">
                <a:solidFill>
                  <a:srgbClr val="FF0000"/>
                </a:solidFill>
              </a:rPr>
              <a:t>Sirolimus</a:t>
            </a:r>
            <a:r>
              <a:rPr lang="de-DE" b="1" dirty="0">
                <a:solidFill>
                  <a:srgbClr val="FF0000"/>
                </a:solidFill>
              </a:rPr>
              <a:t>-Zielspiegel nicht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A11D00-D2E7-48C6-932E-82B4CF721E62}"/>
              </a:ext>
            </a:extLst>
          </p:cNvPr>
          <p:cNvSpPr txBox="1"/>
          <p:nvPr/>
        </p:nvSpPr>
        <p:spPr>
          <a:xfrm>
            <a:off x="2892490" y="1344193"/>
            <a:ext cx="103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Dosis ↑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ABE7EF-F702-4E95-B00E-F2D57533C8F9}"/>
              </a:ext>
            </a:extLst>
          </p:cNvPr>
          <p:cNvSpPr txBox="1"/>
          <p:nvPr/>
        </p:nvSpPr>
        <p:spPr>
          <a:xfrm>
            <a:off x="5177648" y="1205693"/>
            <a:ext cx="192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PK-Enhancement (</a:t>
            </a:r>
            <a:r>
              <a:rPr lang="de-DE" b="1" dirty="0" err="1">
                <a:solidFill>
                  <a:srgbClr val="FF0000"/>
                </a:solidFill>
              </a:rPr>
              <a:t>Fluconazol</a:t>
            </a:r>
            <a:r>
              <a:rPr lang="de-DE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16CD39D-B9BD-415F-B1CE-041CE4BFD83E}"/>
              </a:ext>
            </a:extLst>
          </p:cNvPr>
          <p:cNvSpPr txBox="1"/>
          <p:nvPr/>
        </p:nvSpPr>
        <p:spPr>
          <a:xfrm>
            <a:off x="7548465" y="1344195"/>
            <a:ext cx="341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Anpassung des Regimes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D70C62FA-2D13-4F88-8C27-FCE58F6DF2D4}"/>
              </a:ext>
            </a:extLst>
          </p:cNvPr>
          <p:cNvCxnSpPr>
            <a:cxnSpLocks/>
          </p:cNvCxnSpPr>
          <p:nvPr/>
        </p:nvCxnSpPr>
        <p:spPr>
          <a:xfrm>
            <a:off x="2519265" y="1344195"/>
            <a:ext cx="373225" cy="184664"/>
          </a:xfrm>
          <a:prstGeom prst="bentConnector3">
            <a:avLst>
              <a:gd name="adj1" fmla="val 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79E56E5-65F7-40E5-A95F-EB88F5BADC2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22765" y="1528859"/>
            <a:ext cx="125488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0AEDE66-C4CA-406C-BD15-926F259E4B02}"/>
              </a:ext>
            </a:extLst>
          </p:cNvPr>
          <p:cNvCxnSpPr>
            <a:cxnSpLocks/>
          </p:cNvCxnSpPr>
          <p:nvPr/>
        </p:nvCxnSpPr>
        <p:spPr>
          <a:xfrm>
            <a:off x="7212563" y="1528860"/>
            <a:ext cx="335902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F7BC38A-D7DA-4150-B036-840E02303568}"/>
              </a:ext>
            </a:extLst>
          </p:cNvPr>
          <p:cNvSpPr txBox="1"/>
          <p:nvPr/>
        </p:nvSpPr>
        <p:spPr>
          <a:xfrm>
            <a:off x="1866122" y="3349196"/>
            <a:ext cx="892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Unterstützt durch </a:t>
            </a:r>
            <a:r>
              <a:rPr lang="de-DE" b="1" dirty="0" err="1">
                <a:solidFill>
                  <a:srgbClr val="FF0000"/>
                </a:solidFill>
              </a:rPr>
              <a:t>pharmakometrische</a:t>
            </a:r>
            <a:r>
              <a:rPr lang="de-DE" b="1" dirty="0">
                <a:solidFill>
                  <a:srgbClr val="FF0000"/>
                </a:solidFill>
              </a:rPr>
              <a:t> Modellierung</a:t>
            </a:r>
          </a:p>
        </p:txBody>
      </p:sp>
    </p:spTree>
    <p:extLst>
      <p:ext uri="{BB962C8B-B14F-4D97-AF65-F5344CB8AC3E}">
        <p14:creationId xmlns:p14="http://schemas.microsoft.com/office/powerpoint/2010/main" val="393794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3A2F89D-B650-4303-BEB8-5DDC1D8EB918}"/>
              </a:ext>
            </a:extLst>
          </p:cNvPr>
          <p:cNvSpPr/>
          <p:nvPr/>
        </p:nvSpPr>
        <p:spPr>
          <a:xfrm>
            <a:off x="6447942" y="688642"/>
            <a:ext cx="2638115" cy="164702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D7ADB52-515E-4B26-803D-6D13719EFB29}"/>
              </a:ext>
            </a:extLst>
          </p:cNvPr>
          <p:cNvSpPr/>
          <p:nvPr/>
        </p:nvSpPr>
        <p:spPr>
          <a:xfrm>
            <a:off x="3028631" y="686544"/>
            <a:ext cx="2638115" cy="16613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4BAF7C2-9B36-4937-AE7B-51EA9E5B3BD4}"/>
              </a:ext>
            </a:extLst>
          </p:cNvPr>
          <p:cNvSpPr/>
          <p:nvPr/>
        </p:nvSpPr>
        <p:spPr>
          <a:xfrm>
            <a:off x="161733" y="686543"/>
            <a:ext cx="2638115" cy="164912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AD0A61B5-10BA-48A0-9BB0-7DC83ED9839E}"/>
              </a:ext>
            </a:extLst>
          </p:cNvPr>
          <p:cNvSpPr/>
          <p:nvPr/>
        </p:nvSpPr>
        <p:spPr>
          <a:xfrm rot="16200000">
            <a:off x="975368" y="871400"/>
            <a:ext cx="1010844" cy="865021"/>
          </a:xfrm>
          <a:prstGeom prst="hexagon">
            <a:avLst>
              <a:gd name="adj" fmla="val 31134"/>
              <a:gd name="vf" fmla="val 115470"/>
            </a:avLst>
          </a:prstGeom>
          <a:solidFill>
            <a:srgbClr val="FF7C80">
              <a:alpha val="74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C1E6223-E046-4C83-AC87-F42B242EBB1C}"/>
                  </a:ext>
                </a:extLst>
              </p:cNvPr>
              <p:cNvSpPr txBox="1"/>
              <p:nvPr/>
            </p:nvSpPr>
            <p:spPr>
              <a:xfrm>
                <a:off x="1084746" y="994723"/>
                <a:ext cx="792088" cy="676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C1E6223-E046-4C83-AC87-F42B242EB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46" y="994723"/>
                <a:ext cx="792088" cy="6767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64F8F71-FD7F-4EA0-8E45-0524E491583C}"/>
              </a:ext>
            </a:extLst>
          </p:cNvPr>
          <p:cNvGrpSpPr/>
          <p:nvPr/>
        </p:nvGrpSpPr>
        <p:grpSpPr>
          <a:xfrm>
            <a:off x="5433060" y="1598767"/>
            <a:ext cx="5590074" cy="4493013"/>
            <a:chOff x="3488375" y="3124195"/>
            <a:chExt cx="3380105" cy="276151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61171CFF-5426-44AE-B34E-84B1FF693F18}"/>
                </a:ext>
              </a:extLst>
            </p:cNvPr>
            <p:cNvGrpSpPr/>
            <p:nvPr/>
          </p:nvGrpSpPr>
          <p:grpSpPr>
            <a:xfrm>
              <a:off x="3647206" y="3969676"/>
              <a:ext cx="2976612" cy="1916036"/>
              <a:chOff x="5586842" y="3452440"/>
              <a:chExt cx="2976612" cy="1916036"/>
            </a:xfrm>
          </p:grpSpPr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F47C0BA2-0DC9-4151-94AC-B850AEEFCD6A}"/>
                  </a:ext>
                </a:extLst>
              </p:cNvPr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84" r="67190" b="92244"/>
              <a:stretch/>
            </p:blipFill>
            <p:spPr bwMode="auto">
              <a:xfrm>
                <a:off x="5586842" y="3452440"/>
                <a:ext cx="2976612" cy="96958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D7103446-3C74-4F80-AD53-8F8168CCC062}"/>
                  </a:ext>
                </a:extLst>
              </p:cNvPr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870" r="67190"/>
              <a:stretch/>
            </p:blipFill>
            <p:spPr bwMode="auto">
              <a:xfrm>
                <a:off x="5586842" y="3549398"/>
                <a:ext cx="2976612" cy="1819078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252592C6-5146-45B7-991A-3CF0D5D8AD3A}"/>
                  </a:ext>
                </a:extLst>
              </p:cNvPr>
              <p:cNvSpPr/>
              <p:nvPr/>
            </p:nvSpPr>
            <p:spPr>
              <a:xfrm>
                <a:off x="5596078" y="3452440"/>
                <a:ext cx="352319" cy="9747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B66031B-F2FD-457D-B697-87A28023686F}"/>
                </a:ext>
              </a:extLst>
            </p:cNvPr>
            <p:cNvSpPr/>
            <p:nvPr/>
          </p:nvSpPr>
          <p:spPr>
            <a:xfrm>
              <a:off x="3488375" y="4108449"/>
              <a:ext cx="561801" cy="470285"/>
            </a:xfrm>
            <a:custGeom>
              <a:avLst/>
              <a:gdLst>
                <a:gd name="connsiteX0" fmla="*/ 631016 w 631016"/>
                <a:gd name="connsiteY0" fmla="*/ 244253 h 544273"/>
                <a:gd name="connsiteX1" fmla="*/ 535766 w 631016"/>
                <a:gd name="connsiteY1" fmla="*/ 431578 h 544273"/>
                <a:gd name="connsiteX2" fmla="*/ 354791 w 631016"/>
                <a:gd name="connsiteY2" fmla="*/ 536353 h 544273"/>
                <a:gd name="connsiteX3" fmla="*/ 170641 w 631016"/>
                <a:gd name="connsiteY3" fmla="*/ 520478 h 544273"/>
                <a:gd name="connsiteX4" fmla="*/ 21416 w 631016"/>
                <a:gd name="connsiteY4" fmla="*/ 390303 h 544273"/>
                <a:gd name="connsiteX5" fmla="*/ 5541 w 631016"/>
                <a:gd name="connsiteY5" fmla="*/ 206153 h 544273"/>
                <a:gd name="connsiteX6" fmla="*/ 65866 w 631016"/>
                <a:gd name="connsiteY6" fmla="*/ 91853 h 544273"/>
                <a:gd name="connsiteX7" fmla="*/ 189691 w 631016"/>
                <a:gd name="connsiteY7" fmla="*/ 18828 h 544273"/>
                <a:gd name="connsiteX8" fmla="*/ 335741 w 631016"/>
                <a:gd name="connsiteY8" fmla="*/ 2953 h 544273"/>
                <a:gd name="connsiteX9" fmla="*/ 478616 w 631016"/>
                <a:gd name="connsiteY9" fmla="*/ 66453 h 544273"/>
                <a:gd name="connsiteX10" fmla="*/ 548466 w 631016"/>
                <a:gd name="connsiteY10" fmla="*/ 139478 h 544273"/>
                <a:gd name="connsiteX11" fmla="*/ 624666 w 631016"/>
                <a:gd name="connsiteY11" fmla="*/ 187103 h 54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1016" h="544273">
                  <a:moveTo>
                    <a:pt x="631016" y="244253"/>
                  </a:moveTo>
                  <a:cubicBezTo>
                    <a:pt x="606409" y="313574"/>
                    <a:pt x="581803" y="382895"/>
                    <a:pt x="535766" y="431578"/>
                  </a:cubicBezTo>
                  <a:cubicBezTo>
                    <a:pt x="489728" y="480261"/>
                    <a:pt x="415645" y="521536"/>
                    <a:pt x="354791" y="536353"/>
                  </a:cubicBezTo>
                  <a:cubicBezTo>
                    <a:pt x="293937" y="551170"/>
                    <a:pt x="226203" y="544820"/>
                    <a:pt x="170641" y="520478"/>
                  </a:cubicBezTo>
                  <a:cubicBezTo>
                    <a:pt x="115079" y="496136"/>
                    <a:pt x="48933" y="442690"/>
                    <a:pt x="21416" y="390303"/>
                  </a:cubicBezTo>
                  <a:cubicBezTo>
                    <a:pt x="-6101" y="337916"/>
                    <a:pt x="-1867" y="255895"/>
                    <a:pt x="5541" y="206153"/>
                  </a:cubicBezTo>
                  <a:cubicBezTo>
                    <a:pt x="12949" y="156411"/>
                    <a:pt x="35174" y="123074"/>
                    <a:pt x="65866" y="91853"/>
                  </a:cubicBezTo>
                  <a:cubicBezTo>
                    <a:pt x="96558" y="60632"/>
                    <a:pt x="144712" y="33645"/>
                    <a:pt x="189691" y="18828"/>
                  </a:cubicBezTo>
                  <a:cubicBezTo>
                    <a:pt x="234670" y="4011"/>
                    <a:pt x="287587" y="-4984"/>
                    <a:pt x="335741" y="2953"/>
                  </a:cubicBezTo>
                  <a:cubicBezTo>
                    <a:pt x="383895" y="10890"/>
                    <a:pt x="443162" y="43699"/>
                    <a:pt x="478616" y="66453"/>
                  </a:cubicBezTo>
                  <a:cubicBezTo>
                    <a:pt x="514070" y="89207"/>
                    <a:pt x="524124" y="119370"/>
                    <a:pt x="548466" y="139478"/>
                  </a:cubicBezTo>
                  <a:cubicBezTo>
                    <a:pt x="572808" y="159586"/>
                    <a:pt x="598737" y="173344"/>
                    <a:pt x="624666" y="187103"/>
                  </a:cubicBezTo>
                </a:path>
              </a:pathLst>
            </a:custGeom>
            <a:noFill/>
            <a:ln w="190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3218BE8-36F6-4AA7-8ADF-2F6A48FAA7C6}"/>
                </a:ext>
              </a:extLst>
            </p:cNvPr>
            <p:cNvSpPr txBox="1"/>
            <p:nvPr/>
          </p:nvSpPr>
          <p:spPr>
            <a:xfrm>
              <a:off x="3488375" y="4178431"/>
              <a:ext cx="563972" cy="331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b="1" dirty="0"/>
                <a:t>Bayes- </a:t>
              </a:r>
              <a:r>
                <a:rPr lang="de-DE" sz="1100" b="1" dirty="0" err="1"/>
                <a:t>schätzung</a:t>
              </a:r>
              <a:endParaRPr lang="de-DE" sz="1100" b="1" dirty="0"/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0780E333-9068-4DB4-9D1D-FD7BF8B32F15}"/>
                </a:ext>
              </a:extLst>
            </p:cNvPr>
            <p:cNvCxnSpPr>
              <a:cxnSpLocks/>
            </p:cNvCxnSpPr>
            <p:nvPr/>
          </p:nvCxnSpPr>
          <p:spPr>
            <a:xfrm>
              <a:off x="4057650" y="4308475"/>
              <a:ext cx="8258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D069657-766B-41DC-B90A-3E98C563E64A}"/>
                </a:ext>
              </a:extLst>
            </p:cNvPr>
            <p:cNvSpPr txBox="1"/>
            <p:nvPr/>
          </p:nvSpPr>
          <p:spPr>
            <a:xfrm>
              <a:off x="4140200" y="4141104"/>
              <a:ext cx="594078" cy="201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Vorhersage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DA3A579-FBE3-4977-A379-69648A8CE0F3}"/>
                </a:ext>
              </a:extLst>
            </p:cNvPr>
            <p:cNvCxnSpPr>
              <a:cxnSpLocks/>
            </p:cNvCxnSpPr>
            <p:nvPr/>
          </p:nvCxnSpPr>
          <p:spPr>
            <a:xfrm>
              <a:off x="4371975" y="4908550"/>
              <a:ext cx="0" cy="352425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E661C71-D0B0-477B-AD79-3F7A8A618D1F}"/>
                </a:ext>
              </a:extLst>
            </p:cNvPr>
            <p:cNvSpPr txBox="1"/>
            <p:nvPr/>
          </p:nvSpPr>
          <p:spPr>
            <a:xfrm>
              <a:off x="4152216" y="491610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rgbClr val="FF0000"/>
                  </a:solidFill>
                  <a:latin typeface="Symbol" panose="05050102010706020507" pitchFamily="18" charset="2"/>
                </a:rPr>
                <a:t>D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C2295768-EFEB-41E7-8A0B-246044D2D080}"/>
                </a:ext>
              </a:extLst>
            </p:cNvPr>
            <p:cNvCxnSpPr>
              <a:cxnSpLocks/>
            </p:cNvCxnSpPr>
            <p:nvPr/>
          </p:nvCxnSpPr>
          <p:spPr>
            <a:xfrm>
              <a:off x="6108141" y="4593024"/>
              <a:ext cx="0" cy="67876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4A4E62F-60D4-437D-AEE4-BFF6EBD738F3}"/>
                </a:ext>
              </a:extLst>
            </p:cNvPr>
            <p:cNvSpPr txBox="1"/>
            <p:nvPr/>
          </p:nvSpPr>
          <p:spPr>
            <a:xfrm>
              <a:off x="6059832" y="442080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rgbClr val="FF0000"/>
                  </a:solidFill>
                  <a:latin typeface="Symbol" panose="05050102010706020507" pitchFamily="18" charset="2"/>
                </a:rPr>
                <a:t>D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46905BD-4EC5-442F-A016-3A319D1669FB}"/>
                </a:ext>
              </a:extLst>
            </p:cNvPr>
            <p:cNvCxnSpPr/>
            <p:nvPr/>
          </p:nvCxnSpPr>
          <p:spPr>
            <a:xfrm>
              <a:off x="5178425" y="4657725"/>
              <a:ext cx="0" cy="9747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0400EBA-8C00-49FB-A324-403E50436E69}"/>
                </a:ext>
              </a:extLst>
            </p:cNvPr>
            <p:cNvCxnSpPr/>
            <p:nvPr/>
          </p:nvCxnSpPr>
          <p:spPr>
            <a:xfrm>
              <a:off x="6045200" y="4657725"/>
              <a:ext cx="0" cy="9747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CFA098-5D9E-45B1-B229-2882FB2431D8}"/>
                </a:ext>
              </a:extLst>
            </p:cNvPr>
            <p:cNvSpPr txBox="1"/>
            <p:nvPr/>
          </p:nvSpPr>
          <p:spPr>
            <a:xfrm rot="16200000">
              <a:off x="3553348" y="4970818"/>
              <a:ext cx="633159" cy="257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Kalium</a:t>
              </a:r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279C450-1D84-40B5-9AE3-D62014897225}"/>
                </a:ext>
              </a:extLst>
            </p:cNvPr>
            <p:cNvSpPr/>
            <p:nvPr/>
          </p:nvSpPr>
          <p:spPr>
            <a:xfrm>
              <a:off x="4050177" y="3682788"/>
              <a:ext cx="833357" cy="425661"/>
            </a:xfrm>
            <a:custGeom>
              <a:avLst/>
              <a:gdLst>
                <a:gd name="connsiteX0" fmla="*/ 631016 w 631016"/>
                <a:gd name="connsiteY0" fmla="*/ 244253 h 544273"/>
                <a:gd name="connsiteX1" fmla="*/ 535766 w 631016"/>
                <a:gd name="connsiteY1" fmla="*/ 431578 h 544273"/>
                <a:gd name="connsiteX2" fmla="*/ 354791 w 631016"/>
                <a:gd name="connsiteY2" fmla="*/ 536353 h 544273"/>
                <a:gd name="connsiteX3" fmla="*/ 170641 w 631016"/>
                <a:gd name="connsiteY3" fmla="*/ 520478 h 544273"/>
                <a:gd name="connsiteX4" fmla="*/ 21416 w 631016"/>
                <a:gd name="connsiteY4" fmla="*/ 390303 h 544273"/>
                <a:gd name="connsiteX5" fmla="*/ 5541 w 631016"/>
                <a:gd name="connsiteY5" fmla="*/ 206153 h 544273"/>
                <a:gd name="connsiteX6" fmla="*/ 65866 w 631016"/>
                <a:gd name="connsiteY6" fmla="*/ 91853 h 544273"/>
                <a:gd name="connsiteX7" fmla="*/ 189691 w 631016"/>
                <a:gd name="connsiteY7" fmla="*/ 18828 h 544273"/>
                <a:gd name="connsiteX8" fmla="*/ 335741 w 631016"/>
                <a:gd name="connsiteY8" fmla="*/ 2953 h 544273"/>
                <a:gd name="connsiteX9" fmla="*/ 478616 w 631016"/>
                <a:gd name="connsiteY9" fmla="*/ 66453 h 544273"/>
                <a:gd name="connsiteX10" fmla="*/ 548466 w 631016"/>
                <a:gd name="connsiteY10" fmla="*/ 139478 h 544273"/>
                <a:gd name="connsiteX11" fmla="*/ 624666 w 631016"/>
                <a:gd name="connsiteY11" fmla="*/ 187103 h 54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1016" h="544273">
                  <a:moveTo>
                    <a:pt x="631016" y="244253"/>
                  </a:moveTo>
                  <a:cubicBezTo>
                    <a:pt x="606409" y="313574"/>
                    <a:pt x="581803" y="382895"/>
                    <a:pt x="535766" y="431578"/>
                  </a:cubicBezTo>
                  <a:cubicBezTo>
                    <a:pt x="489728" y="480261"/>
                    <a:pt x="415645" y="521536"/>
                    <a:pt x="354791" y="536353"/>
                  </a:cubicBezTo>
                  <a:cubicBezTo>
                    <a:pt x="293937" y="551170"/>
                    <a:pt x="226203" y="544820"/>
                    <a:pt x="170641" y="520478"/>
                  </a:cubicBezTo>
                  <a:cubicBezTo>
                    <a:pt x="115079" y="496136"/>
                    <a:pt x="48933" y="442690"/>
                    <a:pt x="21416" y="390303"/>
                  </a:cubicBezTo>
                  <a:cubicBezTo>
                    <a:pt x="-6101" y="337916"/>
                    <a:pt x="-1867" y="255895"/>
                    <a:pt x="5541" y="206153"/>
                  </a:cubicBezTo>
                  <a:cubicBezTo>
                    <a:pt x="12949" y="156411"/>
                    <a:pt x="35174" y="123074"/>
                    <a:pt x="65866" y="91853"/>
                  </a:cubicBezTo>
                  <a:cubicBezTo>
                    <a:pt x="96558" y="60632"/>
                    <a:pt x="144712" y="33645"/>
                    <a:pt x="189691" y="18828"/>
                  </a:cubicBezTo>
                  <a:cubicBezTo>
                    <a:pt x="234670" y="4011"/>
                    <a:pt x="287587" y="-4984"/>
                    <a:pt x="335741" y="2953"/>
                  </a:cubicBezTo>
                  <a:cubicBezTo>
                    <a:pt x="383895" y="10890"/>
                    <a:pt x="443162" y="43699"/>
                    <a:pt x="478616" y="66453"/>
                  </a:cubicBezTo>
                  <a:cubicBezTo>
                    <a:pt x="514070" y="89207"/>
                    <a:pt x="524124" y="119370"/>
                    <a:pt x="548466" y="139478"/>
                  </a:cubicBezTo>
                  <a:cubicBezTo>
                    <a:pt x="572808" y="159586"/>
                    <a:pt x="598737" y="173344"/>
                    <a:pt x="624666" y="187103"/>
                  </a:cubicBezTo>
                </a:path>
              </a:pathLst>
            </a:custGeom>
            <a:noFill/>
            <a:ln w="190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24625D52-DCB9-4F75-A2C9-ED4B1C69BB4E}"/>
                </a:ext>
              </a:extLst>
            </p:cNvPr>
            <p:cNvCxnSpPr>
              <a:cxnSpLocks/>
            </p:cNvCxnSpPr>
            <p:nvPr/>
          </p:nvCxnSpPr>
          <p:spPr>
            <a:xfrm>
              <a:off x="4911725" y="3863975"/>
              <a:ext cx="8258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0C456336-B037-40E3-9F98-927C5DB035B8}"/>
                </a:ext>
              </a:extLst>
            </p:cNvPr>
            <p:cNvSpPr/>
            <p:nvPr/>
          </p:nvSpPr>
          <p:spPr>
            <a:xfrm>
              <a:off x="5790127" y="3133961"/>
              <a:ext cx="860264" cy="425656"/>
            </a:xfrm>
            <a:custGeom>
              <a:avLst/>
              <a:gdLst>
                <a:gd name="connsiteX0" fmla="*/ 631016 w 631016"/>
                <a:gd name="connsiteY0" fmla="*/ 244253 h 544273"/>
                <a:gd name="connsiteX1" fmla="*/ 535766 w 631016"/>
                <a:gd name="connsiteY1" fmla="*/ 431578 h 544273"/>
                <a:gd name="connsiteX2" fmla="*/ 354791 w 631016"/>
                <a:gd name="connsiteY2" fmla="*/ 536353 h 544273"/>
                <a:gd name="connsiteX3" fmla="*/ 170641 w 631016"/>
                <a:gd name="connsiteY3" fmla="*/ 520478 h 544273"/>
                <a:gd name="connsiteX4" fmla="*/ 21416 w 631016"/>
                <a:gd name="connsiteY4" fmla="*/ 390303 h 544273"/>
                <a:gd name="connsiteX5" fmla="*/ 5541 w 631016"/>
                <a:gd name="connsiteY5" fmla="*/ 206153 h 544273"/>
                <a:gd name="connsiteX6" fmla="*/ 65866 w 631016"/>
                <a:gd name="connsiteY6" fmla="*/ 91853 h 544273"/>
                <a:gd name="connsiteX7" fmla="*/ 189691 w 631016"/>
                <a:gd name="connsiteY7" fmla="*/ 18828 h 544273"/>
                <a:gd name="connsiteX8" fmla="*/ 335741 w 631016"/>
                <a:gd name="connsiteY8" fmla="*/ 2953 h 544273"/>
                <a:gd name="connsiteX9" fmla="*/ 478616 w 631016"/>
                <a:gd name="connsiteY9" fmla="*/ 66453 h 544273"/>
                <a:gd name="connsiteX10" fmla="*/ 548466 w 631016"/>
                <a:gd name="connsiteY10" fmla="*/ 139478 h 544273"/>
                <a:gd name="connsiteX11" fmla="*/ 624666 w 631016"/>
                <a:gd name="connsiteY11" fmla="*/ 187103 h 54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1016" h="544273">
                  <a:moveTo>
                    <a:pt x="631016" y="244253"/>
                  </a:moveTo>
                  <a:cubicBezTo>
                    <a:pt x="606409" y="313574"/>
                    <a:pt x="581803" y="382895"/>
                    <a:pt x="535766" y="431578"/>
                  </a:cubicBezTo>
                  <a:cubicBezTo>
                    <a:pt x="489728" y="480261"/>
                    <a:pt x="415645" y="521536"/>
                    <a:pt x="354791" y="536353"/>
                  </a:cubicBezTo>
                  <a:cubicBezTo>
                    <a:pt x="293937" y="551170"/>
                    <a:pt x="226203" y="544820"/>
                    <a:pt x="170641" y="520478"/>
                  </a:cubicBezTo>
                  <a:cubicBezTo>
                    <a:pt x="115079" y="496136"/>
                    <a:pt x="48933" y="442690"/>
                    <a:pt x="21416" y="390303"/>
                  </a:cubicBezTo>
                  <a:cubicBezTo>
                    <a:pt x="-6101" y="337916"/>
                    <a:pt x="-1867" y="255895"/>
                    <a:pt x="5541" y="206153"/>
                  </a:cubicBezTo>
                  <a:cubicBezTo>
                    <a:pt x="12949" y="156411"/>
                    <a:pt x="35174" y="123074"/>
                    <a:pt x="65866" y="91853"/>
                  </a:cubicBezTo>
                  <a:cubicBezTo>
                    <a:pt x="96558" y="60632"/>
                    <a:pt x="144712" y="33645"/>
                    <a:pt x="189691" y="18828"/>
                  </a:cubicBezTo>
                  <a:cubicBezTo>
                    <a:pt x="234670" y="4011"/>
                    <a:pt x="287587" y="-4984"/>
                    <a:pt x="335741" y="2953"/>
                  </a:cubicBezTo>
                  <a:cubicBezTo>
                    <a:pt x="383895" y="10890"/>
                    <a:pt x="443162" y="43699"/>
                    <a:pt x="478616" y="66453"/>
                  </a:cubicBezTo>
                  <a:cubicBezTo>
                    <a:pt x="514070" y="89207"/>
                    <a:pt x="524124" y="119370"/>
                    <a:pt x="548466" y="139478"/>
                  </a:cubicBezTo>
                  <a:cubicBezTo>
                    <a:pt x="572808" y="159586"/>
                    <a:pt x="598737" y="173344"/>
                    <a:pt x="624666" y="187103"/>
                  </a:cubicBezTo>
                </a:path>
              </a:pathLst>
            </a:custGeom>
            <a:noFill/>
            <a:ln w="19050"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6EBF224-A065-48CC-BB07-E713D5A51AE4}"/>
                </a:ext>
              </a:extLst>
            </p:cNvPr>
            <p:cNvCxnSpPr>
              <a:cxnSpLocks/>
            </p:cNvCxnSpPr>
            <p:nvPr/>
          </p:nvCxnSpPr>
          <p:spPr>
            <a:xfrm>
              <a:off x="5797934" y="3703264"/>
              <a:ext cx="8258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454221F-59A2-4152-B18E-18C25D655968}"/>
                </a:ext>
              </a:extLst>
            </p:cNvPr>
            <p:cNvSpPr/>
            <p:nvPr/>
          </p:nvSpPr>
          <p:spPr>
            <a:xfrm>
              <a:off x="6628925" y="3124195"/>
              <a:ext cx="239555" cy="283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26830D8-2081-4CE4-B372-B5D7B2A5DD21}"/>
                </a:ext>
              </a:extLst>
            </p:cNvPr>
            <p:cNvSpPr txBox="1"/>
            <p:nvPr/>
          </p:nvSpPr>
          <p:spPr>
            <a:xfrm>
              <a:off x="5017531" y="3701382"/>
              <a:ext cx="594078" cy="201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Vorhersage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0FD7140-9215-450B-A606-2CE748759B98}"/>
                </a:ext>
              </a:extLst>
            </p:cNvPr>
            <p:cNvSpPr txBox="1"/>
            <p:nvPr/>
          </p:nvSpPr>
          <p:spPr>
            <a:xfrm>
              <a:off x="5874417" y="3536433"/>
              <a:ext cx="594078" cy="201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Vorhersage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9842EC4-7B53-46FB-AF31-A006428FF6F8}"/>
                </a:ext>
              </a:extLst>
            </p:cNvPr>
            <p:cNvSpPr txBox="1"/>
            <p:nvPr/>
          </p:nvSpPr>
          <p:spPr>
            <a:xfrm>
              <a:off x="4138040" y="3697331"/>
              <a:ext cx="657629" cy="331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b="1" dirty="0"/>
                <a:t>Bayes- </a:t>
              </a:r>
              <a:r>
                <a:rPr lang="de-DE" sz="1100" b="1" dirty="0" err="1"/>
                <a:t>schätzung</a:t>
              </a:r>
              <a:endParaRPr lang="de-DE" sz="1100" b="1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140A0E5E-A701-42D8-A670-6B9261234E46}"/>
                </a:ext>
              </a:extLst>
            </p:cNvPr>
            <p:cNvSpPr txBox="1"/>
            <p:nvPr/>
          </p:nvSpPr>
          <p:spPr>
            <a:xfrm>
              <a:off x="5845488" y="3175099"/>
              <a:ext cx="657629" cy="331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b="1" dirty="0">
                  <a:solidFill>
                    <a:schemeClr val="bg1">
                      <a:lumMod val="50000"/>
                    </a:schemeClr>
                  </a:solidFill>
                </a:rPr>
                <a:t>Bayes- Schätzung</a:t>
              </a:r>
            </a:p>
          </p:txBody>
        </p:sp>
      </p:grpSp>
      <p:sp>
        <p:nvSpPr>
          <p:cNvPr id="36" name="Zylinder 35">
            <a:extLst>
              <a:ext uri="{FF2B5EF4-FFF2-40B4-BE49-F238E27FC236}">
                <a16:creationId xmlns:a16="http://schemas.microsoft.com/office/drawing/2014/main" id="{0F60FD9F-91F7-4119-9F1F-A95B61D05F41}"/>
              </a:ext>
            </a:extLst>
          </p:cNvPr>
          <p:cNvSpPr/>
          <p:nvPr/>
        </p:nvSpPr>
        <p:spPr>
          <a:xfrm>
            <a:off x="3879941" y="949265"/>
            <a:ext cx="935494" cy="839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F0CD485-D85A-42AA-8A51-FD7BE6E95E39}"/>
              </a:ext>
            </a:extLst>
          </p:cNvPr>
          <p:cNvSpPr txBox="1"/>
          <p:nvPr/>
        </p:nvSpPr>
        <p:spPr>
          <a:xfrm>
            <a:off x="139062" y="1809332"/>
            <a:ext cx="255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 Mechanistisches Modell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78B16F3-AD56-42A5-AD12-C8439DE5AB42}"/>
              </a:ext>
            </a:extLst>
          </p:cNvPr>
          <p:cNvSpPr txBox="1"/>
          <p:nvPr/>
        </p:nvSpPr>
        <p:spPr>
          <a:xfrm>
            <a:off x="3604600" y="1789190"/>
            <a:ext cx="14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Digitale Kurve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B553CE3-BE7B-4FDB-9E06-D39ECBEB399D}"/>
              </a:ext>
            </a:extLst>
          </p:cNvPr>
          <p:cNvSpPr txBox="1"/>
          <p:nvPr/>
        </p:nvSpPr>
        <p:spPr>
          <a:xfrm>
            <a:off x="7144649" y="1783325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Vorhersage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71D44DFB-2EE3-4DB7-AADA-154AAEEC9D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63" y="1174776"/>
            <a:ext cx="596650" cy="580893"/>
          </a:xfrm>
          <a:prstGeom prst="rect">
            <a:avLst/>
          </a:prstGeom>
        </p:spPr>
      </p:pic>
      <p:sp>
        <p:nvSpPr>
          <p:cNvPr id="45" name="Geschweifte Klammer rechts 44">
            <a:extLst>
              <a:ext uri="{FF2B5EF4-FFF2-40B4-BE49-F238E27FC236}">
                <a16:creationId xmlns:a16="http://schemas.microsoft.com/office/drawing/2014/main" id="{DD26EDDD-7100-444A-9BD3-B94F357FDC63}"/>
              </a:ext>
            </a:extLst>
          </p:cNvPr>
          <p:cNvSpPr/>
          <p:nvPr/>
        </p:nvSpPr>
        <p:spPr>
          <a:xfrm>
            <a:off x="5704612" y="686544"/>
            <a:ext cx="596649" cy="1661360"/>
          </a:xfrm>
          <a:prstGeom prst="rightBrace">
            <a:avLst>
              <a:gd name="adj1" fmla="val 8333"/>
              <a:gd name="adj2" fmla="val 401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6005DF6B-0577-4B91-9A5C-7CE83EB7289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08639">
            <a:off x="7840447" y="5342865"/>
            <a:ext cx="333503" cy="34035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B54A9AAB-EC6B-4941-B73E-51C85B18E91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0409">
            <a:off x="9253658" y="5338858"/>
            <a:ext cx="333503" cy="340352"/>
          </a:xfrm>
          <a:prstGeom prst="rect">
            <a:avLst/>
          </a:prstGeom>
        </p:spPr>
      </p:pic>
      <p:sp>
        <p:nvSpPr>
          <p:cNvPr id="54" name="Sechseck 53">
            <a:extLst>
              <a:ext uri="{FF2B5EF4-FFF2-40B4-BE49-F238E27FC236}">
                <a16:creationId xmlns:a16="http://schemas.microsoft.com/office/drawing/2014/main" id="{0F0E1A60-03F2-4B33-A48C-60958123B938}"/>
              </a:ext>
            </a:extLst>
          </p:cNvPr>
          <p:cNvSpPr/>
          <p:nvPr/>
        </p:nvSpPr>
        <p:spPr>
          <a:xfrm rot="16200000">
            <a:off x="7261577" y="846708"/>
            <a:ext cx="1010844" cy="865021"/>
          </a:xfrm>
          <a:prstGeom prst="hexagon">
            <a:avLst>
              <a:gd name="adj" fmla="val 31134"/>
              <a:gd name="vf" fmla="val 115470"/>
            </a:avLst>
          </a:prstGeom>
          <a:solidFill>
            <a:srgbClr val="FF7C80">
              <a:alpha val="74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C0D7DC47-5830-4C93-9D9B-2A92C9526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2256" y="1014425"/>
            <a:ext cx="649487" cy="53846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433D7040-F0CD-4813-808B-5C59416568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2465" y="2595594"/>
            <a:ext cx="3940736" cy="3152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178CAEB-A654-4D3D-9D9B-6E3F8A66A648}"/>
                  </a:ext>
                </a:extLst>
              </p:cNvPr>
              <p:cNvSpPr txBox="1"/>
              <p:nvPr/>
            </p:nvSpPr>
            <p:spPr>
              <a:xfrm rot="10800000">
                <a:off x="6064435" y="214733"/>
                <a:ext cx="214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178CAEB-A654-4D3D-9D9B-6E3F8A66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6064435" y="214733"/>
                <a:ext cx="214802" cy="276999"/>
              </a:xfrm>
              <a:prstGeom prst="rect">
                <a:avLst/>
              </a:prstGeom>
              <a:blipFill>
                <a:blip r:embed="rId10"/>
                <a:stretch>
                  <a:fillRect l="-17143" r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BB2DC9B4-FA36-4F0D-9F85-59044D988883}"/>
                  </a:ext>
                </a:extLst>
              </p:cNvPr>
              <p:cNvSpPr txBox="1"/>
              <p:nvPr/>
            </p:nvSpPr>
            <p:spPr>
              <a:xfrm>
                <a:off x="2853632" y="185646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BB2DC9B4-FA36-4F0D-9F85-59044D988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632" y="185646"/>
                <a:ext cx="218008" cy="276999"/>
              </a:xfrm>
              <a:prstGeom prst="rect">
                <a:avLst/>
              </a:prstGeom>
              <a:blipFill>
                <a:blip r:embed="rId11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feld 58">
            <a:extLst>
              <a:ext uri="{FF2B5EF4-FFF2-40B4-BE49-F238E27FC236}">
                <a16:creationId xmlns:a16="http://schemas.microsoft.com/office/drawing/2014/main" id="{75F7344E-AE46-4467-8C45-B1F5BB52A24E}"/>
              </a:ext>
            </a:extLst>
          </p:cNvPr>
          <p:cNvSpPr txBox="1"/>
          <p:nvPr/>
        </p:nvSpPr>
        <p:spPr>
          <a:xfrm>
            <a:off x="643834" y="12728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Modell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94943D4-4B9F-4198-B2FC-64DC8B5A2C22}"/>
              </a:ext>
            </a:extLst>
          </p:cNvPr>
          <p:cNvSpPr txBox="1"/>
          <p:nvPr/>
        </p:nvSpPr>
        <p:spPr>
          <a:xfrm>
            <a:off x="3387131" y="89389"/>
            <a:ext cx="93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Daten</a:t>
            </a:r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B4F727D5-F021-4865-90FD-16454293A73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53526" b="86652"/>
          <a:stretch/>
        </p:blipFill>
        <p:spPr>
          <a:xfrm>
            <a:off x="3794400" y="6496"/>
            <a:ext cx="1505078" cy="720892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09BC2474-C93E-45D5-B114-EC7D9C1B2FF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51901" b="88347"/>
          <a:stretch/>
        </p:blipFill>
        <p:spPr>
          <a:xfrm>
            <a:off x="958572" y="47346"/>
            <a:ext cx="1557687" cy="629361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98189A61-7896-46D0-92C2-FF5600E65F2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61132" r="48504" b="23191"/>
          <a:stretch/>
        </p:blipFill>
        <p:spPr>
          <a:xfrm>
            <a:off x="7277231" y="-151683"/>
            <a:ext cx="1667702" cy="846666"/>
          </a:xfrm>
          <a:prstGeom prst="rect">
            <a:avLst/>
          </a:prstGeom>
        </p:spPr>
      </p:pic>
      <p:sp>
        <p:nvSpPr>
          <p:cNvPr id="64" name="Textfeld 63">
            <a:extLst>
              <a:ext uri="{FF2B5EF4-FFF2-40B4-BE49-F238E27FC236}">
                <a16:creationId xmlns:a16="http://schemas.microsoft.com/office/drawing/2014/main" id="{2FDB1E35-9550-43A9-97DD-70246822450E}"/>
              </a:ext>
            </a:extLst>
          </p:cNvPr>
          <p:cNvSpPr txBox="1"/>
          <p:nvPr/>
        </p:nvSpPr>
        <p:spPr>
          <a:xfrm>
            <a:off x="6568197" y="-101578"/>
            <a:ext cx="1707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Individuelle </a:t>
            </a:r>
          </a:p>
          <a:p>
            <a:r>
              <a:rPr lang="de-DE" sz="2400" dirty="0"/>
              <a:t>Parameter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93DDD117-CB4D-4F01-91DE-877DB1BEBF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08639">
            <a:off x="6400706" y="5338858"/>
            <a:ext cx="333503" cy="340352"/>
          </a:xfrm>
          <a:prstGeom prst="rect">
            <a:avLst/>
          </a:prstGeom>
        </p:spPr>
      </p:pic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1256F2AE-99FB-4981-81D2-14354BD942AA}"/>
              </a:ext>
            </a:extLst>
          </p:cNvPr>
          <p:cNvCxnSpPr>
            <a:cxnSpLocks/>
          </p:cNvCxnSpPr>
          <p:nvPr/>
        </p:nvCxnSpPr>
        <p:spPr>
          <a:xfrm>
            <a:off x="6800264" y="5372100"/>
            <a:ext cx="0" cy="307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2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Symbol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Meid, Andreas</dc:creator>
  <cp:lastModifiedBy>Meid, Andreas</cp:lastModifiedBy>
  <cp:revision>5</cp:revision>
  <dcterms:created xsi:type="dcterms:W3CDTF">2023-08-24T11:45:21Z</dcterms:created>
  <dcterms:modified xsi:type="dcterms:W3CDTF">2023-09-20T12:35:45Z</dcterms:modified>
</cp:coreProperties>
</file>