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>
      <p:cViewPr>
        <p:scale>
          <a:sx n="74" d="100"/>
          <a:sy n="74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762B0-CC67-4D0A-B4BB-A9E5175A1B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EE33C3-1DFC-48D8-B3C8-DED123D71236}">
      <dgm:prSet/>
      <dgm:spPr/>
      <dgm:t>
        <a:bodyPr/>
        <a:lstStyle/>
        <a:p>
          <a:pPr rtl="0"/>
          <a:r>
            <a:rPr lang="en-US" dirty="0" smtClean="0"/>
            <a:t>Envisioning METS 2.0</a:t>
          </a:r>
          <a:endParaRPr lang="en-US" dirty="0"/>
        </a:p>
      </dgm:t>
    </dgm:pt>
    <dgm:pt modelId="{6986964C-F5A9-4691-8754-4441474996A1}" type="parTrans" cxnId="{FABDDA04-1C30-4E01-A92D-44444D8D7B67}">
      <dgm:prSet/>
      <dgm:spPr/>
      <dgm:t>
        <a:bodyPr/>
        <a:lstStyle/>
        <a:p>
          <a:endParaRPr lang="en-US"/>
        </a:p>
      </dgm:t>
    </dgm:pt>
    <dgm:pt modelId="{46F3EAAD-5572-44EE-B6F7-580671088A2C}" type="sibTrans" cxnId="{FABDDA04-1C30-4E01-A92D-44444D8D7B67}">
      <dgm:prSet/>
      <dgm:spPr/>
      <dgm:t>
        <a:bodyPr/>
        <a:lstStyle/>
        <a:p>
          <a:endParaRPr lang="en-US"/>
        </a:p>
      </dgm:t>
    </dgm:pt>
    <dgm:pt modelId="{2365ABC8-032C-4C72-B9C0-B9A5F97FD6EB}">
      <dgm:prSet/>
      <dgm:spPr/>
      <dgm:t>
        <a:bodyPr/>
        <a:lstStyle/>
        <a:p>
          <a:pPr rtl="0"/>
          <a:r>
            <a:rPr lang="en-US" dirty="0" smtClean="0"/>
            <a:t>Maintain the 1.x standard</a:t>
          </a:r>
          <a:endParaRPr lang="en-US" dirty="0"/>
        </a:p>
      </dgm:t>
    </dgm:pt>
    <dgm:pt modelId="{5035F47D-DA9A-4D10-8914-72815B45D77C}" type="parTrans" cxnId="{84360025-107F-44A9-91EE-2EB64185FE45}">
      <dgm:prSet/>
      <dgm:spPr/>
      <dgm:t>
        <a:bodyPr/>
        <a:lstStyle/>
        <a:p>
          <a:endParaRPr lang="en-US"/>
        </a:p>
      </dgm:t>
    </dgm:pt>
    <dgm:pt modelId="{F94852F4-F328-4246-8947-43F812018452}" type="sibTrans" cxnId="{84360025-107F-44A9-91EE-2EB64185FE45}">
      <dgm:prSet/>
      <dgm:spPr/>
      <dgm:t>
        <a:bodyPr/>
        <a:lstStyle/>
        <a:p>
          <a:endParaRPr lang="en-US"/>
        </a:p>
      </dgm:t>
    </dgm:pt>
    <dgm:pt modelId="{15D3C29A-C785-41EC-9A0A-2A9A140A0AB0}">
      <dgm:prSet custT="1"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Documentation</a:t>
          </a:r>
          <a:endParaRPr lang="en-US" sz="2800" dirty="0">
            <a:solidFill>
              <a:srgbClr val="336666"/>
            </a:solidFill>
          </a:endParaRPr>
        </a:p>
      </dgm:t>
    </dgm:pt>
    <dgm:pt modelId="{2BB14781-8A57-410F-8809-37201D127EC4}" type="parTrans" cxnId="{1A5AF64D-FE53-4D0E-A257-46A4AF2BC05A}">
      <dgm:prSet/>
      <dgm:spPr/>
      <dgm:t>
        <a:bodyPr/>
        <a:lstStyle/>
        <a:p>
          <a:endParaRPr lang="en-US"/>
        </a:p>
      </dgm:t>
    </dgm:pt>
    <dgm:pt modelId="{6160CD3F-0C5A-4154-B487-1B6B5437A70F}" type="sibTrans" cxnId="{1A5AF64D-FE53-4D0E-A257-46A4AF2BC05A}">
      <dgm:prSet/>
      <dgm:spPr/>
      <dgm:t>
        <a:bodyPr/>
        <a:lstStyle/>
        <a:p>
          <a:endParaRPr lang="en-US"/>
        </a:p>
      </dgm:t>
    </dgm:pt>
    <dgm:pt modelId="{3071166B-2EDA-4CD1-BE64-4BCE6C3A1F58}">
      <dgm:prSet custT="1"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Change Requests</a:t>
          </a:r>
          <a:endParaRPr lang="en-US" sz="2800" dirty="0">
            <a:solidFill>
              <a:srgbClr val="336666"/>
            </a:solidFill>
          </a:endParaRPr>
        </a:p>
      </dgm:t>
    </dgm:pt>
    <dgm:pt modelId="{289702D3-5030-47D4-83FB-53A3C055A7A3}" type="parTrans" cxnId="{29D60CC5-D657-47BB-8814-88D7F9EA7639}">
      <dgm:prSet/>
      <dgm:spPr/>
      <dgm:t>
        <a:bodyPr/>
        <a:lstStyle/>
        <a:p>
          <a:endParaRPr lang="en-US"/>
        </a:p>
      </dgm:t>
    </dgm:pt>
    <dgm:pt modelId="{5F5673CC-E482-4DCE-A485-98E2D2898E20}" type="sibTrans" cxnId="{29D60CC5-D657-47BB-8814-88D7F9EA7639}">
      <dgm:prSet/>
      <dgm:spPr/>
      <dgm:t>
        <a:bodyPr/>
        <a:lstStyle/>
        <a:p>
          <a:endParaRPr lang="en-US"/>
        </a:p>
      </dgm:t>
    </dgm:pt>
    <dgm:pt modelId="{C021EDDE-707F-43C7-A93A-4FCC70A4715A}">
      <dgm:prSet custT="1"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METS Profiles</a:t>
          </a:r>
          <a:endParaRPr lang="en-US" sz="2800" dirty="0">
            <a:solidFill>
              <a:srgbClr val="336666"/>
            </a:solidFill>
          </a:endParaRPr>
        </a:p>
      </dgm:t>
    </dgm:pt>
    <dgm:pt modelId="{27AD8857-E6E3-4912-B8B4-F874138F4968}" type="parTrans" cxnId="{75B70AFB-4246-4B97-B1E9-FA893252FDC0}">
      <dgm:prSet/>
      <dgm:spPr/>
      <dgm:t>
        <a:bodyPr/>
        <a:lstStyle/>
        <a:p>
          <a:endParaRPr lang="en-US"/>
        </a:p>
      </dgm:t>
    </dgm:pt>
    <dgm:pt modelId="{54C84E82-50D1-4EEE-941B-9303A71E8514}" type="sibTrans" cxnId="{75B70AFB-4246-4B97-B1E9-FA893252FDC0}">
      <dgm:prSet/>
      <dgm:spPr/>
      <dgm:t>
        <a:bodyPr/>
        <a:lstStyle/>
        <a:p>
          <a:endParaRPr lang="en-US"/>
        </a:p>
      </dgm:t>
    </dgm:pt>
    <dgm:pt modelId="{08E074D5-5249-4ABE-B1B9-4C40E77FE59E}">
      <dgm:prSet custT="1"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Web technologies</a:t>
          </a:r>
          <a:endParaRPr lang="en-US" sz="2800" dirty="0">
            <a:solidFill>
              <a:srgbClr val="336666"/>
            </a:solidFill>
          </a:endParaRPr>
        </a:p>
      </dgm:t>
    </dgm:pt>
    <dgm:pt modelId="{78460638-B411-484E-B27E-A039AF9BB7DE}" type="parTrans" cxnId="{5409EA0F-FD0B-4412-9C92-245661996104}">
      <dgm:prSet/>
      <dgm:spPr/>
      <dgm:t>
        <a:bodyPr/>
        <a:lstStyle/>
        <a:p>
          <a:endParaRPr lang="en-US"/>
        </a:p>
      </dgm:t>
    </dgm:pt>
    <dgm:pt modelId="{2F83590C-1F29-4315-B113-734F41B15EB2}" type="sibTrans" cxnId="{5409EA0F-FD0B-4412-9C92-245661996104}">
      <dgm:prSet/>
      <dgm:spPr/>
      <dgm:t>
        <a:bodyPr/>
        <a:lstStyle/>
        <a:p>
          <a:endParaRPr lang="en-US"/>
        </a:p>
      </dgm:t>
    </dgm:pt>
    <dgm:pt modelId="{D1A5B345-91F0-45A7-9B23-8B6E8EDA800E}">
      <dgm:prSet custT="1"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Metadata developments</a:t>
          </a:r>
          <a:endParaRPr lang="en-US" sz="2800" dirty="0">
            <a:solidFill>
              <a:srgbClr val="336666"/>
            </a:solidFill>
          </a:endParaRPr>
        </a:p>
      </dgm:t>
    </dgm:pt>
    <dgm:pt modelId="{0B030860-E4A5-40A4-B31D-C759439056F6}" type="parTrans" cxnId="{3AF384D2-65BA-49E8-AED8-7E0F238093FF}">
      <dgm:prSet/>
      <dgm:spPr/>
      <dgm:t>
        <a:bodyPr/>
        <a:lstStyle/>
        <a:p>
          <a:endParaRPr lang="en-US"/>
        </a:p>
      </dgm:t>
    </dgm:pt>
    <dgm:pt modelId="{A92B9D75-2C7E-400F-8EE4-041F99529023}" type="sibTrans" cxnId="{3AF384D2-65BA-49E8-AED8-7E0F238093FF}">
      <dgm:prSet/>
      <dgm:spPr/>
      <dgm:t>
        <a:bodyPr/>
        <a:lstStyle/>
        <a:p>
          <a:endParaRPr lang="en-US"/>
        </a:p>
      </dgm:t>
    </dgm:pt>
    <dgm:pt modelId="{68DABDF2-B01A-4DAC-B576-263395A5B49B}">
      <dgm:prSet/>
      <dgm:spPr/>
      <dgm:t>
        <a:bodyPr/>
        <a:lstStyle/>
        <a:p>
          <a:r>
            <a:rPr lang="en-US" sz="2800" dirty="0" smtClean="0">
              <a:solidFill>
                <a:srgbClr val="336666"/>
              </a:solidFill>
            </a:rPr>
            <a:t>Leverage the latest in</a:t>
          </a:r>
          <a:endParaRPr lang="en-US" sz="2800" dirty="0">
            <a:solidFill>
              <a:srgbClr val="336666"/>
            </a:solidFill>
          </a:endParaRPr>
        </a:p>
      </dgm:t>
    </dgm:pt>
    <dgm:pt modelId="{50814F52-F0A5-4EA9-B362-41121BC767E9}" type="parTrans" cxnId="{B56D51DA-EC78-40C2-AD97-D26C445DE542}">
      <dgm:prSet/>
      <dgm:spPr/>
      <dgm:t>
        <a:bodyPr/>
        <a:lstStyle/>
        <a:p>
          <a:endParaRPr lang="en-US"/>
        </a:p>
      </dgm:t>
    </dgm:pt>
    <dgm:pt modelId="{33879A01-0B5B-4A7C-8C3C-0133DB12711E}" type="sibTrans" cxnId="{B56D51DA-EC78-40C2-AD97-D26C445DE542}">
      <dgm:prSet/>
      <dgm:spPr/>
      <dgm:t>
        <a:bodyPr/>
        <a:lstStyle/>
        <a:p>
          <a:endParaRPr lang="en-US"/>
        </a:p>
      </dgm:t>
    </dgm:pt>
    <dgm:pt modelId="{94F4710D-3FE7-4AFF-B902-3024EF3A4DAB}" type="pres">
      <dgm:prSet presAssocID="{B25762B0-CC67-4D0A-B4BB-A9E5175A1B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29005-50BF-4275-8F09-11030DD8CAF0}" type="pres">
      <dgm:prSet presAssocID="{C9EE33C3-1DFC-48D8-B3C8-DED123D71236}" presName="composite" presStyleCnt="0"/>
      <dgm:spPr/>
    </dgm:pt>
    <dgm:pt modelId="{5CC350ED-B642-4EEF-BBB7-80423FE4E63B}" type="pres">
      <dgm:prSet presAssocID="{C9EE33C3-1DFC-48D8-B3C8-DED123D7123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0CF28-AE29-4225-A634-38FDAF472F34}" type="pres">
      <dgm:prSet presAssocID="{C9EE33C3-1DFC-48D8-B3C8-DED123D7123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14559-B852-4AE4-8521-33898C6AA764}" type="pres">
      <dgm:prSet presAssocID="{46F3EAAD-5572-44EE-B6F7-580671088A2C}" presName="space" presStyleCnt="0"/>
      <dgm:spPr/>
    </dgm:pt>
    <dgm:pt modelId="{F655C7FD-2CC0-42B4-BC0D-0055529F2681}" type="pres">
      <dgm:prSet presAssocID="{2365ABC8-032C-4C72-B9C0-B9A5F97FD6EB}" presName="composite" presStyleCnt="0"/>
      <dgm:spPr/>
    </dgm:pt>
    <dgm:pt modelId="{18C6B84C-168B-41B5-A7D4-E024467FE2DC}" type="pres">
      <dgm:prSet presAssocID="{2365ABC8-032C-4C72-B9C0-B9A5F97FD6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3BD70-06FB-4A89-9F79-7539C7EB3164}" type="pres">
      <dgm:prSet presAssocID="{2365ABC8-032C-4C72-B9C0-B9A5F97FD6E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384D2-65BA-49E8-AED8-7E0F238093FF}" srcId="{68DABDF2-B01A-4DAC-B576-263395A5B49B}" destId="{D1A5B345-91F0-45A7-9B23-8B6E8EDA800E}" srcOrd="1" destOrd="0" parTransId="{0B030860-E4A5-40A4-B31D-C759439056F6}" sibTransId="{A92B9D75-2C7E-400F-8EE4-041F99529023}"/>
    <dgm:cxn modelId="{35058AA0-6758-43B0-93D3-9456169A9C21}" type="presOf" srcId="{3071166B-2EDA-4CD1-BE64-4BCE6C3A1F58}" destId="{8C33BD70-06FB-4A89-9F79-7539C7EB3164}" srcOrd="0" destOrd="1" presId="urn:microsoft.com/office/officeart/2005/8/layout/hList1"/>
    <dgm:cxn modelId="{FABDDA04-1C30-4E01-A92D-44444D8D7B67}" srcId="{B25762B0-CC67-4D0A-B4BB-A9E5175A1B9F}" destId="{C9EE33C3-1DFC-48D8-B3C8-DED123D71236}" srcOrd="0" destOrd="0" parTransId="{6986964C-F5A9-4691-8754-4441474996A1}" sibTransId="{46F3EAAD-5572-44EE-B6F7-580671088A2C}"/>
    <dgm:cxn modelId="{0EA283B8-6405-49F9-8FBB-A2EA40CB50D7}" type="presOf" srcId="{08E074D5-5249-4ABE-B1B9-4C40E77FE59E}" destId="{8500CF28-AE29-4225-A634-38FDAF472F34}" srcOrd="0" destOrd="1" presId="urn:microsoft.com/office/officeart/2005/8/layout/hList1"/>
    <dgm:cxn modelId="{1D0D8F52-0D96-47DF-80AE-D221A8D95C2F}" type="presOf" srcId="{68DABDF2-B01A-4DAC-B576-263395A5B49B}" destId="{8500CF28-AE29-4225-A634-38FDAF472F34}" srcOrd="0" destOrd="0" presId="urn:microsoft.com/office/officeart/2005/8/layout/hList1"/>
    <dgm:cxn modelId="{1A6D5EAD-3F65-407D-85D1-50D1A4C73E27}" type="presOf" srcId="{15D3C29A-C785-41EC-9A0A-2A9A140A0AB0}" destId="{8C33BD70-06FB-4A89-9F79-7539C7EB3164}" srcOrd="0" destOrd="0" presId="urn:microsoft.com/office/officeart/2005/8/layout/hList1"/>
    <dgm:cxn modelId="{B56D51DA-EC78-40C2-AD97-D26C445DE542}" srcId="{C9EE33C3-1DFC-48D8-B3C8-DED123D71236}" destId="{68DABDF2-B01A-4DAC-B576-263395A5B49B}" srcOrd="0" destOrd="0" parTransId="{50814F52-F0A5-4EA9-B362-41121BC767E9}" sibTransId="{33879A01-0B5B-4A7C-8C3C-0133DB12711E}"/>
    <dgm:cxn modelId="{75B70AFB-4246-4B97-B1E9-FA893252FDC0}" srcId="{2365ABC8-032C-4C72-B9C0-B9A5F97FD6EB}" destId="{C021EDDE-707F-43C7-A93A-4FCC70A4715A}" srcOrd="2" destOrd="0" parTransId="{27AD8857-E6E3-4912-B8B4-F874138F4968}" sibTransId="{54C84E82-50D1-4EEE-941B-9303A71E8514}"/>
    <dgm:cxn modelId="{50D6BF7A-24CF-4CB5-9A1A-1C365EF86265}" type="presOf" srcId="{C9EE33C3-1DFC-48D8-B3C8-DED123D71236}" destId="{5CC350ED-B642-4EEF-BBB7-80423FE4E63B}" srcOrd="0" destOrd="0" presId="urn:microsoft.com/office/officeart/2005/8/layout/hList1"/>
    <dgm:cxn modelId="{84360025-107F-44A9-91EE-2EB64185FE45}" srcId="{B25762B0-CC67-4D0A-B4BB-A9E5175A1B9F}" destId="{2365ABC8-032C-4C72-B9C0-B9A5F97FD6EB}" srcOrd="1" destOrd="0" parTransId="{5035F47D-DA9A-4D10-8914-72815B45D77C}" sibTransId="{F94852F4-F328-4246-8947-43F812018452}"/>
    <dgm:cxn modelId="{1A5AF64D-FE53-4D0E-A257-46A4AF2BC05A}" srcId="{2365ABC8-032C-4C72-B9C0-B9A5F97FD6EB}" destId="{15D3C29A-C785-41EC-9A0A-2A9A140A0AB0}" srcOrd="0" destOrd="0" parTransId="{2BB14781-8A57-410F-8809-37201D127EC4}" sibTransId="{6160CD3F-0C5A-4154-B487-1B6B5437A70F}"/>
    <dgm:cxn modelId="{29D60CC5-D657-47BB-8814-88D7F9EA7639}" srcId="{2365ABC8-032C-4C72-B9C0-B9A5F97FD6EB}" destId="{3071166B-2EDA-4CD1-BE64-4BCE6C3A1F58}" srcOrd="1" destOrd="0" parTransId="{289702D3-5030-47D4-83FB-53A3C055A7A3}" sibTransId="{5F5673CC-E482-4DCE-A485-98E2D2898E20}"/>
    <dgm:cxn modelId="{90B8746E-2780-487C-BFB9-F27C2EF820EE}" type="presOf" srcId="{2365ABC8-032C-4C72-B9C0-B9A5F97FD6EB}" destId="{18C6B84C-168B-41B5-A7D4-E024467FE2DC}" srcOrd="0" destOrd="0" presId="urn:microsoft.com/office/officeart/2005/8/layout/hList1"/>
    <dgm:cxn modelId="{5409EA0F-FD0B-4412-9C92-245661996104}" srcId="{68DABDF2-B01A-4DAC-B576-263395A5B49B}" destId="{08E074D5-5249-4ABE-B1B9-4C40E77FE59E}" srcOrd="0" destOrd="0" parTransId="{78460638-B411-484E-B27E-A039AF9BB7DE}" sibTransId="{2F83590C-1F29-4315-B113-734F41B15EB2}"/>
    <dgm:cxn modelId="{BC647CD7-156B-400B-AF60-5A491609103C}" type="presOf" srcId="{B25762B0-CC67-4D0A-B4BB-A9E5175A1B9F}" destId="{94F4710D-3FE7-4AFF-B902-3024EF3A4DAB}" srcOrd="0" destOrd="0" presId="urn:microsoft.com/office/officeart/2005/8/layout/hList1"/>
    <dgm:cxn modelId="{658AACEE-71E1-481D-9D24-51D972DFC847}" type="presOf" srcId="{D1A5B345-91F0-45A7-9B23-8B6E8EDA800E}" destId="{8500CF28-AE29-4225-A634-38FDAF472F34}" srcOrd="0" destOrd="2" presId="urn:microsoft.com/office/officeart/2005/8/layout/hList1"/>
    <dgm:cxn modelId="{95A8AEAB-EE0D-4ECB-A347-D39EBC56BA4D}" type="presOf" srcId="{C021EDDE-707F-43C7-A93A-4FCC70A4715A}" destId="{8C33BD70-06FB-4A89-9F79-7539C7EB3164}" srcOrd="0" destOrd="2" presId="urn:microsoft.com/office/officeart/2005/8/layout/hList1"/>
    <dgm:cxn modelId="{8E292A9B-7592-41BC-9A5C-AF82E5F8E2F6}" type="presParOf" srcId="{94F4710D-3FE7-4AFF-B902-3024EF3A4DAB}" destId="{BD429005-50BF-4275-8F09-11030DD8CAF0}" srcOrd="0" destOrd="0" presId="urn:microsoft.com/office/officeart/2005/8/layout/hList1"/>
    <dgm:cxn modelId="{FEC11439-74B0-4CDF-AE53-5419EBE95A22}" type="presParOf" srcId="{BD429005-50BF-4275-8F09-11030DD8CAF0}" destId="{5CC350ED-B642-4EEF-BBB7-80423FE4E63B}" srcOrd="0" destOrd="0" presId="urn:microsoft.com/office/officeart/2005/8/layout/hList1"/>
    <dgm:cxn modelId="{9FD1DB0F-8680-4121-823D-BA7447B65272}" type="presParOf" srcId="{BD429005-50BF-4275-8F09-11030DD8CAF0}" destId="{8500CF28-AE29-4225-A634-38FDAF472F34}" srcOrd="1" destOrd="0" presId="urn:microsoft.com/office/officeart/2005/8/layout/hList1"/>
    <dgm:cxn modelId="{FF83F2D1-AE7A-4F14-A47D-0116D16DA775}" type="presParOf" srcId="{94F4710D-3FE7-4AFF-B902-3024EF3A4DAB}" destId="{91F14559-B852-4AE4-8521-33898C6AA764}" srcOrd="1" destOrd="0" presId="urn:microsoft.com/office/officeart/2005/8/layout/hList1"/>
    <dgm:cxn modelId="{FED731D7-07A1-4B48-96A3-9F563404E098}" type="presParOf" srcId="{94F4710D-3FE7-4AFF-B902-3024EF3A4DAB}" destId="{F655C7FD-2CC0-42B4-BC0D-0055529F2681}" srcOrd="2" destOrd="0" presId="urn:microsoft.com/office/officeart/2005/8/layout/hList1"/>
    <dgm:cxn modelId="{90B838AA-CC8F-435B-A47F-BF4564B0FE5E}" type="presParOf" srcId="{F655C7FD-2CC0-42B4-BC0D-0055529F2681}" destId="{18C6B84C-168B-41B5-A7D4-E024467FE2DC}" srcOrd="0" destOrd="0" presId="urn:microsoft.com/office/officeart/2005/8/layout/hList1"/>
    <dgm:cxn modelId="{288F08F4-8C4E-4864-9C5A-E92E62F7F086}" type="presParOf" srcId="{F655C7FD-2CC0-42B4-BC0D-0055529F2681}" destId="{8C33BD70-06FB-4A89-9F79-7539C7EB31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E96B5-90C7-441F-B4C8-B2A400EB58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E53D6-9AF5-475C-A276-7CF915C135D3}">
      <dgm:prSet/>
      <dgm:spPr/>
      <dgm:t>
        <a:bodyPr/>
        <a:lstStyle/>
        <a:p>
          <a:pPr rtl="0"/>
          <a:r>
            <a:rPr lang="en-US" dirty="0" smtClean="0"/>
            <a:t>METS provides . . .</a:t>
          </a:r>
        </a:p>
        <a:p>
          <a:pPr rtl="0"/>
          <a:r>
            <a:rPr lang="en-US" dirty="0" smtClean="0"/>
            <a:t>. . . a standardized framework for holding and exchanging metadata about complex digital objects </a:t>
          </a:r>
          <a:endParaRPr lang="en-US" dirty="0"/>
        </a:p>
      </dgm:t>
    </dgm:pt>
    <dgm:pt modelId="{CADE9CB3-F9BF-4082-BB5F-8B8AB1EF6661}" type="parTrans" cxnId="{3636F551-0034-4035-83F8-324C306E4F85}">
      <dgm:prSet/>
      <dgm:spPr/>
      <dgm:t>
        <a:bodyPr/>
        <a:lstStyle/>
        <a:p>
          <a:endParaRPr lang="en-US"/>
        </a:p>
      </dgm:t>
    </dgm:pt>
    <dgm:pt modelId="{6B69B3B5-71F3-4BB8-9434-2DE64DFC5BE8}" type="sibTrans" cxnId="{3636F551-0034-4035-83F8-324C306E4F85}">
      <dgm:prSet/>
      <dgm:spPr/>
      <dgm:t>
        <a:bodyPr/>
        <a:lstStyle/>
        <a:p>
          <a:endParaRPr lang="en-US"/>
        </a:p>
      </dgm:t>
    </dgm:pt>
    <dgm:pt modelId="{A77A9FF6-7A0C-4059-B9DC-D26070A8E285}">
      <dgm:prSet/>
      <dgm:spPr/>
      <dgm:t>
        <a:bodyPr/>
        <a:lstStyle/>
        <a:p>
          <a:pPr rtl="0"/>
          <a:r>
            <a:rPr lang="en-US" dirty="0" smtClean="0"/>
            <a:t>An early introduction referred to METS  “hub” document that was needed to draw together the dispersed but related files that make up a digital object.</a:t>
          </a:r>
          <a:endParaRPr lang="en-US" dirty="0"/>
        </a:p>
      </dgm:t>
    </dgm:pt>
    <dgm:pt modelId="{3E8BCCDF-B172-40F0-85ED-68D95DA9DC68}" type="parTrans" cxnId="{3F34814C-1BC9-458C-A75D-907E6E914AFF}">
      <dgm:prSet/>
      <dgm:spPr/>
      <dgm:t>
        <a:bodyPr/>
        <a:lstStyle/>
        <a:p>
          <a:endParaRPr lang="en-US"/>
        </a:p>
      </dgm:t>
    </dgm:pt>
    <dgm:pt modelId="{8AA1DAD3-F261-44F2-BB3C-BE26A555132F}" type="sibTrans" cxnId="{3F34814C-1BC9-458C-A75D-907E6E914AFF}">
      <dgm:prSet/>
      <dgm:spPr/>
      <dgm:t>
        <a:bodyPr/>
        <a:lstStyle/>
        <a:p>
          <a:endParaRPr lang="en-US"/>
        </a:p>
      </dgm:t>
    </dgm:pt>
    <dgm:pt modelId="{F39276C0-F7EE-44E4-A7D6-897A4FC6848A}">
      <dgm:prSet/>
      <dgm:spPr/>
      <dgm:t>
        <a:bodyPr/>
        <a:lstStyle/>
        <a:p>
          <a:pPr rtl="0"/>
          <a:endParaRPr lang="en-US" dirty="0"/>
        </a:p>
      </dgm:t>
    </dgm:pt>
    <dgm:pt modelId="{BD159D61-1602-4B60-9AC1-ADD495D7A210}" type="parTrans" cxnId="{1359BA83-9925-4E2B-B05E-DF4C6F865331}">
      <dgm:prSet/>
      <dgm:spPr/>
      <dgm:t>
        <a:bodyPr/>
        <a:lstStyle/>
        <a:p>
          <a:endParaRPr lang="en-US"/>
        </a:p>
      </dgm:t>
    </dgm:pt>
    <dgm:pt modelId="{FCD44E4A-0166-4485-8E0A-335A6070583A}" type="sibTrans" cxnId="{1359BA83-9925-4E2B-B05E-DF4C6F865331}">
      <dgm:prSet/>
      <dgm:spPr/>
      <dgm:t>
        <a:bodyPr/>
        <a:lstStyle/>
        <a:p>
          <a:endParaRPr lang="en-US"/>
        </a:p>
      </dgm:t>
    </dgm:pt>
    <dgm:pt modelId="{62942863-094B-463C-9B4D-A82D72E2FC62}" type="pres">
      <dgm:prSet presAssocID="{361E96B5-90C7-441F-B4C8-B2A400EB58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C1A31-B3A0-4F56-A84C-93ED31D53AC5}" type="pres">
      <dgm:prSet presAssocID="{586E53D6-9AF5-475C-A276-7CF915C135D3}" presName="parentText" presStyleLbl="node1" presStyleIdx="0" presStyleCnt="2" custLinFactNeighborY="-597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BAB02-A558-47C4-882D-F08F0D4EE687}" type="pres">
      <dgm:prSet presAssocID="{6B69B3B5-71F3-4BB8-9434-2DE64DFC5BE8}" presName="spacer" presStyleCnt="0"/>
      <dgm:spPr/>
    </dgm:pt>
    <dgm:pt modelId="{B6749F00-A174-4851-8F65-EBD6171C73AA}" type="pres">
      <dgm:prSet presAssocID="{A77A9FF6-7A0C-4059-B9DC-D26070A8E285}" presName="parentText" presStyleLbl="node1" presStyleIdx="1" presStyleCnt="2" custScaleY="119451" custLinFactNeighborY="902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8997C-5F0B-454A-B910-A8EDF69DC524}" type="pres">
      <dgm:prSet presAssocID="{A77A9FF6-7A0C-4059-B9DC-D26070A8E28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9BA83-9925-4E2B-B05E-DF4C6F865331}" srcId="{A77A9FF6-7A0C-4059-B9DC-D26070A8E285}" destId="{F39276C0-F7EE-44E4-A7D6-897A4FC6848A}" srcOrd="0" destOrd="0" parTransId="{BD159D61-1602-4B60-9AC1-ADD495D7A210}" sibTransId="{FCD44E4A-0166-4485-8E0A-335A6070583A}"/>
    <dgm:cxn modelId="{720351DE-C1A8-4079-85EA-6779F5DB6779}" type="presOf" srcId="{586E53D6-9AF5-475C-A276-7CF915C135D3}" destId="{D81C1A31-B3A0-4F56-A84C-93ED31D53AC5}" srcOrd="0" destOrd="0" presId="urn:microsoft.com/office/officeart/2005/8/layout/vList2"/>
    <dgm:cxn modelId="{2692952A-480A-4C28-ADE0-1F6AB28E4776}" type="presOf" srcId="{F39276C0-F7EE-44E4-A7D6-897A4FC6848A}" destId="{ABF8997C-5F0B-454A-B910-A8EDF69DC524}" srcOrd="0" destOrd="0" presId="urn:microsoft.com/office/officeart/2005/8/layout/vList2"/>
    <dgm:cxn modelId="{3F34814C-1BC9-458C-A75D-907E6E914AFF}" srcId="{361E96B5-90C7-441F-B4C8-B2A400EB582A}" destId="{A77A9FF6-7A0C-4059-B9DC-D26070A8E285}" srcOrd="1" destOrd="0" parTransId="{3E8BCCDF-B172-40F0-85ED-68D95DA9DC68}" sibTransId="{8AA1DAD3-F261-44F2-BB3C-BE26A555132F}"/>
    <dgm:cxn modelId="{3636F551-0034-4035-83F8-324C306E4F85}" srcId="{361E96B5-90C7-441F-B4C8-B2A400EB582A}" destId="{586E53D6-9AF5-475C-A276-7CF915C135D3}" srcOrd="0" destOrd="0" parTransId="{CADE9CB3-F9BF-4082-BB5F-8B8AB1EF6661}" sibTransId="{6B69B3B5-71F3-4BB8-9434-2DE64DFC5BE8}"/>
    <dgm:cxn modelId="{7FF559D7-8813-4918-872D-1088AE25B612}" type="presOf" srcId="{A77A9FF6-7A0C-4059-B9DC-D26070A8E285}" destId="{B6749F00-A174-4851-8F65-EBD6171C73AA}" srcOrd="0" destOrd="0" presId="urn:microsoft.com/office/officeart/2005/8/layout/vList2"/>
    <dgm:cxn modelId="{1168093C-7994-49AA-B62A-D535BC853E6C}" type="presOf" srcId="{361E96B5-90C7-441F-B4C8-B2A400EB582A}" destId="{62942863-094B-463C-9B4D-A82D72E2FC62}" srcOrd="0" destOrd="0" presId="urn:microsoft.com/office/officeart/2005/8/layout/vList2"/>
    <dgm:cxn modelId="{B7020B03-A071-4D91-8904-D803C119E29F}" type="presParOf" srcId="{62942863-094B-463C-9B4D-A82D72E2FC62}" destId="{D81C1A31-B3A0-4F56-A84C-93ED31D53AC5}" srcOrd="0" destOrd="0" presId="urn:microsoft.com/office/officeart/2005/8/layout/vList2"/>
    <dgm:cxn modelId="{FB82494C-8042-456A-A302-E2B1A128580A}" type="presParOf" srcId="{62942863-094B-463C-9B4D-A82D72E2FC62}" destId="{8D7BAB02-A558-47C4-882D-F08F0D4EE687}" srcOrd="1" destOrd="0" presId="urn:microsoft.com/office/officeart/2005/8/layout/vList2"/>
    <dgm:cxn modelId="{F81A326E-0590-433D-9398-B1E71BCC901B}" type="presParOf" srcId="{62942863-094B-463C-9B4D-A82D72E2FC62}" destId="{B6749F00-A174-4851-8F65-EBD6171C73AA}" srcOrd="2" destOrd="0" presId="urn:microsoft.com/office/officeart/2005/8/layout/vList2"/>
    <dgm:cxn modelId="{7CB1EA43-248B-41DD-96FF-F1BEBD379EB2}" type="presParOf" srcId="{62942863-094B-463C-9B4D-A82D72E2FC62}" destId="{ABF8997C-5F0B-454A-B910-A8EDF69DC5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350ED-B642-4EEF-BBB7-80423FE4E63B}">
      <dsp:nvSpPr>
        <dsp:cNvPr id="0" name=""/>
        <dsp:cNvSpPr/>
      </dsp:nvSpPr>
      <dsp:spPr>
        <a:xfrm>
          <a:off x="40" y="641945"/>
          <a:ext cx="3845569" cy="1517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Envisioning METS 2.0</a:t>
          </a:r>
          <a:endParaRPr lang="en-US" sz="4200" kern="1200" dirty="0"/>
        </a:p>
      </dsp:txBody>
      <dsp:txXfrm>
        <a:off x="40" y="641945"/>
        <a:ext cx="3845569" cy="1517688"/>
      </dsp:txXfrm>
    </dsp:sp>
    <dsp:sp modelId="{8500CF28-AE29-4225-A634-38FDAF472F34}">
      <dsp:nvSpPr>
        <dsp:cNvPr id="0" name=""/>
        <dsp:cNvSpPr/>
      </dsp:nvSpPr>
      <dsp:spPr>
        <a:xfrm>
          <a:off x="40" y="2159634"/>
          <a:ext cx="3845569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Leverage the latest in</a:t>
          </a:r>
          <a:endParaRPr lang="en-US" sz="2800" kern="1200" dirty="0">
            <a:solidFill>
              <a:srgbClr val="336666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Web technologies</a:t>
          </a:r>
          <a:endParaRPr lang="en-US" sz="2800" kern="1200" dirty="0">
            <a:solidFill>
              <a:srgbClr val="336666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Metadata developments</a:t>
          </a:r>
          <a:endParaRPr lang="en-US" sz="2800" kern="1200" dirty="0">
            <a:solidFill>
              <a:srgbClr val="336666"/>
            </a:solidFill>
          </a:endParaRPr>
        </a:p>
      </dsp:txBody>
      <dsp:txXfrm>
        <a:off x="40" y="2159634"/>
        <a:ext cx="3845569" cy="2075220"/>
      </dsp:txXfrm>
    </dsp:sp>
    <dsp:sp modelId="{18C6B84C-168B-41B5-A7D4-E024467FE2DC}">
      <dsp:nvSpPr>
        <dsp:cNvPr id="0" name=""/>
        <dsp:cNvSpPr/>
      </dsp:nvSpPr>
      <dsp:spPr>
        <a:xfrm>
          <a:off x="4383989" y="641945"/>
          <a:ext cx="3845569" cy="1517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Maintain the 1.x standard</a:t>
          </a:r>
          <a:endParaRPr lang="en-US" sz="4200" kern="1200" dirty="0"/>
        </a:p>
      </dsp:txBody>
      <dsp:txXfrm>
        <a:off x="4383989" y="641945"/>
        <a:ext cx="3845569" cy="1517688"/>
      </dsp:txXfrm>
    </dsp:sp>
    <dsp:sp modelId="{8C33BD70-06FB-4A89-9F79-7539C7EB3164}">
      <dsp:nvSpPr>
        <dsp:cNvPr id="0" name=""/>
        <dsp:cNvSpPr/>
      </dsp:nvSpPr>
      <dsp:spPr>
        <a:xfrm>
          <a:off x="4383989" y="2159634"/>
          <a:ext cx="3845569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Documentation</a:t>
          </a:r>
          <a:endParaRPr lang="en-US" sz="2800" kern="1200" dirty="0">
            <a:solidFill>
              <a:srgbClr val="33666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Change Requests</a:t>
          </a:r>
          <a:endParaRPr lang="en-US" sz="2800" kern="1200" dirty="0">
            <a:solidFill>
              <a:srgbClr val="33666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336666"/>
              </a:solidFill>
            </a:rPr>
            <a:t>METS Profiles</a:t>
          </a:r>
          <a:endParaRPr lang="en-US" sz="2800" kern="1200" dirty="0">
            <a:solidFill>
              <a:srgbClr val="336666"/>
            </a:solidFill>
          </a:endParaRPr>
        </a:p>
      </dsp:txBody>
      <dsp:txXfrm>
        <a:off x="4383989" y="2159634"/>
        <a:ext cx="3845569" cy="2075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1A31-B3A0-4F56-A84C-93ED31D53AC5}">
      <dsp:nvSpPr>
        <dsp:cNvPr id="0" name=""/>
        <dsp:cNvSpPr/>
      </dsp:nvSpPr>
      <dsp:spPr>
        <a:xfrm>
          <a:off x="0" y="292414"/>
          <a:ext cx="82296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METS provides . . .</a:t>
          </a:r>
        </a:p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. . . a standardized framework for holding and exchanging metadata about complex digital objects </a:t>
          </a:r>
          <a:endParaRPr lang="en-US" sz="2700" kern="1200" dirty="0"/>
        </a:p>
      </dsp:txBody>
      <dsp:txXfrm>
        <a:off x="81731" y="374145"/>
        <a:ext cx="8066138" cy="1510808"/>
      </dsp:txXfrm>
    </dsp:sp>
    <dsp:sp modelId="{B6749F00-A174-4851-8F65-EBD6171C73AA}">
      <dsp:nvSpPr>
        <dsp:cNvPr id="0" name=""/>
        <dsp:cNvSpPr/>
      </dsp:nvSpPr>
      <dsp:spPr>
        <a:xfrm>
          <a:off x="0" y="2494374"/>
          <a:ext cx="8229600" cy="19999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 early introduction referred to METS  “hub” document that was needed to draw together the dispersed but related files that make up a digital object.</a:t>
          </a:r>
          <a:endParaRPr lang="en-US" sz="2700" kern="1200" dirty="0"/>
        </a:p>
      </dsp:txBody>
      <dsp:txXfrm>
        <a:off x="97629" y="2592003"/>
        <a:ext cx="8034342" cy="1804674"/>
      </dsp:txXfrm>
    </dsp:sp>
    <dsp:sp modelId="{ABF8997C-5F0B-454A-B910-A8EDF69DC524}">
      <dsp:nvSpPr>
        <dsp:cNvPr id="0" name=""/>
        <dsp:cNvSpPr/>
      </dsp:nvSpPr>
      <dsp:spPr>
        <a:xfrm>
          <a:off x="0" y="4090821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</dsp:txBody>
      <dsp:txXfrm>
        <a:off x="0" y="4090821"/>
        <a:ext cx="82296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C76BE-1C2B-4406-9033-AE00B72D50F5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544-E5DA-4C41-81E8-13C411F7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Welcome and thank you for joining in</a:t>
            </a:r>
            <a:r>
              <a:rPr lang="en-US" baseline="0" dirty="0" smtClean="0"/>
              <a:t> this workshop and being a part </a:t>
            </a:r>
            <a:r>
              <a:rPr lang="en-US" dirty="0" smtClean="0"/>
              <a:t>of</a:t>
            </a:r>
            <a:r>
              <a:rPr lang="en-US" baseline="0" dirty="0" smtClean="0"/>
              <a:t> the ongoing conversation to ensure that the Metadata Encoding and Transmission Standard’s continuing ability to solve the problems it was created to address almost fourteen years ago.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editorial board meets regularly</a:t>
            </a:r>
            <a:r>
              <a:rPr lang="en-US" baseline="0" dirty="0" smtClean="0"/>
              <a:t> by teleconference and one a year in person.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Typically we meet in the U.S. in conjunction with the Digital Library Federations fall meeting; However, almost half of the Board’s voting members are based in Europe so we are </a:t>
            </a:r>
            <a:r>
              <a:rPr lang="en-US" baseline="0" dirty="0" err="1" smtClean="0"/>
              <a:t>are</a:t>
            </a:r>
            <a:r>
              <a:rPr lang="en-US" baseline="0" dirty="0" smtClean="0"/>
              <a:t> delighted to be meeting in Europe for the first time since 2007.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Board membership is listed on the METS official site which is hosted by LC.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moves towards newer technologies such as semantic web and linked data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METS Profiles are intended to describe a class of METS documents in sufficient detail to provide both document authors and programmers the guidance they require to create and process METS documents conforming with a particular profile.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review by the board may be registered and publicly posted on the LC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Mindful?  Attentive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 smtClean="0"/>
              <a:t>METS has been widely adopted by cultural heritage communities to . . .</a:t>
            </a:r>
          </a:p>
          <a:p>
            <a:pPr lvl="0" rtl="0"/>
            <a:r>
              <a:rPr lang="en-US" dirty="0" smtClean="0"/>
              <a:t>	. . . Facilitate interchange</a:t>
            </a:r>
          </a:p>
          <a:p>
            <a:pPr lvl="0" rtl="0"/>
            <a:r>
              <a:rPr lang="en-US" dirty="0" smtClean="0"/>
              <a:t>	. . . Solve the problem of digital objects being tied to a proprietary packages and the consequent obsolescence and high conversion costs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en-US" sz="2000" dirty="0" smtClean="0"/>
              <a:t>Hub doc draws together dispersed but related files</a:t>
            </a:r>
          </a:p>
          <a:p>
            <a:pPr lvl="1"/>
            <a:r>
              <a:rPr lang="en-US" altLang="en-US" sz="2000" dirty="0" smtClean="0"/>
              <a:t>METS uses XML to provide a vocabulary and syntax for identifying the digital pieces that together comprise a digital entity, for specifying the location of these pieces, and for expressing the structural relationships between them.</a:t>
            </a:r>
          </a:p>
          <a:p>
            <a:pPr lvl="2"/>
            <a:r>
              <a:rPr lang="en-US" altLang="en-US" sz="1800" dirty="0" smtClean="0"/>
              <a:t>Content files</a:t>
            </a:r>
          </a:p>
          <a:p>
            <a:pPr lvl="2"/>
            <a:r>
              <a:rPr lang="en-US" altLang="en-US" sz="1800" dirty="0" smtClean="0"/>
              <a:t>Descriptive metadata</a:t>
            </a:r>
          </a:p>
          <a:p>
            <a:pPr lvl="2"/>
            <a:r>
              <a:rPr lang="en-US" altLang="en-US" sz="1800" dirty="0" smtClean="0"/>
              <a:t>Administrative metadata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Rick </a:t>
            </a:r>
            <a:r>
              <a:rPr lang="en-US" baseline="0" dirty="0" err="1" smtClean="0"/>
              <a:t>Beaubien</a:t>
            </a:r>
            <a:r>
              <a:rPr lang="en-US" baseline="0" dirty="0" smtClean="0"/>
              <a:t> 2002.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anyAttribute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enables the author to extend the XML document with attributes not specified by the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D544-E5DA-4C41-81E8-13C411F7C0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9B1FC6-A2FD-4ABA-A0CF-47054CB5DB2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2E3D0A-2E69-400A-A778-65EA2F3233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1295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336666"/>
                </a:solidFill>
              </a:rPr>
              <a:t>A Workshop </a:t>
            </a:r>
          </a:p>
          <a:p>
            <a:pPr marL="0" indent="0" algn="ctr">
              <a:buNone/>
            </a:pPr>
            <a:endParaRPr lang="en-US" b="1" dirty="0">
              <a:solidFill>
                <a:srgbClr val="336666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336666"/>
                </a:solidFill>
              </a:rPr>
              <a:t>Organized by the Mets Editorial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" y="1302327"/>
            <a:ext cx="9049407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5036127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66"/>
                </a:solidFill>
              </a:rPr>
              <a:t>DL2014 Workshops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City University London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September 11-12,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Additional Contributors</a:t>
            </a:r>
            <a:endParaRPr lang="en-US" sz="3600" dirty="0">
              <a:solidFill>
                <a:srgbClr val="33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66"/>
                </a:solidFill>
              </a:rPr>
              <a:t>Markus Enders, Technical Architect, British Library, London, re IIIF</a:t>
            </a:r>
          </a:p>
          <a:p>
            <a:endParaRPr lang="en-US" dirty="0">
              <a:solidFill>
                <a:srgbClr val="336666"/>
              </a:solidFill>
            </a:endParaRPr>
          </a:p>
          <a:p>
            <a:r>
              <a:rPr lang="en-US" dirty="0" err="1" smtClean="0">
                <a:solidFill>
                  <a:srgbClr val="336666"/>
                </a:solidFill>
              </a:rPr>
              <a:t>Juha</a:t>
            </a:r>
            <a:r>
              <a:rPr lang="en-US" dirty="0" smtClean="0">
                <a:solidFill>
                  <a:srgbClr val="336666"/>
                </a:solidFill>
              </a:rPr>
              <a:t> </a:t>
            </a:r>
            <a:r>
              <a:rPr lang="en-US" dirty="0" err="1" smtClean="0">
                <a:solidFill>
                  <a:srgbClr val="336666"/>
                </a:solidFill>
              </a:rPr>
              <a:t>Lehtonen</a:t>
            </a:r>
            <a:r>
              <a:rPr lang="en-US" dirty="0" smtClean="0">
                <a:solidFill>
                  <a:srgbClr val="336666"/>
                </a:solidFill>
              </a:rPr>
              <a:t>, </a:t>
            </a:r>
            <a:r>
              <a:rPr lang="en-US" dirty="0">
                <a:solidFill>
                  <a:srgbClr val="336666"/>
                </a:solidFill>
              </a:rPr>
              <a:t>Applications </a:t>
            </a:r>
            <a:r>
              <a:rPr lang="en-US" dirty="0" smtClean="0">
                <a:solidFill>
                  <a:srgbClr val="336666"/>
                </a:solidFill>
              </a:rPr>
              <a:t>Architect, CSC </a:t>
            </a:r>
            <a:r>
              <a:rPr lang="en-US" dirty="0">
                <a:solidFill>
                  <a:srgbClr val="336666"/>
                </a:solidFill>
              </a:rPr>
              <a:t>- IT Center for Science Ltd</a:t>
            </a:r>
            <a:r>
              <a:rPr lang="en-US" dirty="0" smtClean="0">
                <a:solidFill>
                  <a:srgbClr val="336666"/>
                </a:solidFill>
              </a:rPr>
              <a:t>., Espoo, Finland</a:t>
            </a:r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66"/>
                </a:solidFill>
              </a:rPr>
              <a:t>This workshop is organized by . . 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336666"/>
                </a:solidFill>
                <a:latin typeface="+mj-lt"/>
              </a:rPr>
              <a:t>. . .the METS Editorial Board</a:t>
            </a:r>
          </a:p>
          <a:p>
            <a:pPr lvl="1"/>
            <a:endParaRPr lang="en-US" dirty="0" smtClean="0">
              <a:solidFill>
                <a:srgbClr val="336666"/>
              </a:solidFill>
            </a:endParaRPr>
          </a:p>
          <a:p>
            <a:pPr lvl="1"/>
            <a:r>
              <a:rPr lang="en-US" dirty="0" smtClean="0">
                <a:solidFill>
                  <a:srgbClr val="336666"/>
                </a:solidFill>
              </a:rPr>
              <a:t>An </a:t>
            </a:r>
            <a:r>
              <a:rPr lang="en-US" dirty="0">
                <a:solidFill>
                  <a:srgbClr val="336666"/>
                </a:solidFill>
              </a:rPr>
              <a:t>international group of volunteers charged with maintaining and promoting the specification</a:t>
            </a:r>
          </a:p>
          <a:p>
            <a:pPr lvl="1"/>
            <a:r>
              <a:rPr lang="en-US" dirty="0" smtClean="0">
                <a:solidFill>
                  <a:srgbClr val="336666"/>
                </a:solidFill>
              </a:rPr>
              <a:t>Specification development initially </a:t>
            </a:r>
            <a:r>
              <a:rPr lang="en-US" dirty="0">
                <a:solidFill>
                  <a:srgbClr val="336666"/>
                </a:solidFill>
              </a:rPr>
              <a:t>sponsored by DLF</a:t>
            </a:r>
          </a:p>
          <a:p>
            <a:pPr lvl="1"/>
            <a:r>
              <a:rPr lang="en-US" dirty="0">
                <a:solidFill>
                  <a:srgbClr val="336666"/>
                </a:solidFill>
              </a:rPr>
              <a:t>Official maintenance agency </a:t>
            </a:r>
            <a:r>
              <a:rPr lang="en-US" dirty="0" smtClean="0">
                <a:solidFill>
                  <a:srgbClr val="336666"/>
                </a:solidFill>
              </a:rPr>
              <a:t>is the LC </a:t>
            </a:r>
            <a:r>
              <a:rPr lang="en-US" dirty="0">
                <a:solidFill>
                  <a:srgbClr val="336666"/>
                </a:solidFill>
              </a:rPr>
              <a:t>Network Development and MARC Standards </a:t>
            </a:r>
            <a:r>
              <a:rPr lang="en-US" dirty="0" smtClean="0">
                <a:solidFill>
                  <a:srgbClr val="336666"/>
                </a:solidFill>
              </a:rPr>
              <a:t>Office(LCNDMSO)</a:t>
            </a:r>
            <a:endParaRPr lang="en-US" dirty="0">
              <a:solidFill>
                <a:srgbClr val="33666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97" y="457200"/>
            <a:ext cx="20605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Current voting members:</a:t>
            </a:r>
            <a:endParaRPr lang="en-US" sz="3600" dirty="0">
              <a:solidFill>
                <a:srgbClr val="33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36666"/>
                </a:solidFill>
              </a:rPr>
              <a:t>Karin </a:t>
            </a:r>
            <a:r>
              <a:rPr lang="en-US" dirty="0" err="1">
                <a:solidFill>
                  <a:srgbClr val="336666"/>
                </a:solidFill>
              </a:rPr>
              <a:t>Bredenberg</a:t>
            </a:r>
            <a:r>
              <a:rPr lang="en-US" dirty="0">
                <a:solidFill>
                  <a:srgbClr val="336666"/>
                </a:solidFill>
              </a:rPr>
              <a:t>, Swedish National Archives</a:t>
            </a:r>
          </a:p>
          <a:p>
            <a:r>
              <a:rPr lang="en-US" dirty="0">
                <a:solidFill>
                  <a:srgbClr val="336666"/>
                </a:solidFill>
              </a:rPr>
              <a:t>Terry </a:t>
            </a:r>
            <a:r>
              <a:rPr lang="en-US" dirty="0" err="1">
                <a:solidFill>
                  <a:srgbClr val="336666"/>
                </a:solidFill>
              </a:rPr>
              <a:t>Catapano</a:t>
            </a:r>
            <a:r>
              <a:rPr lang="en-US" dirty="0">
                <a:solidFill>
                  <a:srgbClr val="336666"/>
                </a:solidFill>
              </a:rPr>
              <a:t>, Columbia University</a:t>
            </a:r>
          </a:p>
          <a:p>
            <a:r>
              <a:rPr lang="en-US" dirty="0">
                <a:solidFill>
                  <a:srgbClr val="336666"/>
                </a:solidFill>
              </a:rPr>
              <a:t>Markus Enders, British Library</a:t>
            </a:r>
          </a:p>
          <a:p>
            <a:r>
              <a:rPr lang="en-US" dirty="0">
                <a:solidFill>
                  <a:srgbClr val="336666"/>
                </a:solidFill>
              </a:rPr>
              <a:t>Richard Gartner, Centre for e-Research, King's College, </a:t>
            </a:r>
            <a:r>
              <a:rPr lang="en-US" dirty="0" smtClean="0">
                <a:solidFill>
                  <a:srgbClr val="336666"/>
                </a:solidFill>
              </a:rPr>
              <a:t>London</a:t>
            </a:r>
          </a:p>
          <a:p>
            <a:r>
              <a:rPr lang="en-US" dirty="0">
                <a:solidFill>
                  <a:srgbClr val="336666"/>
                </a:solidFill>
              </a:rPr>
              <a:t>Thomas </a:t>
            </a:r>
            <a:r>
              <a:rPr lang="en-US" dirty="0" err="1">
                <a:solidFill>
                  <a:srgbClr val="336666"/>
                </a:solidFill>
              </a:rPr>
              <a:t>Habing</a:t>
            </a:r>
            <a:r>
              <a:rPr lang="en-US" dirty="0">
                <a:solidFill>
                  <a:srgbClr val="336666"/>
                </a:solidFill>
              </a:rPr>
              <a:t> (Technical Co-chair), Univ. of Illinois at </a:t>
            </a:r>
            <a:r>
              <a:rPr lang="en-US" dirty="0" smtClean="0">
                <a:solidFill>
                  <a:srgbClr val="336666"/>
                </a:solidFill>
              </a:rPr>
              <a:t>Urbana-Champaign</a:t>
            </a:r>
            <a:endParaRPr lang="en-US" dirty="0">
              <a:solidFill>
                <a:srgbClr val="336666"/>
              </a:solidFill>
            </a:endParaRPr>
          </a:p>
          <a:p>
            <a:r>
              <a:rPr lang="en-US" dirty="0">
                <a:solidFill>
                  <a:srgbClr val="336666"/>
                </a:solidFill>
              </a:rPr>
              <a:t>Nancy </a:t>
            </a:r>
            <a:r>
              <a:rPr lang="en-US" dirty="0" err="1" smtClean="0">
                <a:solidFill>
                  <a:srgbClr val="336666"/>
                </a:solidFill>
              </a:rPr>
              <a:t>Hoebelheinrich</a:t>
            </a:r>
            <a:r>
              <a:rPr lang="en-US" dirty="0" smtClean="0">
                <a:solidFill>
                  <a:srgbClr val="336666"/>
                </a:solidFill>
              </a:rPr>
              <a:t>, </a:t>
            </a:r>
            <a:r>
              <a:rPr lang="en-US" dirty="0">
                <a:solidFill>
                  <a:srgbClr val="336666"/>
                </a:solidFill>
              </a:rPr>
              <a:t>Knowledge Motifs LLC</a:t>
            </a:r>
          </a:p>
          <a:p>
            <a:r>
              <a:rPr lang="en-US" dirty="0" err="1">
                <a:solidFill>
                  <a:srgbClr val="336666"/>
                </a:solidFill>
              </a:rPr>
              <a:t>Jukka</a:t>
            </a:r>
            <a:r>
              <a:rPr lang="en-US" dirty="0">
                <a:solidFill>
                  <a:srgbClr val="336666"/>
                </a:solidFill>
              </a:rPr>
              <a:t> </a:t>
            </a:r>
            <a:r>
              <a:rPr lang="en-US" dirty="0" err="1">
                <a:solidFill>
                  <a:srgbClr val="336666"/>
                </a:solidFill>
              </a:rPr>
              <a:t>Kervinen</a:t>
            </a:r>
            <a:r>
              <a:rPr lang="en-US" dirty="0">
                <a:solidFill>
                  <a:srgbClr val="336666"/>
                </a:solidFill>
              </a:rPr>
              <a:t>, The National Library of Finland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Jean-Philippe </a:t>
            </a:r>
            <a:r>
              <a:rPr lang="en-US" dirty="0" err="1">
                <a:solidFill>
                  <a:srgbClr val="336666"/>
                </a:solidFill>
              </a:rPr>
              <a:t>Moreux</a:t>
            </a:r>
            <a:r>
              <a:rPr lang="en-US" dirty="0">
                <a:solidFill>
                  <a:srgbClr val="336666"/>
                </a:solidFill>
              </a:rPr>
              <a:t>, </a:t>
            </a:r>
            <a:r>
              <a:rPr lang="en-US" dirty="0" err="1">
                <a:solidFill>
                  <a:srgbClr val="336666"/>
                </a:solidFill>
              </a:rPr>
              <a:t>Bibliothèque</a:t>
            </a:r>
            <a:r>
              <a:rPr lang="en-US" dirty="0">
                <a:solidFill>
                  <a:srgbClr val="336666"/>
                </a:solidFill>
              </a:rPr>
              <a:t> </a:t>
            </a:r>
            <a:r>
              <a:rPr lang="en-US" dirty="0" err="1">
                <a:solidFill>
                  <a:srgbClr val="336666"/>
                </a:solidFill>
              </a:rPr>
              <a:t>nationale</a:t>
            </a:r>
            <a:r>
              <a:rPr lang="en-US" dirty="0">
                <a:solidFill>
                  <a:srgbClr val="336666"/>
                </a:solidFill>
              </a:rPr>
              <a:t> de France</a:t>
            </a:r>
          </a:p>
          <a:p>
            <a:r>
              <a:rPr lang="en-US" dirty="0">
                <a:solidFill>
                  <a:srgbClr val="336666"/>
                </a:solidFill>
              </a:rPr>
              <a:t>Andreas </a:t>
            </a:r>
            <a:r>
              <a:rPr lang="en-US" dirty="0" err="1">
                <a:solidFill>
                  <a:srgbClr val="336666"/>
                </a:solidFill>
              </a:rPr>
              <a:t>Nef</a:t>
            </a:r>
            <a:r>
              <a:rPr lang="en-US" dirty="0">
                <a:solidFill>
                  <a:srgbClr val="336666"/>
                </a:solidFill>
              </a:rPr>
              <a:t>, </a:t>
            </a:r>
            <a:r>
              <a:rPr lang="en-US" dirty="0" err="1">
                <a:solidFill>
                  <a:srgbClr val="336666"/>
                </a:solidFill>
              </a:rPr>
              <a:t>Docuteam</a:t>
            </a:r>
            <a:r>
              <a:rPr lang="en-US" dirty="0">
                <a:solidFill>
                  <a:srgbClr val="336666"/>
                </a:solidFill>
              </a:rPr>
              <a:t> GmbH, </a:t>
            </a:r>
            <a:r>
              <a:rPr lang="en-US" dirty="0" smtClean="0">
                <a:solidFill>
                  <a:srgbClr val="336666"/>
                </a:solidFill>
              </a:rPr>
              <a:t>Baden</a:t>
            </a:r>
          </a:p>
          <a:p>
            <a:r>
              <a:rPr lang="en-US" dirty="0">
                <a:solidFill>
                  <a:srgbClr val="336666"/>
                </a:solidFill>
              </a:rPr>
              <a:t>Betsy Post (Administrative Co-chair), Boston </a:t>
            </a:r>
            <a:r>
              <a:rPr lang="en-US" dirty="0" smtClean="0">
                <a:solidFill>
                  <a:srgbClr val="336666"/>
                </a:solidFill>
              </a:rPr>
              <a:t>College</a:t>
            </a:r>
            <a:endParaRPr lang="en-US" dirty="0">
              <a:solidFill>
                <a:srgbClr val="336666"/>
              </a:solidFill>
            </a:endParaRPr>
          </a:p>
          <a:p>
            <a:r>
              <a:rPr lang="en-US" dirty="0">
                <a:solidFill>
                  <a:srgbClr val="336666"/>
                </a:solidFill>
              </a:rPr>
              <a:t>Leah Prescott, Georgetown University Law Center Library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Tobias </a:t>
            </a:r>
            <a:r>
              <a:rPr lang="en-US" dirty="0">
                <a:solidFill>
                  <a:srgbClr val="336666"/>
                </a:solidFill>
              </a:rPr>
              <a:t>Steinke, Project </a:t>
            </a:r>
            <a:r>
              <a:rPr lang="en-US" dirty="0" err="1">
                <a:solidFill>
                  <a:srgbClr val="336666"/>
                </a:solidFill>
              </a:rPr>
              <a:t>Kopal</a:t>
            </a:r>
            <a:r>
              <a:rPr lang="en-US" dirty="0">
                <a:solidFill>
                  <a:srgbClr val="336666"/>
                </a:solidFill>
              </a:rPr>
              <a:t>, German National Library</a:t>
            </a:r>
          </a:p>
          <a:p>
            <a:r>
              <a:rPr lang="en-US" dirty="0">
                <a:solidFill>
                  <a:srgbClr val="336666"/>
                </a:solidFill>
              </a:rPr>
              <a:t>Brian Tingle, California Digital Library</a:t>
            </a:r>
          </a:p>
          <a:p>
            <a:r>
              <a:rPr lang="en-US" dirty="0">
                <a:solidFill>
                  <a:srgbClr val="336666"/>
                </a:solidFill>
              </a:rPr>
              <a:t>Nate Trail, Library of Congress</a:t>
            </a:r>
          </a:p>
          <a:p>
            <a:r>
              <a:rPr lang="en-US" dirty="0">
                <a:solidFill>
                  <a:srgbClr val="336666"/>
                </a:solidFill>
              </a:rPr>
              <a:t>Robin </a:t>
            </a:r>
            <a:r>
              <a:rPr lang="en-US" dirty="0" err="1">
                <a:solidFill>
                  <a:srgbClr val="336666"/>
                </a:solidFill>
              </a:rPr>
              <a:t>Wendler</a:t>
            </a:r>
            <a:r>
              <a:rPr lang="en-US" dirty="0">
                <a:solidFill>
                  <a:srgbClr val="336666"/>
                </a:solidFill>
              </a:rPr>
              <a:t>, Harvard University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73" y="457200"/>
            <a:ext cx="20605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0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00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6666"/>
                </a:solidFill>
              </a:rPr>
              <a:t>Board Priorities: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93994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24" y="457200"/>
            <a:ext cx="20605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5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METS essentials. . .</a:t>
            </a:r>
            <a:endParaRPr lang="en-US" sz="3600" dirty="0">
              <a:solidFill>
                <a:srgbClr val="33666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31448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533400"/>
            <a:ext cx="20605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12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6666"/>
                </a:solidFill>
              </a:rP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336666"/>
                </a:solidFill>
              </a:rPr>
              <a:t>MOA (1995) Primarily documents from Cornell and Michigan</a:t>
            </a:r>
          </a:p>
          <a:p>
            <a:pPr lvl="0"/>
            <a:endParaRPr lang="en-US" sz="2000" dirty="0">
              <a:solidFill>
                <a:srgbClr val="336666"/>
              </a:solidFill>
            </a:endParaRPr>
          </a:p>
          <a:p>
            <a:pPr lvl="0"/>
            <a:r>
              <a:rPr lang="en-US" sz="2000" dirty="0">
                <a:solidFill>
                  <a:srgbClr val="336666"/>
                </a:solidFill>
              </a:rPr>
              <a:t>MOA2 (Nov. 1997-Jan. 2000) – Created a digital library standard which is immediate precursor to METS </a:t>
            </a:r>
          </a:p>
          <a:p>
            <a:pPr lvl="1"/>
            <a:r>
              <a:rPr lang="en-US" dirty="0">
                <a:solidFill>
                  <a:srgbClr val="336666"/>
                </a:solidFill>
              </a:rPr>
              <a:t>Funded by DLF, NEH, participants (Cornell, NPL, Penn State, Stanford, Berkeley) </a:t>
            </a:r>
          </a:p>
          <a:p>
            <a:pPr lvl="1"/>
            <a:r>
              <a:rPr lang="en-US" dirty="0">
                <a:solidFill>
                  <a:srgbClr val="336666"/>
                </a:solidFill>
              </a:rPr>
              <a:t>XML DTD defining explicit administrative, descriptive, and structural md </a:t>
            </a:r>
          </a:p>
          <a:p>
            <a:pPr lvl="0"/>
            <a:endParaRPr lang="en-US" sz="2000" dirty="0">
              <a:solidFill>
                <a:srgbClr val="336666"/>
              </a:solidFill>
            </a:endParaRPr>
          </a:p>
          <a:p>
            <a:pPr lvl="0"/>
            <a:r>
              <a:rPr lang="en-US" sz="2000" dirty="0">
                <a:solidFill>
                  <a:srgbClr val="336666"/>
                </a:solidFill>
              </a:rPr>
              <a:t>METS (Feb 2001) DLF Workshop on Structural Metadata</a:t>
            </a:r>
          </a:p>
          <a:p>
            <a:pPr lvl="1"/>
            <a:r>
              <a:rPr lang="en-US" dirty="0">
                <a:solidFill>
                  <a:srgbClr val="336666"/>
                </a:solidFill>
              </a:rPr>
              <a:t>Outcome is METS</a:t>
            </a:r>
          </a:p>
          <a:p>
            <a:pPr lvl="1"/>
            <a:r>
              <a:rPr lang="en-US" dirty="0">
                <a:solidFill>
                  <a:srgbClr val="336666"/>
                </a:solidFill>
              </a:rPr>
              <a:t>Harvard, LC, MOA2 participants, others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69" y="609600"/>
            <a:ext cx="2060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7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Timeline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336666"/>
                </a:solidFill>
              </a:rPr>
              <a:t>Grant for New Open Source Version of Fedora (9/2001)</a:t>
            </a:r>
          </a:p>
          <a:p>
            <a:pPr lvl="1"/>
            <a:r>
              <a:rPr lang="en-US" sz="2400" dirty="0">
                <a:solidFill>
                  <a:srgbClr val="336666"/>
                </a:solidFill>
              </a:rPr>
              <a:t>Stores objects in METS</a:t>
            </a:r>
          </a:p>
          <a:p>
            <a:pPr marL="160020" lvl="0"/>
            <a:endParaRPr lang="en-US" dirty="0">
              <a:solidFill>
                <a:srgbClr val="336666"/>
              </a:solidFill>
            </a:endParaRPr>
          </a:p>
          <a:p>
            <a:pPr lvl="0"/>
            <a:r>
              <a:rPr lang="en-US" dirty="0">
                <a:solidFill>
                  <a:srgbClr val="336666"/>
                </a:solidFill>
              </a:rPr>
              <a:t>Reimagining METS White Paper (2010)</a:t>
            </a:r>
          </a:p>
          <a:p>
            <a:pPr lvl="0"/>
            <a:endParaRPr lang="en-US" dirty="0">
              <a:solidFill>
                <a:srgbClr val="336666"/>
              </a:solidFill>
            </a:endParaRPr>
          </a:p>
          <a:p>
            <a:pPr lvl="0"/>
            <a:r>
              <a:rPr lang="en-US" dirty="0">
                <a:solidFill>
                  <a:srgbClr val="336666"/>
                </a:solidFill>
              </a:rPr>
              <a:t>Significant Changes to Make 1.x More Flexible</a:t>
            </a:r>
          </a:p>
          <a:p>
            <a:pPr lvl="1"/>
            <a:r>
              <a:rPr lang="en-US" sz="2400" dirty="0">
                <a:solidFill>
                  <a:srgbClr val="336666"/>
                </a:solidFill>
              </a:rPr>
              <a:t>a</a:t>
            </a:r>
            <a:r>
              <a:rPr lang="en-US" sz="2400" dirty="0" smtClean="0">
                <a:solidFill>
                  <a:srgbClr val="336666"/>
                </a:solidFill>
              </a:rPr>
              <a:t>ddition of values to enumerated terms lists </a:t>
            </a:r>
          </a:p>
          <a:p>
            <a:pPr lvl="1"/>
            <a:r>
              <a:rPr lang="en-US" sz="2400" dirty="0" err="1" smtClean="0">
                <a:solidFill>
                  <a:srgbClr val="336666"/>
                </a:solidFill>
              </a:rPr>
              <a:t>anyAttribute</a:t>
            </a:r>
            <a:r>
              <a:rPr lang="en-US" sz="2400" dirty="0" smtClean="0">
                <a:solidFill>
                  <a:srgbClr val="336666"/>
                </a:solidFill>
              </a:rPr>
              <a:t> (v1.10, July 2013)</a:t>
            </a:r>
          </a:p>
          <a:p>
            <a:pPr lvl="1"/>
            <a:r>
              <a:rPr lang="en-US" sz="2400" dirty="0" smtClean="0">
                <a:solidFill>
                  <a:srgbClr val="336666"/>
                </a:solidFill>
              </a:rPr>
              <a:t>CC Licenses for Schema </a:t>
            </a:r>
            <a:r>
              <a:rPr lang="en-US" sz="2400" smtClean="0">
                <a:solidFill>
                  <a:srgbClr val="336666"/>
                </a:solidFill>
              </a:rPr>
              <a:t>and Documentation</a:t>
            </a:r>
            <a:endParaRPr lang="en-US" sz="2400" dirty="0">
              <a:solidFill>
                <a:srgbClr val="336666"/>
              </a:solidFill>
            </a:endParaRPr>
          </a:p>
          <a:p>
            <a:pPr lvl="1"/>
            <a:endParaRPr lang="en-US" sz="2400" dirty="0">
              <a:solidFill>
                <a:srgbClr val="3366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2060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09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Workshop Schedule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336666"/>
                </a:solidFill>
              </a:rPr>
              <a:t>Thursday</a:t>
            </a:r>
            <a:r>
              <a:rPr lang="en-US" sz="3200" dirty="0">
                <a:solidFill>
                  <a:srgbClr val="336666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1:30-1:45 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1:45-2:15 METS 1.x Data Model Presentation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2:15-5:00 </a:t>
            </a:r>
            <a:r>
              <a:rPr lang="en-US" dirty="0" smtClean="0">
                <a:solidFill>
                  <a:srgbClr val="336666"/>
                </a:solidFill>
              </a:rPr>
              <a:t>Panel of Experienced Implementers </a:t>
            </a:r>
            <a:r>
              <a:rPr lang="en-US" dirty="0">
                <a:solidFill>
                  <a:srgbClr val="336666"/>
                </a:solidFill>
              </a:rPr>
              <a:t>(this includes a 15 minute break at around 3:30</a:t>
            </a:r>
            <a:r>
              <a:rPr lang="en-US" dirty="0" smtClean="0">
                <a:solidFill>
                  <a:srgbClr val="336666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336666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336666"/>
                </a:solidFill>
              </a:rPr>
              <a:t>Friday</a:t>
            </a:r>
            <a:r>
              <a:rPr lang="en-US" sz="3200" dirty="0">
                <a:solidFill>
                  <a:srgbClr val="336666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9:00-10:30 METS 2.0 Data Model Presentation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10:30-10:45 Break</a:t>
            </a:r>
          </a:p>
          <a:p>
            <a:pPr marL="0" indent="0">
              <a:buNone/>
            </a:pPr>
            <a:r>
              <a:rPr lang="en-US" dirty="0">
                <a:solidFill>
                  <a:srgbClr val="336666"/>
                </a:solidFill>
              </a:rPr>
              <a:t>10:45-12:45 Open Discussion (METS Board, Panelists, and Audience)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85800"/>
            <a:ext cx="2060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33400" y="39624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6666"/>
                </a:solidFill>
              </a:rPr>
              <a:t>Panelists</a:t>
            </a:r>
            <a:endParaRPr lang="en-US" sz="3600" dirty="0">
              <a:solidFill>
                <a:srgbClr val="33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66"/>
                </a:solidFill>
              </a:rPr>
              <a:t>Rob Sharpe, Operations Director, </a:t>
            </a:r>
            <a:r>
              <a:rPr lang="en-US" dirty="0" err="1" smtClean="0">
                <a:solidFill>
                  <a:srgbClr val="336666"/>
                </a:solidFill>
              </a:rPr>
              <a:t>Preservica</a:t>
            </a:r>
            <a:r>
              <a:rPr lang="en-US" dirty="0" smtClean="0">
                <a:solidFill>
                  <a:srgbClr val="336666"/>
                </a:solidFill>
              </a:rPr>
              <a:t> Digital Preservation (part of the </a:t>
            </a:r>
            <a:r>
              <a:rPr lang="en-US" dirty="0" err="1" smtClean="0">
                <a:solidFill>
                  <a:srgbClr val="336666"/>
                </a:solidFill>
              </a:rPr>
              <a:t>Tessella</a:t>
            </a:r>
            <a:r>
              <a:rPr lang="en-US" dirty="0" smtClean="0">
                <a:solidFill>
                  <a:srgbClr val="336666"/>
                </a:solidFill>
              </a:rPr>
              <a:t> Group), Abingdon England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Joachim Bauer, Senior System Engineer, CCS </a:t>
            </a:r>
            <a:r>
              <a:rPr lang="en-US" dirty="0" err="1" smtClean="0">
                <a:solidFill>
                  <a:srgbClr val="336666"/>
                </a:solidFill>
              </a:rPr>
              <a:t>Docworks</a:t>
            </a:r>
            <a:r>
              <a:rPr lang="en-US" dirty="0" smtClean="0">
                <a:solidFill>
                  <a:srgbClr val="336666"/>
                </a:solidFill>
              </a:rPr>
              <a:t>, Hamburg, Germany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Antoine Isaac, R&amp;D Manager, </a:t>
            </a:r>
            <a:r>
              <a:rPr lang="en-US" dirty="0" err="1" smtClean="0">
                <a:solidFill>
                  <a:srgbClr val="336666"/>
                </a:solidFill>
              </a:rPr>
              <a:t>Europeana</a:t>
            </a:r>
            <a:r>
              <a:rPr lang="en-US" dirty="0" smtClean="0">
                <a:solidFill>
                  <a:srgbClr val="336666"/>
                </a:solidFill>
              </a:rPr>
              <a:t>, The Hague Area, Netherlands</a:t>
            </a:r>
            <a:endParaRPr lang="en-US" dirty="0">
              <a:solidFill>
                <a:srgbClr val="336666"/>
              </a:solidFill>
            </a:endParaRPr>
          </a:p>
          <a:p>
            <a:r>
              <a:rPr lang="en-US" dirty="0">
                <a:solidFill>
                  <a:srgbClr val="336666"/>
                </a:solidFill>
              </a:rPr>
              <a:t>Karin </a:t>
            </a:r>
            <a:r>
              <a:rPr lang="en-US" dirty="0" err="1" smtClean="0">
                <a:solidFill>
                  <a:srgbClr val="336666"/>
                </a:solidFill>
              </a:rPr>
              <a:t>Bredenberg</a:t>
            </a:r>
            <a:r>
              <a:rPr lang="en-US" dirty="0" smtClean="0">
                <a:solidFill>
                  <a:srgbClr val="336666"/>
                </a:solidFill>
              </a:rPr>
              <a:t>, Technical Advisor, Metadata, Swedish </a:t>
            </a:r>
            <a:r>
              <a:rPr lang="en-US" dirty="0">
                <a:solidFill>
                  <a:srgbClr val="336666"/>
                </a:solidFill>
              </a:rPr>
              <a:t>National </a:t>
            </a:r>
            <a:r>
              <a:rPr lang="en-US" dirty="0" smtClean="0">
                <a:solidFill>
                  <a:srgbClr val="336666"/>
                </a:solidFill>
              </a:rPr>
              <a:t>Archives, Stockholm County, Sweden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Nate Trail, Digital Project Coordinator, NDMSO, Library of Congress, Washington, DC</a:t>
            </a:r>
          </a:p>
          <a:p>
            <a:r>
              <a:rPr lang="en-US" dirty="0" smtClean="0">
                <a:solidFill>
                  <a:srgbClr val="336666"/>
                </a:solidFill>
              </a:rPr>
              <a:t>Nancy </a:t>
            </a:r>
            <a:r>
              <a:rPr lang="en-US" dirty="0" err="1" smtClean="0">
                <a:solidFill>
                  <a:srgbClr val="336666"/>
                </a:solidFill>
              </a:rPr>
              <a:t>Hoebelheinrich</a:t>
            </a:r>
            <a:r>
              <a:rPr lang="en-US" dirty="0" smtClean="0">
                <a:solidFill>
                  <a:srgbClr val="336666"/>
                </a:solidFill>
              </a:rPr>
              <a:t>, Principal, Knowledge Motifs, San Francisco Bay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22177"/>
            <a:ext cx="20605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07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614</TotalTime>
  <Words>726</Words>
  <Application>Microsoft Office PowerPoint</Application>
  <PresentationFormat>On-screen Show (4:3)</PresentationFormat>
  <Paragraphs>108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  This workshop is organized by . . . </vt:lpstr>
      <vt:lpstr>Current voting members:</vt:lpstr>
      <vt:lpstr>Board Priorities: </vt:lpstr>
      <vt:lpstr>METS essentials. . .</vt:lpstr>
      <vt:lpstr>Timeline</vt:lpstr>
      <vt:lpstr>Timeline (cont.)</vt:lpstr>
      <vt:lpstr>Workshop Schedule</vt:lpstr>
      <vt:lpstr>Panelists</vt:lpstr>
      <vt:lpstr>Additional Contributors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Post</dc:creator>
  <cp:lastModifiedBy>Gardner Glenn</cp:lastModifiedBy>
  <cp:revision>58</cp:revision>
  <dcterms:created xsi:type="dcterms:W3CDTF">2014-09-06T16:04:57Z</dcterms:created>
  <dcterms:modified xsi:type="dcterms:W3CDTF">2014-12-04T22:20:08Z</dcterms:modified>
</cp:coreProperties>
</file>