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403" r:id="rId2"/>
    <p:sldId id="515" r:id="rId3"/>
    <p:sldId id="550" r:id="rId4"/>
    <p:sldId id="547" r:id="rId5"/>
    <p:sldId id="549" r:id="rId6"/>
    <p:sldId id="548" r:id="rId7"/>
    <p:sldId id="540" r:id="rId8"/>
    <p:sldId id="560" r:id="rId9"/>
    <p:sldId id="553" r:id="rId10"/>
    <p:sldId id="565" r:id="rId11"/>
    <p:sldId id="559" r:id="rId12"/>
    <p:sldId id="541" r:id="rId13"/>
    <p:sldId id="558" r:id="rId14"/>
    <p:sldId id="554" r:id="rId15"/>
    <p:sldId id="561" r:id="rId16"/>
    <p:sldId id="555" r:id="rId17"/>
    <p:sldId id="562" r:id="rId18"/>
    <p:sldId id="556" r:id="rId19"/>
    <p:sldId id="563" r:id="rId20"/>
    <p:sldId id="557" r:id="rId21"/>
    <p:sldId id="426" r:id="rId22"/>
    <p:sldId id="531" r:id="rId23"/>
    <p:sldId id="564" r:id="rId24"/>
  </p:sldIdLst>
  <p:sldSz cx="9144000" cy="6858000" type="screen4x3"/>
  <p:notesSz cx="7010400" cy="9296400"/>
  <p:defaultTextStyle>
    <a:defPPr>
      <a:defRPr lang="de-DE"/>
    </a:defPPr>
    <a:lvl1pPr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4D8"/>
    <a:srgbClr val="CDD2C0"/>
    <a:srgbClr val="0083C5"/>
    <a:srgbClr val="869EB8"/>
    <a:srgbClr val="7D93AA"/>
    <a:srgbClr val="768DA3"/>
    <a:srgbClr val="778CA2"/>
    <a:srgbClr val="008C82"/>
    <a:srgbClr val="50515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1943" autoAdjust="0"/>
  </p:normalViewPr>
  <p:slideViewPr>
    <p:cSldViewPr snapToObjects="1">
      <p:cViewPr>
        <p:scale>
          <a:sx n="75" d="100"/>
          <a:sy n="75"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ea typeface="ヒラギノ角ゴ Pro W3" pitchFamily="-107" charset="-128"/>
                <a:cs typeface="+mn-cs"/>
              </a:defRPr>
            </a:lvl1pPr>
          </a:lstStyle>
          <a:p>
            <a:pPr>
              <a:defRPr/>
            </a:pPr>
            <a:endParaRPr lang="en-US"/>
          </a:p>
        </p:txBody>
      </p:sp>
      <p:sp>
        <p:nvSpPr>
          <p:cNvPr id="13315" name="Rectangle 3"/>
          <p:cNvSpPr>
            <a:spLocks noGrp="1" noChangeArrowheads="1"/>
          </p:cNvSpPr>
          <p:nvPr>
            <p:ph type="dt" sz="quarter" idx="1"/>
          </p:nvPr>
        </p:nvSpPr>
        <p:spPr bwMode="auto">
          <a:xfrm>
            <a:off x="3970159" y="0"/>
            <a:ext cx="3038604" cy="46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4EE09CD9-A55B-2E4E-95C9-39AF71EF9077}" type="datetime1">
              <a:rPr lang="en-US"/>
              <a:pPr>
                <a:defRPr/>
              </a:pPr>
              <a:t>12/4/2014</a:t>
            </a:fld>
            <a:endParaRPr lang="en-US"/>
          </a:p>
        </p:txBody>
      </p:sp>
      <p:sp>
        <p:nvSpPr>
          <p:cNvPr id="13316" name="Rectangle 4"/>
          <p:cNvSpPr>
            <a:spLocks noGrp="1" noChangeArrowheads="1"/>
          </p:cNvSpPr>
          <p:nvPr>
            <p:ph type="ftr" sz="quarter" idx="2"/>
          </p:nvPr>
        </p:nvSpPr>
        <p:spPr bwMode="auto">
          <a:xfrm>
            <a:off x="0" y="8829573"/>
            <a:ext cx="3038604" cy="46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ea typeface="ヒラギノ角ゴ Pro W3" pitchFamily="-107" charset="-128"/>
                <a:cs typeface="+mn-cs"/>
              </a:defRPr>
            </a:lvl1pPr>
          </a:lstStyle>
          <a:p>
            <a:pPr>
              <a:defRPr/>
            </a:pPr>
            <a:endParaRPr lang="en-US"/>
          </a:p>
        </p:txBody>
      </p:sp>
      <p:sp>
        <p:nvSpPr>
          <p:cNvPr id="13317" name="Rectangle 5"/>
          <p:cNvSpPr>
            <a:spLocks noGrp="1" noChangeArrowheads="1"/>
          </p:cNvSpPr>
          <p:nvPr>
            <p:ph type="sldNum" sz="quarter" idx="3"/>
          </p:nvPr>
        </p:nvSpPr>
        <p:spPr bwMode="auto">
          <a:xfrm>
            <a:off x="3970159" y="8829573"/>
            <a:ext cx="3038604" cy="46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7FC36FEB-EED3-3843-90BE-70F5DAC5AC01}" type="slidenum">
              <a:rPr lang="en-US"/>
              <a:pPr>
                <a:defRPr/>
              </a:pPr>
              <a:t>‹#›</a:t>
            </a:fld>
            <a:endParaRPr lang="en-US"/>
          </a:p>
        </p:txBody>
      </p:sp>
    </p:spTree>
    <p:extLst>
      <p:ext uri="{BB962C8B-B14F-4D97-AF65-F5344CB8AC3E}">
        <p14:creationId xmlns:p14="http://schemas.microsoft.com/office/powerpoint/2010/main" val="100894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atin typeface="Arial" charset="0"/>
                <a:ea typeface="ヒラギノ角ゴ Pro W3" charset="0"/>
                <a:cs typeface="ヒラギノ角ゴ Pro W3" charset="0"/>
              </a:defRPr>
            </a:lvl1pPr>
          </a:lstStyle>
          <a:p>
            <a:pPr>
              <a:defRPr/>
            </a:pPr>
            <a:endParaRPr lang="de-DE"/>
          </a:p>
        </p:txBody>
      </p:sp>
      <p:sp>
        <p:nvSpPr>
          <p:cNvPr id="3" name="Datumsplatzhalter 2"/>
          <p:cNvSpPr>
            <a:spLocks noGrp="1"/>
          </p:cNvSpPr>
          <p:nvPr>
            <p:ph type="dt" idx="1"/>
          </p:nvPr>
        </p:nvSpPr>
        <p:spPr>
          <a:xfrm>
            <a:off x="3970159" y="0"/>
            <a:ext cx="3038604" cy="46534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90ED4F7-D5F8-8F4F-A1F1-35C262668844}" type="datetimeFigureOut">
              <a:rPr lang="de-DE"/>
              <a:pPr>
                <a:defRPr/>
              </a:pPr>
              <a:t>04.12.2014</a:t>
            </a:fld>
            <a:endParaRPr lang="de-DE"/>
          </a:p>
        </p:txBody>
      </p:sp>
      <p:sp>
        <p:nvSpPr>
          <p:cNvPr id="4" name="Folienbildplatzhalt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izenplatzhalter 4"/>
          <p:cNvSpPr>
            <a:spLocks noGrp="1"/>
          </p:cNvSpPr>
          <p:nvPr>
            <p:ph type="body" sz="quarter" idx="3"/>
          </p:nvPr>
        </p:nvSpPr>
        <p:spPr>
          <a:xfrm>
            <a:off x="700713" y="4415530"/>
            <a:ext cx="5608975" cy="4183603"/>
          </a:xfrm>
          <a:prstGeom prst="rect">
            <a:avLst/>
          </a:prstGeom>
        </p:spPr>
        <p:txBody>
          <a:bodyPr vert="horz" wrap="square" lIns="91440" tIns="45720" rIns="91440" bIns="4572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829573"/>
            <a:ext cx="3038604" cy="465340"/>
          </a:xfrm>
          <a:prstGeom prst="rect">
            <a:avLst/>
          </a:prstGeom>
        </p:spPr>
        <p:txBody>
          <a:bodyPr vert="horz" lIns="91440" tIns="45720" rIns="91440" bIns="45720" rtlCol="0" anchor="b"/>
          <a:lstStyle>
            <a:lvl1pPr algn="l">
              <a:defRPr sz="1200">
                <a:latin typeface="Arial" charset="0"/>
                <a:ea typeface="ヒラギノ角ゴ Pro W3" charset="0"/>
                <a:cs typeface="ヒラギノ角ゴ Pro W3" charset="0"/>
              </a:defRPr>
            </a:lvl1pPr>
          </a:lstStyle>
          <a:p>
            <a:pPr>
              <a:defRPr/>
            </a:pPr>
            <a:endParaRPr lang="de-DE"/>
          </a:p>
        </p:txBody>
      </p:sp>
      <p:sp>
        <p:nvSpPr>
          <p:cNvPr id="7" name="Foliennummernplatzhalter 6"/>
          <p:cNvSpPr>
            <a:spLocks noGrp="1"/>
          </p:cNvSpPr>
          <p:nvPr>
            <p:ph type="sldNum" sz="quarter" idx="5"/>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B8CDC5A-E2B4-9540-87C9-706F74633E2F}" type="slidenum">
              <a:rPr lang="de-DE"/>
              <a:pPr>
                <a:defRPr/>
              </a:pPr>
              <a:t>‹#›</a:t>
            </a:fld>
            <a:endParaRPr lang="de-DE"/>
          </a:p>
        </p:txBody>
      </p:sp>
    </p:spTree>
    <p:extLst>
      <p:ext uri="{BB962C8B-B14F-4D97-AF65-F5344CB8AC3E}">
        <p14:creationId xmlns:p14="http://schemas.microsoft.com/office/powerpoint/2010/main" val="136272024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a:t>
            </a:fld>
            <a:endParaRPr lang="de-DE"/>
          </a:p>
        </p:txBody>
      </p:sp>
    </p:spTree>
    <p:extLst>
      <p:ext uri="{BB962C8B-B14F-4D97-AF65-F5344CB8AC3E}">
        <p14:creationId xmlns:p14="http://schemas.microsoft.com/office/powerpoint/2010/main" val="213824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10</a:t>
            </a:fld>
            <a:endParaRPr lang="de-DE"/>
          </a:p>
        </p:txBody>
      </p:sp>
    </p:spTree>
    <p:extLst>
      <p:ext uri="{BB962C8B-B14F-4D97-AF65-F5344CB8AC3E}">
        <p14:creationId xmlns:p14="http://schemas.microsoft.com/office/powerpoint/2010/main" val="165014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Logical structure of a newspaper issue with several elements in its title section</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11</a:t>
            </a:fld>
            <a:endParaRPr lang="de-DE"/>
          </a:p>
        </p:txBody>
      </p:sp>
    </p:spTree>
    <p:extLst>
      <p:ext uri="{BB962C8B-B14F-4D97-AF65-F5344CB8AC3E}">
        <p14:creationId xmlns:p14="http://schemas.microsoft.com/office/powerpoint/2010/main" val="1650142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12</a:t>
            </a:fld>
            <a:endParaRPr lang="de-DE"/>
          </a:p>
        </p:txBody>
      </p:sp>
    </p:spTree>
    <p:extLst>
      <p:ext uri="{BB962C8B-B14F-4D97-AF65-F5344CB8AC3E}">
        <p14:creationId xmlns:p14="http://schemas.microsoft.com/office/powerpoint/2010/main" val="161223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File section with two file groups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13</a:t>
            </a:fld>
            <a:endParaRPr lang="de-DE"/>
          </a:p>
        </p:txBody>
      </p:sp>
    </p:spTree>
    <p:extLst>
      <p:ext uri="{BB962C8B-B14F-4D97-AF65-F5344CB8AC3E}">
        <p14:creationId xmlns:p14="http://schemas.microsoft.com/office/powerpoint/2010/main" val="161223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14</a:t>
            </a:fld>
            <a:endParaRPr lang="de-DE"/>
          </a:p>
        </p:txBody>
      </p:sp>
    </p:spTree>
    <p:extLst>
      <p:ext uri="{BB962C8B-B14F-4D97-AF65-F5344CB8AC3E}">
        <p14:creationId xmlns:p14="http://schemas.microsoft.com/office/powerpoint/2010/main" val="412930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Administrative metadata integration into the METS file (here: MIX)</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15</a:t>
            </a:fld>
            <a:endParaRPr lang="de-DE"/>
          </a:p>
        </p:txBody>
      </p:sp>
    </p:spTree>
    <p:extLst>
      <p:ext uri="{BB962C8B-B14F-4D97-AF65-F5344CB8AC3E}">
        <p14:creationId xmlns:p14="http://schemas.microsoft.com/office/powerpoint/2010/main" val="4129303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16</a:t>
            </a:fld>
            <a:endParaRPr lang="de-DE"/>
          </a:p>
        </p:txBody>
      </p:sp>
    </p:spTree>
    <p:extLst>
      <p:ext uri="{BB962C8B-B14F-4D97-AF65-F5344CB8AC3E}">
        <p14:creationId xmlns:p14="http://schemas.microsoft.com/office/powerpoint/2010/main" val="105644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a:t>
            </a:r>
            <a:r>
              <a:rPr lang="de-DE" baseline="0" dirty="0" smtClean="0"/>
              <a:t> XML: </a:t>
            </a:r>
            <a:r>
              <a:rPr lang="en-US" altLang="en-US" sz="1200" dirty="0" smtClean="0">
                <a:solidFill>
                  <a:srgbClr val="505050"/>
                </a:solidFill>
                <a:latin typeface="Arial" pitchFamily="34" charset="0"/>
                <a:cs typeface="Arial" pitchFamily="34" charset="0"/>
              </a:rPr>
              <a:t>Descriptive metadata integration into the METS file (here: MODS)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17</a:t>
            </a:fld>
            <a:endParaRPr lang="de-DE"/>
          </a:p>
        </p:txBody>
      </p:sp>
    </p:spTree>
    <p:extLst>
      <p:ext uri="{BB962C8B-B14F-4D97-AF65-F5344CB8AC3E}">
        <p14:creationId xmlns:p14="http://schemas.microsoft.com/office/powerpoint/2010/main" val="105644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18</a:t>
            </a:fld>
            <a:endParaRPr lang="de-DE"/>
          </a:p>
        </p:txBody>
      </p:sp>
    </p:spTree>
    <p:extLst>
      <p:ext uri="{BB962C8B-B14F-4D97-AF65-F5344CB8AC3E}">
        <p14:creationId xmlns:p14="http://schemas.microsoft.com/office/powerpoint/2010/main" val="215946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Header with basic document metadata</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19</a:t>
            </a:fld>
            <a:endParaRPr lang="de-DE"/>
          </a:p>
        </p:txBody>
      </p:sp>
    </p:spTree>
    <p:extLst>
      <p:ext uri="{BB962C8B-B14F-4D97-AF65-F5344CB8AC3E}">
        <p14:creationId xmlns:p14="http://schemas.microsoft.com/office/powerpoint/2010/main" val="215946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a:t>
            </a:fld>
            <a:endParaRPr lang="de-DE"/>
          </a:p>
        </p:txBody>
      </p:sp>
    </p:spTree>
    <p:extLst>
      <p:ext uri="{BB962C8B-B14F-4D97-AF65-F5344CB8AC3E}">
        <p14:creationId xmlns:p14="http://schemas.microsoft.com/office/powerpoint/2010/main" val="1820233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20</a:t>
            </a:fld>
            <a:endParaRPr lang="de-DE"/>
          </a:p>
        </p:txBody>
      </p:sp>
    </p:spTree>
    <p:extLst>
      <p:ext uri="{BB962C8B-B14F-4D97-AF65-F5344CB8AC3E}">
        <p14:creationId xmlns:p14="http://schemas.microsoft.com/office/powerpoint/2010/main" val="3670416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FFFFFF"/>
                </a:solidFill>
                <a:ea typeface="ＭＳ Ｐゴシック" charset="0"/>
                <a:cs typeface="ＭＳ Ｐゴシック" charset="0"/>
              </a:rPr>
              <a:t>- all transformations for other formats done out of standard METS/ALTO output, e.g. PDF,</a:t>
            </a:r>
            <a:r>
              <a:rPr lang="en-US" sz="1200" baseline="0" dirty="0" smtClean="0">
                <a:solidFill>
                  <a:srgbClr val="FFFFFF"/>
                </a:solidFill>
                <a:ea typeface="ＭＳ Ｐゴシック" charset="0"/>
                <a:cs typeface="ＭＳ Ｐゴシック" charset="0"/>
              </a:rPr>
              <a:t> EPUB, </a:t>
            </a:r>
            <a:r>
              <a:rPr lang="en-US" sz="1200" dirty="0" smtClean="0">
                <a:solidFill>
                  <a:srgbClr val="FFFFFF"/>
                </a:solidFill>
                <a:ea typeface="ＭＳ Ｐゴシック" charset="0"/>
                <a:cs typeface="ＭＳ Ｐゴシック" charset="0"/>
              </a:rPr>
              <a:t/>
            </a:r>
            <a:br>
              <a:rPr lang="en-US" sz="1200" dirty="0" smtClean="0">
                <a:solidFill>
                  <a:srgbClr val="FFFFFF"/>
                </a:solidFill>
                <a:ea typeface="ＭＳ Ｐゴシック" charset="0"/>
                <a:cs typeface="ＭＳ Ｐゴシック" charset="0"/>
              </a:rPr>
            </a:br>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21</a:t>
            </a:fld>
            <a:endParaRPr lang="de-DE"/>
          </a:p>
        </p:txBody>
      </p:sp>
    </p:spTree>
    <p:extLst>
      <p:ext uri="{BB962C8B-B14F-4D97-AF65-F5344CB8AC3E}">
        <p14:creationId xmlns:p14="http://schemas.microsoft.com/office/powerpoint/2010/main" val="129201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22</a:t>
            </a:fld>
            <a:endParaRPr lang="de-DE"/>
          </a:p>
        </p:txBody>
      </p:sp>
    </p:spTree>
    <p:extLst>
      <p:ext uri="{BB962C8B-B14F-4D97-AF65-F5344CB8AC3E}">
        <p14:creationId xmlns:p14="http://schemas.microsoft.com/office/powerpoint/2010/main" val="165276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3</a:t>
            </a:fld>
            <a:endParaRPr lang="de-DE"/>
          </a:p>
        </p:txBody>
      </p:sp>
    </p:spTree>
    <p:extLst>
      <p:ext uri="{BB962C8B-B14F-4D97-AF65-F5344CB8AC3E}">
        <p14:creationId xmlns:p14="http://schemas.microsoft.com/office/powerpoint/2010/main" val="249532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smtClean="0"/>
              <a:t>docWorks</a:t>
            </a:r>
            <a:r>
              <a:rPr lang="de-DE" baseline="0" dirty="0" smtClean="0"/>
              <a:t> îs a conversion software</a:t>
            </a:r>
          </a:p>
          <a:p>
            <a:pPr marL="171450" indent="-171450">
              <a:buFontTx/>
              <a:buChar char="-"/>
            </a:pPr>
            <a:r>
              <a:rPr lang="de-DE" baseline="0" dirty="0" smtClean="0"/>
              <a:t>typically integrated into a full digitization workflows</a:t>
            </a:r>
          </a:p>
          <a:p>
            <a:pPr marL="171450" indent="-171450">
              <a:buFontTx/>
              <a:buChar char="-"/>
            </a:pPr>
            <a:r>
              <a:rPr lang="de-DE" dirty="0" smtClean="0"/>
              <a:t>cropping / OCR-</a:t>
            </a:r>
            <a:r>
              <a:rPr lang="de-DE" baseline="0" dirty="0" smtClean="0"/>
              <a:t>ing / structuring / exporting</a:t>
            </a:r>
          </a:p>
          <a:p>
            <a:pPr marL="628650" lvl="1" indent="-171450">
              <a:buFontTx/>
              <a:buChar char="-"/>
            </a:pPr>
            <a:r>
              <a:rPr lang="de-DE" baseline="0" dirty="0" smtClean="0"/>
              <a:t>Manuscripts -&gt; no OCR</a:t>
            </a:r>
          </a:p>
          <a:p>
            <a:pPr marL="628650" lvl="1" indent="-171450">
              <a:buFontTx/>
              <a:buChar char="-"/>
            </a:pPr>
            <a:r>
              <a:rPr lang="de-DE" baseline="0" dirty="0" smtClean="0"/>
              <a:t>Digital born -&gt; no cropping</a:t>
            </a:r>
          </a:p>
          <a:p>
            <a:pPr marL="628650" lvl="1" indent="-171450">
              <a:buFontTx/>
              <a:buChar char="-"/>
            </a:pPr>
            <a:r>
              <a:rPr lang="de-DE" baseline="0" dirty="0" smtClean="0"/>
              <a:t>Catalog cards -&gt; recording of metadata (MARC records) with METS in total different scope</a:t>
            </a:r>
          </a:p>
          <a:p>
            <a:pPr marL="628650" lvl="1" indent="-171450">
              <a:buFontTx/>
              <a:buChar char="-"/>
            </a:pPr>
            <a:r>
              <a:rPr lang="de-DE" baseline="0" dirty="0" smtClean="0"/>
              <a:t>Newspaper reals -&gt; splitting into single issues</a:t>
            </a:r>
          </a:p>
          <a:p>
            <a:pPr marL="171450" indent="-171450">
              <a:buFontTx/>
              <a:buChar char="-"/>
            </a:pPr>
            <a:r>
              <a:rPr lang="de-DE" dirty="0" smtClean="0"/>
              <a:t>illustration of a production line matches</a:t>
            </a:r>
            <a:r>
              <a:rPr lang="de-DE" baseline="0" dirty="0" smtClean="0"/>
              <a:t> very good</a:t>
            </a:r>
          </a:p>
          <a:p>
            <a:pPr marL="628650" lvl="1" indent="-171450">
              <a:buFontTx/>
              <a:buChar char="-"/>
            </a:pPr>
            <a:r>
              <a:rPr lang="de-DE" baseline="0" dirty="0" smtClean="0"/>
              <a:t>Is </a:t>
            </a:r>
            <a:r>
              <a:rPr lang="de-DE" dirty="0" smtClean="0"/>
              <a:t>used for detailed and</a:t>
            </a:r>
            <a:r>
              <a:rPr lang="de-DE" baseline="0" dirty="0" smtClean="0"/>
              <a:t> precised metadata enrichment </a:t>
            </a:r>
            <a:r>
              <a:rPr lang="de-DE" dirty="0" smtClean="0"/>
              <a:t>by libraries as well</a:t>
            </a:r>
            <a:r>
              <a:rPr lang="de-DE" baseline="0" dirty="0" smtClean="0"/>
              <a:t> as by </a:t>
            </a:r>
            <a:r>
              <a:rPr lang="de-DE" dirty="0" smtClean="0"/>
              <a:t>service providers for mass digitization</a:t>
            </a:r>
          </a:p>
          <a:p>
            <a:pPr marL="628650" lvl="1" indent="-171450">
              <a:buFontTx/>
              <a:buChar char="-"/>
            </a:pPr>
            <a:endParaRPr lang="de-DE" dirty="0" smtClean="0"/>
          </a:p>
          <a:p>
            <a:pPr marL="171450" lvl="0" indent="-171450">
              <a:buFontTx/>
              <a:buChar char="-"/>
            </a:pPr>
            <a:r>
              <a:rPr lang="de-DE" dirty="0" smtClean="0"/>
              <a:t>Automated processes by background services (servers)</a:t>
            </a:r>
          </a:p>
          <a:p>
            <a:pPr marL="171450" lvl="0" indent="-171450">
              <a:buFontTx/>
              <a:buChar char="-"/>
            </a:pPr>
            <a:r>
              <a:rPr lang="de-DE" dirty="0" smtClean="0"/>
              <a:t>Manual quality</a:t>
            </a:r>
            <a:r>
              <a:rPr lang="de-DE" baseline="0" dirty="0" smtClean="0"/>
              <a:t> control / correction / enrichment by client application</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4</a:t>
            </a:fld>
            <a:endParaRPr lang="de-DE"/>
          </a:p>
        </p:txBody>
      </p:sp>
    </p:spTree>
    <p:extLst>
      <p:ext uri="{BB962C8B-B14F-4D97-AF65-F5344CB8AC3E}">
        <p14:creationId xmlns:p14="http://schemas.microsoft.com/office/powerpoint/2010/main" val="385207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smtClean="0"/>
              <a:t>METS not used within docWorks</a:t>
            </a:r>
          </a:p>
          <a:p>
            <a:pPr marL="171450" indent="-171450">
              <a:buFontTx/>
              <a:buChar char="-"/>
            </a:pPr>
            <a:r>
              <a:rPr lang="de-DE" baseline="0" dirty="0" smtClean="0"/>
              <a:t>METS is used as standard output format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5</a:t>
            </a:fld>
            <a:endParaRPr lang="de-DE"/>
          </a:p>
        </p:txBody>
      </p:sp>
    </p:spTree>
    <p:extLst>
      <p:ext uri="{BB962C8B-B14F-4D97-AF65-F5344CB8AC3E}">
        <p14:creationId xmlns:p14="http://schemas.microsoft.com/office/powerpoint/2010/main" val="338118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6</a:t>
            </a:fld>
            <a:endParaRPr lang="de-DE"/>
          </a:p>
        </p:txBody>
      </p:sp>
    </p:spTree>
    <p:extLst>
      <p:ext uri="{BB962C8B-B14F-4D97-AF65-F5344CB8AC3E}">
        <p14:creationId xmlns:p14="http://schemas.microsoft.com/office/powerpoint/2010/main" val="4146253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7</a:t>
            </a:fld>
            <a:endParaRPr lang="de-DE"/>
          </a:p>
        </p:txBody>
      </p:sp>
    </p:spTree>
    <p:extLst>
      <p:ext uri="{BB962C8B-B14F-4D97-AF65-F5344CB8AC3E}">
        <p14:creationId xmlns:p14="http://schemas.microsoft.com/office/powerpoint/2010/main" val="391893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t>Sample XML: </a:t>
            </a:r>
            <a:r>
              <a:rPr lang="en-US" altLang="en-US" sz="1200" dirty="0" smtClean="0">
                <a:solidFill>
                  <a:srgbClr val="505050"/>
                </a:solidFill>
                <a:latin typeface="Arial" pitchFamily="34" charset="0"/>
                <a:cs typeface="Arial" pitchFamily="34" charset="0"/>
              </a:rPr>
              <a:t>Physical structure of a newspaper with four pages</a:t>
            </a:r>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8</a:t>
            </a:fld>
            <a:endParaRPr lang="de-DE"/>
          </a:p>
        </p:txBody>
      </p:sp>
    </p:spTree>
    <p:extLst>
      <p:ext uri="{BB962C8B-B14F-4D97-AF65-F5344CB8AC3E}">
        <p14:creationId xmlns:p14="http://schemas.microsoft.com/office/powerpoint/2010/main" val="391893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B8CDC5A-E2B4-9540-87C9-706F74633E2F}" type="slidenum">
              <a:rPr lang="de-DE" smtClean="0"/>
              <a:pPr>
                <a:defRPr/>
              </a:pPr>
              <a:t>9</a:t>
            </a:fld>
            <a:endParaRPr lang="de-DE"/>
          </a:p>
        </p:txBody>
      </p:sp>
    </p:spTree>
    <p:extLst>
      <p:ext uri="{BB962C8B-B14F-4D97-AF65-F5344CB8AC3E}">
        <p14:creationId xmlns:p14="http://schemas.microsoft.com/office/powerpoint/2010/main" val="1650142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914400" y="762000"/>
            <a:ext cx="7162800" cy="838200"/>
          </a:xfrm>
          <a:prstGeom prst="rect">
            <a:avLst/>
          </a:prstGeom>
        </p:spPr>
        <p:txBody>
          <a:bodyPr/>
          <a:lstStyle/>
          <a:p>
            <a:r>
              <a:rPr lang="en-US" smtClean="0"/>
              <a:t>Click to edit Master title style</a:t>
            </a:r>
            <a:endParaRPr lang="de-DE" dirty="0"/>
          </a:p>
        </p:txBody>
      </p:sp>
      <p:sp>
        <p:nvSpPr>
          <p:cNvPr id="3" name="Inhaltsplatzhalter 2"/>
          <p:cNvSpPr>
            <a:spLocks noGrp="1"/>
          </p:cNvSpPr>
          <p:nvPr>
            <p:ph idx="1"/>
          </p:nvPr>
        </p:nvSpPr>
        <p:spPr>
          <a:xfrm>
            <a:off x="1295400" y="1905000"/>
            <a:ext cx="6781800" cy="4456200"/>
          </a:xfrm>
          <a:prstGeom prst="rect">
            <a:avLst/>
          </a:prstGeom>
        </p:spPr>
        <p:txBody>
          <a:bodyPr>
            <a:normAutofit/>
          </a:bodyPr>
          <a:lstStyle>
            <a:lvl1pPr>
              <a:defRPr sz="24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Tree>
    <p:extLst>
      <p:ext uri="{BB962C8B-B14F-4D97-AF65-F5344CB8AC3E}">
        <p14:creationId xmlns:p14="http://schemas.microsoft.com/office/powerpoint/2010/main" val="1333249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9004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9250" y="780419"/>
            <a:ext cx="8456083" cy="748244"/>
          </a:xfrm>
          <a:prstGeom prst="rect">
            <a:avLst/>
          </a:prstGeom>
        </p:spPr>
        <p:txBody>
          <a:bodyPr lIns="0" tIns="0"/>
          <a:lstStyle>
            <a:lvl1pPr>
              <a:defRPr sz="3200" b="0">
                <a:solidFill>
                  <a:schemeClr val="bg1">
                    <a:lumMod val="75000"/>
                  </a:schemeClr>
                </a:solidFill>
              </a:defRPr>
            </a:lvl1pPr>
          </a:lstStyle>
          <a:p>
            <a:r>
              <a:rPr lang="en-US" smtClean="0"/>
              <a:t>Click to edit Master title style</a:t>
            </a:r>
            <a:endParaRPr lang="de-DE" dirty="0"/>
          </a:p>
        </p:txBody>
      </p:sp>
      <p:sp>
        <p:nvSpPr>
          <p:cNvPr id="8" name="Inhaltsplatzhalter 2"/>
          <p:cNvSpPr>
            <a:spLocks noGrp="1"/>
          </p:cNvSpPr>
          <p:nvPr>
            <p:ph idx="1"/>
          </p:nvPr>
        </p:nvSpPr>
        <p:spPr>
          <a:xfrm>
            <a:off x="349250" y="1538402"/>
            <a:ext cx="8456083" cy="4952569"/>
          </a:xfrm>
          <a:prstGeom prst="rect">
            <a:avLst/>
          </a:prstGeom>
        </p:spPr>
        <p:txBody>
          <a:bodyPr lIns="0"/>
          <a:lstStyle>
            <a:lvl1pPr marL="342900" indent="-342900">
              <a:lnSpc>
                <a:spcPct val="100000"/>
              </a:lnSpc>
              <a:buFont typeface="Wingdings" charset="2"/>
              <a:buChar char="§"/>
              <a:defRPr sz="2200" b="0" baseline="0">
                <a:solidFill>
                  <a:srgbClr val="636463"/>
                </a:solidFill>
                <a:latin typeface="Arial"/>
              </a:defRPr>
            </a:lvl1pPr>
            <a:lvl2pPr>
              <a:lnSpc>
                <a:spcPct val="100000"/>
              </a:lnSpc>
              <a:defRPr sz="2000" baseline="0">
                <a:solidFill>
                  <a:srgbClr val="636463"/>
                </a:solidFill>
                <a:latin typeface="Arial"/>
              </a:defRPr>
            </a:lvl2pPr>
            <a:lvl3pPr>
              <a:lnSpc>
                <a:spcPct val="100000"/>
              </a:lnSpc>
              <a:defRPr sz="1800" baseline="0">
                <a:solidFill>
                  <a:srgbClr val="636463"/>
                </a:solidFill>
                <a:latin typeface="Arial"/>
              </a:defRPr>
            </a:lvl3pPr>
            <a:lvl4pPr>
              <a:lnSpc>
                <a:spcPct val="100000"/>
              </a:lnSpc>
              <a:defRPr sz="1600" baseline="0">
                <a:solidFill>
                  <a:srgbClr val="636463"/>
                </a:solidFill>
                <a:latin typeface="Arial"/>
              </a:defRPr>
            </a:lvl4pPr>
            <a:lvl5pPr>
              <a:lnSpc>
                <a:spcPct val="100000"/>
              </a:lnSpc>
              <a:defRPr sz="1400" baseline="0">
                <a:solidFill>
                  <a:srgbClr val="636463"/>
                </a:solidFill>
                <a:latin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550195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rgbClr val="0083C5"/>
            </a:gs>
            <a:gs pos="100000">
              <a:srgbClr val="869EB8"/>
            </a:gs>
          </a:gsLst>
          <a:lin ang="5400000" scaled="0"/>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457200" rtl="0" eaLnBrk="1" fontAlgn="base" hangingPunct="1">
        <a:spcBef>
          <a:spcPct val="0"/>
        </a:spcBef>
        <a:spcAft>
          <a:spcPct val="0"/>
        </a:spcAft>
        <a:defRPr sz="3600" kern="1200">
          <a:solidFill>
            <a:schemeClr val="bg1"/>
          </a:solidFill>
          <a:latin typeface="Arial"/>
          <a:ea typeface="ヒラギノ角ゴ Pro W3" pitchFamily="-107" charset="-128"/>
          <a:cs typeface="Arial"/>
        </a:defRPr>
      </a:lvl1pPr>
      <a:lvl2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2pPr>
      <a:lvl3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3pPr>
      <a:lvl4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4pPr>
      <a:lvl5pPr algn="l" defTabSz="457200" rtl="0" eaLnBrk="1" fontAlgn="base" hangingPunct="1">
        <a:spcBef>
          <a:spcPct val="0"/>
        </a:spcBef>
        <a:spcAft>
          <a:spcPct val="0"/>
        </a:spcAft>
        <a:defRPr sz="3600">
          <a:solidFill>
            <a:schemeClr val="bg1"/>
          </a:solidFill>
          <a:latin typeface="Arial" charset="0"/>
          <a:ea typeface="ヒラギノ角ゴ Pro W3" pitchFamily="-107" charset="-128"/>
          <a:cs typeface="Arial" charset="0"/>
        </a:defRPr>
      </a:lvl5pPr>
      <a:lvl6pPr marL="4572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6pPr>
      <a:lvl7pPr marL="9144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7pPr>
      <a:lvl8pPr marL="13716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8pPr>
      <a:lvl9pPr marL="1828800" algn="l" defTabSz="457200" rtl="0" eaLnBrk="1" fontAlgn="base" hangingPunct="1">
        <a:spcBef>
          <a:spcPct val="0"/>
        </a:spcBef>
        <a:spcAft>
          <a:spcPct val="0"/>
        </a:spcAft>
        <a:defRPr sz="3600">
          <a:solidFill>
            <a:schemeClr val="bg1"/>
          </a:solidFill>
          <a:latin typeface="Arial" charset="0"/>
          <a:ea typeface="ヒラギノ角ゴ Pro W3" pitchFamily="-107" charset="-128"/>
        </a:defRPr>
      </a:lvl9pPr>
    </p:titleStyle>
    <p:bodyStyle>
      <a:lvl1pPr marL="342900" indent="-342900" algn="l" defTabSz="457200" rtl="0" eaLnBrk="1" fontAlgn="base" hangingPunct="1">
        <a:spcBef>
          <a:spcPct val="20000"/>
        </a:spcBef>
        <a:spcAft>
          <a:spcPct val="0"/>
        </a:spcAft>
        <a:buFont typeface="Arial" charset="0"/>
        <a:defRPr sz="2400" kern="1200">
          <a:solidFill>
            <a:schemeClr val="bg1"/>
          </a:solidFill>
          <a:latin typeface="Arial"/>
          <a:ea typeface="ヒラギノ角ゴ Pro W3" pitchFamily="-107" charset="-128"/>
          <a:cs typeface="Arial"/>
        </a:defRPr>
      </a:lvl1pPr>
      <a:lvl2pPr marL="742950" indent="-28575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2pPr>
      <a:lvl3pPr marL="11430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3pPr>
      <a:lvl4pPr marL="16002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4pPr>
      <a:lvl5pPr marL="20574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Bild 1" descr="CCS-Logo-White.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869531" y="2493590"/>
            <a:ext cx="1404938"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5116"/>
            <a:ext cx="8919690" cy="5604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443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TYPE=„LOGICAL“&gt;</a:t>
            </a: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8" name="Textfeld 10"/>
          <p:cNvSpPr txBox="1">
            <a:spLocks noChangeArrowheads="1"/>
          </p:cNvSpPr>
          <p:nvPr/>
        </p:nvSpPr>
        <p:spPr bwMode="auto">
          <a:xfrm>
            <a:off x="366464" y="6145361"/>
            <a:ext cx="838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Logical structure of a newspaper issue with several elements in its title section</a:t>
            </a:r>
          </a:p>
        </p:txBody>
      </p:sp>
      <p:pic>
        <p:nvPicPr>
          <p:cNvPr id="19" name="Grafik 5"/>
          <p:cNvPicPr>
            <a:picLocks noChangeAspect="1"/>
          </p:cNvPicPr>
          <p:nvPr/>
        </p:nvPicPr>
        <p:blipFill>
          <a:blip r:embed="rId4"/>
          <a:stretch>
            <a:fillRect/>
          </a:stretch>
        </p:blipFill>
        <p:spPr>
          <a:xfrm>
            <a:off x="366464" y="2619524"/>
            <a:ext cx="8382000" cy="3519487"/>
          </a:xfrm>
          <a:prstGeom prst="rect">
            <a:avLst/>
          </a:prstGeom>
          <a:ln>
            <a:solidFill>
              <a:schemeClr val="tx1"/>
            </a:solidFill>
          </a:ln>
          <a:effectLst>
            <a:outerShdw blurRad="190500" algn="tl" rotWithShape="0">
              <a:srgbClr val="000000">
                <a:alpha val="70000"/>
              </a:srgbClr>
            </a:outerShdw>
          </a:effectLst>
        </p:spPr>
      </p:pic>
      <p:sp>
        <p:nvSpPr>
          <p:cNvPr id="20" name="Rectangle 19"/>
          <p:cNvSpPr>
            <a:spLocks noChangeArrowheads="1"/>
          </p:cNvSpPr>
          <p:nvPr/>
        </p:nvSpPr>
        <p:spPr bwMode="auto">
          <a:xfrm>
            <a:off x="7162997" y="2335036"/>
            <a:ext cx="1584325" cy="261938"/>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altLang="en-US" dirty="0">
                <a:solidFill>
                  <a:srgbClr val="FFFFFF"/>
                </a:solidFill>
                <a:latin typeface="+mn-lt"/>
                <a:ea typeface="+mn-ea"/>
                <a:cs typeface="+mn-cs"/>
              </a:rPr>
              <a:t> structMap</a:t>
            </a:r>
          </a:p>
        </p:txBody>
      </p:sp>
    </p:spTree>
    <p:extLst>
      <p:ext uri="{BB962C8B-B14F-4D97-AF65-F5344CB8AC3E}">
        <p14:creationId xmlns:p14="http://schemas.microsoft.com/office/powerpoint/2010/main" val="2758690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fileSec references to all files of the digital object</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filegroup for each file type</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Master images</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ALTO xml</a:t>
            </a:r>
            <a:endParaRPr lang="de-DE" sz="1800" dirty="0">
              <a:solidFill>
                <a:srgbClr val="FFFFFF"/>
              </a:solidFill>
              <a:ea typeface="ＭＳ Ｐゴシック" charset="0"/>
              <a:cs typeface="ＭＳ Ｐゴシック" charset="0"/>
            </a:endParaRP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further derivatives / thumbnails</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PDF (per page / whole doc)</a:t>
            </a:r>
          </a:p>
          <a:p>
            <a:pPr marL="1485900" lvl="2" indent="-342900" eaLnBrk="1" hangingPunct="1">
              <a:lnSpc>
                <a:spcPct val="120000"/>
              </a:lnSpc>
              <a:buFontTx/>
              <a:buChar char="-"/>
            </a:pPr>
            <a:r>
              <a:rPr lang="de-DE" sz="1800" dirty="0" smtClean="0">
                <a:solidFill>
                  <a:srgbClr val="FFFFFF"/>
                </a:solidFill>
                <a:ea typeface="ＭＳ Ｐゴシック" charset="0"/>
                <a:cs typeface="ＭＳ Ｐゴシック" charset="0"/>
              </a:rPr>
              <a:t>ePUB</a:t>
            </a: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Adaptions based on customer requirements of </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repository / presentation system (ID and USE attribute)</a:t>
            </a:r>
            <a:endParaRPr lang="de-DE" sz="2200" dirty="0">
              <a:solidFill>
                <a:srgbClr val="FFFFFF"/>
              </a:solidFill>
              <a:ea typeface="ＭＳ Ｐゴシック" charset="0"/>
              <a:cs typeface="ＭＳ Ｐゴシック" charset="0"/>
            </a:endParaRPr>
          </a:p>
          <a:p>
            <a:pPr marL="1085850" lvl="1" indent="-342900" eaLnBrk="1" hangingPunct="1">
              <a:lnSpc>
                <a:spcPct val="120000"/>
              </a:lnSpc>
              <a:buFontTx/>
              <a:buChar char="-"/>
            </a:pP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7" name="Abgerundetes Rechteck 39"/>
          <p:cNvSpPr/>
          <p:nvPr/>
        </p:nvSpPr>
        <p:spPr>
          <a:xfrm>
            <a:off x="1547584" y="1555994"/>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Tree>
    <p:extLst>
      <p:ext uri="{BB962C8B-B14F-4D97-AF65-F5344CB8AC3E}">
        <p14:creationId xmlns:p14="http://schemas.microsoft.com/office/powerpoint/2010/main" val="21305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par>
                                <p:cTn id="17" presetID="1" presetClass="entr" presetSubtype="0" fill="hold" grpId="0" nodeType="withEffect">
                                  <p:stCondLst>
                                    <p:cond delay="70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41">
                                            <p:txEl>
                                              <p:pRg st="2" end="2"/>
                                            </p:txEl>
                                          </p:spTgt>
                                        </p:tgtEl>
                                        <p:attrNameLst>
                                          <p:attrName>style.visibility</p:attrName>
                                        </p:attrNameLst>
                                      </p:cBhvr>
                                      <p:to>
                                        <p:strVal val="visible"/>
                                      </p:to>
                                    </p:set>
                                    <p:animEffect transition="in" filter="fade">
                                      <p:cBhvr>
                                        <p:cTn id="30" dur="500"/>
                                        <p:tgtEl>
                                          <p:spTgt spid="10241">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241">
                                            <p:txEl>
                                              <p:pRg st="3" end="3"/>
                                            </p:txEl>
                                          </p:spTgt>
                                        </p:tgtEl>
                                        <p:attrNameLst>
                                          <p:attrName>style.visibility</p:attrName>
                                        </p:attrNameLst>
                                      </p:cBhvr>
                                      <p:to>
                                        <p:strVal val="visible"/>
                                      </p:to>
                                    </p:set>
                                    <p:animEffect transition="in" filter="fade">
                                      <p:cBhvr>
                                        <p:cTn id="33" dur="500"/>
                                        <p:tgtEl>
                                          <p:spTgt spid="10241">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241">
                                            <p:txEl>
                                              <p:pRg st="4" end="4"/>
                                            </p:txEl>
                                          </p:spTgt>
                                        </p:tgtEl>
                                        <p:attrNameLst>
                                          <p:attrName>style.visibility</p:attrName>
                                        </p:attrNameLst>
                                      </p:cBhvr>
                                      <p:to>
                                        <p:strVal val="visible"/>
                                      </p:to>
                                    </p:set>
                                    <p:animEffect transition="in" filter="fade">
                                      <p:cBhvr>
                                        <p:cTn id="36" dur="500"/>
                                        <p:tgtEl>
                                          <p:spTgt spid="10241">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241">
                                            <p:txEl>
                                              <p:pRg st="5" end="5"/>
                                            </p:txEl>
                                          </p:spTgt>
                                        </p:tgtEl>
                                        <p:attrNameLst>
                                          <p:attrName>style.visibility</p:attrName>
                                        </p:attrNameLst>
                                      </p:cBhvr>
                                      <p:to>
                                        <p:strVal val="visible"/>
                                      </p:to>
                                    </p:set>
                                    <p:animEffect transition="in" filter="fade">
                                      <p:cBhvr>
                                        <p:cTn id="39" dur="500"/>
                                        <p:tgtEl>
                                          <p:spTgt spid="10241">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241">
                                            <p:txEl>
                                              <p:pRg st="6" end="6"/>
                                            </p:txEl>
                                          </p:spTgt>
                                        </p:tgtEl>
                                        <p:attrNameLst>
                                          <p:attrName>style.visibility</p:attrName>
                                        </p:attrNameLst>
                                      </p:cBhvr>
                                      <p:to>
                                        <p:strVal val="visible"/>
                                      </p:to>
                                    </p:set>
                                    <p:animEffect transition="in" filter="fade">
                                      <p:cBhvr>
                                        <p:cTn id="42" dur="500"/>
                                        <p:tgtEl>
                                          <p:spTgt spid="10241">
                                            <p:txEl>
                                              <p:pRg st="6" end="6"/>
                                            </p:txEl>
                                          </p:spTgt>
                                        </p:tgtEl>
                                      </p:cBhvr>
                                    </p:animEffect>
                                  </p:childTnLst>
                                </p:cTn>
                              </p:par>
                            </p:childTnLst>
                          </p:cTn>
                        </p:par>
                        <p:par>
                          <p:cTn id="43" fill="hold">
                            <p:stCondLst>
                              <p:cond delay="1000"/>
                            </p:stCondLst>
                            <p:childTnLst>
                              <p:par>
                                <p:cTn id="44" presetID="10" presetClass="entr" presetSubtype="0" fill="hold" grpId="0" nodeType="afterEffect">
                                  <p:stCondLst>
                                    <p:cond delay="1000"/>
                                  </p:stCondLst>
                                  <p:childTnLst>
                                    <p:set>
                                      <p:cBhvr>
                                        <p:cTn id="45" dur="1" fill="hold">
                                          <p:stCondLst>
                                            <p:cond delay="0"/>
                                          </p:stCondLst>
                                        </p:cTn>
                                        <p:tgtEl>
                                          <p:spTgt spid="10241">
                                            <p:txEl>
                                              <p:pRg st="8" end="8"/>
                                            </p:txEl>
                                          </p:spTgt>
                                        </p:tgtEl>
                                        <p:attrNameLst>
                                          <p:attrName>style.visibility</p:attrName>
                                        </p:attrNameLst>
                                      </p:cBhvr>
                                      <p:to>
                                        <p:strVal val="visible"/>
                                      </p:to>
                                    </p:set>
                                    <p:animEffect transition="in" filter="fade">
                                      <p:cBhvr>
                                        <p:cTn id="46" dur="500"/>
                                        <p:tgtEl>
                                          <p:spTgt spid="102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7" name="Abgerundetes Rechteck 39"/>
          <p:cNvSpPr/>
          <p:nvPr/>
        </p:nvSpPr>
        <p:spPr>
          <a:xfrm>
            <a:off x="1547584" y="1555994"/>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
        <p:nvSpPr>
          <p:cNvPr id="8" name="Textfeld 10"/>
          <p:cNvSpPr txBox="1">
            <a:spLocks noChangeArrowheads="1"/>
          </p:cNvSpPr>
          <p:nvPr/>
        </p:nvSpPr>
        <p:spPr bwMode="auto">
          <a:xfrm>
            <a:off x="228600" y="5406231"/>
            <a:ext cx="868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File section with two file groups</a:t>
            </a:r>
          </a:p>
        </p:txBody>
      </p:sp>
      <p:pic>
        <p:nvPicPr>
          <p:cNvPr id="10" name="Grafik 3"/>
          <p:cNvPicPr>
            <a:picLocks noChangeAspect="1"/>
          </p:cNvPicPr>
          <p:nvPr/>
        </p:nvPicPr>
        <p:blipFill>
          <a:blip r:embed="rId4"/>
          <a:stretch>
            <a:fillRect/>
          </a:stretch>
        </p:blipFill>
        <p:spPr>
          <a:xfrm>
            <a:off x="219075" y="3144044"/>
            <a:ext cx="8694738" cy="2262187"/>
          </a:xfrm>
          <a:prstGeom prst="rect">
            <a:avLst/>
          </a:prstGeom>
          <a:ln>
            <a:solidFill>
              <a:schemeClr val="tx1"/>
            </a:solidFill>
          </a:ln>
          <a:effectLst>
            <a:outerShdw blurRad="190500" algn="tl" rotWithShape="0">
              <a:srgbClr val="000000">
                <a:alpha val="70000"/>
              </a:srgbClr>
            </a:outerShdw>
          </a:effectLst>
        </p:spPr>
      </p:pic>
      <p:sp>
        <p:nvSpPr>
          <p:cNvPr id="9" name="Text Box 8"/>
          <p:cNvSpPr txBox="1">
            <a:spLocks noChangeArrowheads="1"/>
          </p:cNvSpPr>
          <p:nvPr/>
        </p:nvSpPr>
        <p:spPr bwMode="auto">
          <a:xfrm>
            <a:off x="7331075" y="2871788"/>
            <a:ext cx="1584325" cy="261937"/>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solidFill>
                  <a:srgbClr val="FFFFFF"/>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t> </a:t>
            </a:r>
            <a:r>
              <a:rPr lang="en-US" altLang="en-US" dirty="0" err="1"/>
              <a:t>fileSec</a:t>
            </a:r>
            <a:endParaRPr lang="en-US" altLang="en-US" dirty="0"/>
          </a:p>
        </p:txBody>
      </p:sp>
    </p:spTree>
    <p:extLst>
      <p:ext uri="{BB962C8B-B14F-4D97-AF65-F5344CB8AC3E}">
        <p14:creationId xmlns:p14="http://schemas.microsoft.com/office/powerpoint/2010/main" val="171222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amdSec for each master image</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mix metadata embedded</a:t>
            </a:r>
          </a:p>
          <a:p>
            <a:pPr marL="342900" indent="-342900" eaLnBrk="1" hangingPunct="1">
              <a:lnSpc>
                <a:spcPct val="120000"/>
              </a:lnSpc>
              <a:buFontTx/>
              <a:buChar char="-"/>
            </a:pPr>
            <a:endParaRPr lang="de-DE" sz="2200" dirty="0" smtClean="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Adaptions based on customer requirements, e.g. </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scanner </a:t>
            </a:r>
            <a:r>
              <a:rPr lang="de-DE" sz="2200" dirty="0">
                <a:solidFill>
                  <a:srgbClr val="FFFFFF"/>
                </a:solidFill>
                <a:ea typeface="ＭＳ Ｐゴシック" charset="0"/>
                <a:cs typeface="ＭＳ Ｐゴシック" charset="0"/>
              </a:rPr>
              <a:t>details out of workflow </a:t>
            </a:r>
            <a:r>
              <a:rPr lang="de-DE" sz="2200" dirty="0" smtClean="0">
                <a:solidFill>
                  <a:srgbClr val="FFFFFF"/>
                </a:solidFill>
                <a:ea typeface="ＭＳ Ｐゴシック" charset="0"/>
                <a:cs typeface="ＭＳ Ｐゴシック" charset="0"/>
              </a:rPr>
              <a:t>recordings,</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PREMIS for copyright details  or </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detailed recording of processing steps  or</a:t>
            </a:r>
            <a:br>
              <a:rPr lang="de-DE" sz="2200" dirty="0" smtClean="0">
                <a:solidFill>
                  <a:srgbClr val="FFFFFF"/>
                </a:solidFill>
                <a:ea typeface="ＭＳ Ｐゴシック" charset="0"/>
                <a:cs typeface="ＭＳ Ｐゴシック" charset="0"/>
              </a:rPr>
            </a:b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37"/>
          <p:cNvSpPr/>
          <p:nvPr/>
        </p:nvSpPr>
        <p:spPr>
          <a:xfrm>
            <a:off x="1547584" y="1552222"/>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spTree>
    <p:extLst>
      <p:ext uri="{BB962C8B-B14F-4D97-AF65-F5344CB8AC3E}">
        <p14:creationId xmlns:p14="http://schemas.microsoft.com/office/powerpoint/2010/main" val="19163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8" presetClass="entr" presetSubtype="1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Left)">
                                      <p:cBhvr>
                                        <p:cTn id="11" dur="1000"/>
                                        <p:tgtEl>
                                          <p:spTgt spid="4"/>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1">
                                            <p:txEl>
                                              <p:pRg st="3" end="3"/>
                                            </p:txEl>
                                          </p:spTgt>
                                        </p:tgtEl>
                                        <p:attrNameLst>
                                          <p:attrName>style.visibility</p:attrName>
                                        </p:attrNameLst>
                                      </p:cBhvr>
                                      <p:to>
                                        <p:strVal val="visible"/>
                                      </p:to>
                                    </p:set>
                                    <p:animEffect transition="in" filter="fade">
                                      <p:cBhvr>
                                        <p:cTn id="32" dur="500"/>
                                        <p:tgtEl>
                                          <p:spTgt spid="10241">
                                            <p:txEl>
                                              <p:pRg st="3" end="3"/>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241">
                                            <p:txEl>
                                              <p:pRg st="4" end="4"/>
                                            </p:txEl>
                                          </p:spTgt>
                                        </p:tgtEl>
                                        <p:attrNameLst>
                                          <p:attrName>style.visibility</p:attrName>
                                        </p:attrNameLst>
                                      </p:cBhvr>
                                      <p:to>
                                        <p:strVal val="visible"/>
                                      </p:to>
                                    </p:set>
                                    <p:animEffect transition="in" filter="fade">
                                      <p:cBhvr>
                                        <p:cTn id="36" dur="500"/>
                                        <p:tgtEl>
                                          <p:spTgt spid="10241">
                                            <p:txEl>
                                              <p:pRg st="4" end="4"/>
                                            </p:txEl>
                                          </p:spTgt>
                                        </p:tgtEl>
                                      </p:cBhvr>
                                    </p:animEffect>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0241">
                                            <p:txEl>
                                              <p:pRg st="5" end="5"/>
                                            </p:txEl>
                                          </p:spTgt>
                                        </p:tgtEl>
                                        <p:attrNameLst>
                                          <p:attrName>style.visibility</p:attrName>
                                        </p:attrNameLst>
                                      </p:cBhvr>
                                      <p:to>
                                        <p:strVal val="visible"/>
                                      </p:to>
                                    </p:set>
                                    <p:animEffect transition="in" filter="fade">
                                      <p:cBhvr>
                                        <p:cTn id="40" dur="500"/>
                                        <p:tgtEl>
                                          <p:spTgt spid="102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37"/>
          <p:cNvSpPr/>
          <p:nvPr/>
        </p:nvSpPr>
        <p:spPr>
          <a:xfrm>
            <a:off x="1547584" y="1552222"/>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pic>
        <p:nvPicPr>
          <p:cNvPr id="9" name="Grafik 9"/>
          <p:cNvPicPr>
            <a:picLocks noChangeAspect="1"/>
          </p:cNvPicPr>
          <p:nvPr/>
        </p:nvPicPr>
        <p:blipFill>
          <a:blip r:embed="rId4"/>
          <a:stretch>
            <a:fillRect/>
          </a:stretch>
        </p:blipFill>
        <p:spPr>
          <a:xfrm>
            <a:off x="1691680" y="2654300"/>
            <a:ext cx="6170613" cy="3600450"/>
          </a:xfrm>
          <a:prstGeom prst="rect">
            <a:avLst/>
          </a:prstGeom>
          <a:ln>
            <a:solidFill>
              <a:schemeClr val="tx1"/>
            </a:solidFill>
          </a:ln>
          <a:effectLst>
            <a:outerShdw blurRad="190500" algn="tl" rotWithShape="0">
              <a:srgbClr val="000000">
                <a:alpha val="70000"/>
              </a:srgbClr>
            </a:outerShdw>
          </a:effectLst>
        </p:spPr>
      </p:pic>
      <p:sp>
        <p:nvSpPr>
          <p:cNvPr id="10" name="Textfeld 10"/>
          <p:cNvSpPr txBox="1">
            <a:spLocks noChangeArrowheads="1"/>
          </p:cNvSpPr>
          <p:nvPr/>
        </p:nvSpPr>
        <p:spPr bwMode="auto">
          <a:xfrm>
            <a:off x="1691680" y="6254750"/>
            <a:ext cx="6170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Administrative metadata integration into the METS file (here: MIX)</a:t>
            </a:r>
          </a:p>
        </p:txBody>
      </p:sp>
      <p:sp>
        <p:nvSpPr>
          <p:cNvPr id="11" name="Text Box 7"/>
          <p:cNvSpPr txBox="1">
            <a:spLocks noChangeArrowheads="1"/>
          </p:cNvSpPr>
          <p:nvPr/>
        </p:nvSpPr>
        <p:spPr bwMode="auto">
          <a:xfrm>
            <a:off x="6277968" y="2392362"/>
            <a:ext cx="1584325" cy="261938"/>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lvl="0">
              <a:defRPr sz="1400">
                <a:solidFill>
                  <a:srgbClr val="FFFFFF"/>
                </a:solidFill>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a:t> amdSec</a:t>
            </a:r>
          </a:p>
        </p:txBody>
      </p:sp>
    </p:spTree>
    <p:extLst>
      <p:ext uri="{BB962C8B-B14F-4D97-AF65-F5344CB8AC3E}">
        <p14:creationId xmlns:p14="http://schemas.microsoft.com/office/powerpoint/2010/main" val="2796096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One dmdSec for whole item (</a:t>
            </a:r>
            <a:r>
              <a:rPr lang="de-DE" sz="2000" dirty="0">
                <a:solidFill>
                  <a:srgbClr val="FFFFFF"/>
                </a:solidFill>
              </a:rPr>
              <a:t>book, newspaper issue, object)</a:t>
            </a:r>
            <a:endParaRPr lang="de-DE" sz="2200" dirty="0" smtClean="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MODS / MARC / DC</a:t>
            </a:r>
          </a:p>
          <a:p>
            <a:pPr marL="342900" indent="-342900" eaLnBrk="1" hangingPunct="1">
              <a:lnSpc>
                <a:spcPct val="120000"/>
              </a:lnSpc>
              <a:buFont typeface="Arial" panose="020B0604020202020204" pitchFamily="34" charset="0"/>
              <a:buChar char="•"/>
            </a:pPr>
            <a:endParaRPr lang="de-DE"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&lt;</a:t>
            </a:r>
            <a:r>
              <a:rPr lang="en-US" sz="2200" dirty="0" err="1" smtClean="0">
                <a:solidFill>
                  <a:srgbClr val="FFFFFF"/>
                </a:solidFill>
                <a:ea typeface="ＭＳ Ｐゴシック" charset="0"/>
                <a:cs typeface="ＭＳ Ｐゴシック" charset="0"/>
              </a:rPr>
              <a:t>dmdSec</a:t>
            </a:r>
            <a:r>
              <a:rPr lang="en-US" sz="2200" dirty="0">
                <a:solidFill>
                  <a:srgbClr val="FFFFFF"/>
                </a:solidFill>
                <a:ea typeface="ＭＳ Ｐゴシック" charset="0"/>
                <a:cs typeface="ＭＳ Ｐゴシック" charset="0"/>
              </a:rPr>
              <a:t>&gt;</a:t>
            </a:r>
            <a:r>
              <a:rPr lang="en-US" sz="2200" dirty="0" smtClean="0">
                <a:solidFill>
                  <a:srgbClr val="FFFFFF"/>
                </a:solidFill>
                <a:ea typeface="ＭＳ Ｐゴシック" charset="0"/>
                <a:cs typeface="ＭＳ Ｐゴシック" charset="0"/>
              </a:rPr>
              <a:t> for each structural unit </a:t>
            </a:r>
            <a:r>
              <a:rPr lang="en-US" sz="2200" dirty="0">
                <a:solidFill>
                  <a:srgbClr val="FFFFFF"/>
                </a:solidFill>
                <a:ea typeface="ＭＳ Ｐゴシック" charset="0"/>
                <a:cs typeface="ＭＳ Ｐゴシック" charset="0"/>
              </a:rPr>
              <a:t>down to any </a:t>
            </a:r>
            <a:r>
              <a:rPr lang="en-US" sz="2200" dirty="0" smtClean="0">
                <a:solidFill>
                  <a:srgbClr val="FFFFFF"/>
                </a:solidFill>
                <a:ea typeface="ＭＳ Ｐゴシック" charset="0"/>
                <a:cs typeface="ＭＳ Ｐゴシック" charset="0"/>
              </a:rPr>
              <a:t>level</a:t>
            </a:r>
            <a:br>
              <a:rPr lang="en-US" sz="2200" dirty="0" smtClean="0">
                <a:solidFill>
                  <a:srgbClr val="FFFFFF"/>
                </a:solidFill>
                <a:ea typeface="ＭＳ Ｐゴシック" charset="0"/>
                <a:cs typeface="ＭＳ Ｐゴシック" charset="0"/>
              </a:rPr>
            </a:br>
            <a:r>
              <a:rPr lang="en-US" sz="2200" dirty="0" smtClean="0">
                <a:solidFill>
                  <a:srgbClr val="FFFFFF"/>
                </a:solidFill>
                <a:ea typeface="ＭＳ Ｐゴシック" charset="0"/>
                <a:cs typeface="ＭＳ Ｐゴシック" charset="0"/>
              </a:rPr>
              <a:t>Typically:</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Chapter (books)</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Articles</a:t>
            </a:r>
            <a:r>
              <a:rPr lang="en-US" sz="2200" dirty="0">
                <a:solidFill>
                  <a:srgbClr val="FFFFFF"/>
                </a:solidFill>
                <a:ea typeface="ＭＳ Ｐゴシック" charset="0"/>
                <a:cs typeface="ＭＳ Ｐゴシック" charset="0"/>
              </a:rPr>
              <a:t> </a:t>
            </a:r>
            <a:r>
              <a:rPr lang="en-US" sz="2200" dirty="0" smtClean="0">
                <a:solidFill>
                  <a:srgbClr val="FFFFFF"/>
                </a:solidFill>
                <a:ea typeface="ＭＳ Ｐゴシック" charset="0"/>
                <a:cs typeface="ＭＳ Ｐゴシック" charset="0"/>
              </a:rPr>
              <a:t> (newspapers)</a:t>
            </a:r>
            <a:endParaRPr lang="en-US" sz="2200" dirty="0">
              <a:solidFill>
                <a:srgbClr val="FFFFFF"/>
              </a:solidFill>
              <a:ea typeface="ＭＳ Ｐゴシック" charset="0"/>
              <a:cs typeface="ＭＳ Ｐゴシック" charset="0"/>
            </a:endParaRPr>
          </a:p>
          <a:p>
            <a:pPr marL="1085850" lvl="1" indent="-342900" eaLnBrk="1" hangingPunct="1">
              <a:lnSpc>
                <a:spcPct val="120000"/>
              </a:lnSpc>
              <a:buFont typeface="Arial" panose="020B0604020202020204" pitchFamily="34" charset="0"/>
              <a:buChar char="•"/>
            </a:pPr>
            <a:r>
              <a:rPr lang="en-US" sz="2200" dirty="0">
                <a:solidFill>
                  <a:srgbClr val="FFFFFF"/>
                </a:solidFill>
                <a:ea typeface="ＭＳ Ｐゴシック" charset="0"/>
                <a:cs typeface="ＭＳ Ｐゴシック" charset="0"/>
              </a:rPr>
              <a:t>Illustrations</a:t>
            </a:r>
          </a:p>
          <a:p>
            <a:pPr marL="1085850" lvl="1" indent="-342900" eaLnBrk="1" hangingPunct="1">
              <a:lnSpc>
                <a:spcPct val="120000"/>
              </a:lnSpc>
              <a:buFont typeface="Arial" panose="020B0604020202020204" pitchFamily="34" charset="0"/>
              <a:buChar char="•"/>
            </a:pPr>
            <a:r>
              <a:rPr lang="en-US" sz="2200" dirty="0">
                <a:solidFill>
                  <a:srgbClr val="FFFFFF"/>
                </a:solidFill>
                <a:ea typeface="ＭＳ Ｐゴシック" charset="0"/>
                <a:cs typeface="ＭＳ Ｐゴシック" charset="0"/>
              </a:rPr>
              <a:t>Advertisements</a:t>
            </a: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9" name="Abgerundetes Rechteck 35"/>
          <p:cNvSpPr/>
          <p:nvPr/>
        </p:nvSpPr>
        <p:spPr>
          <a:xfrm>
            <a:off x="1547584" y="155222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90925" algn="r"/>
              </a:tabLst>
            </a:pPr>
            <a:r>
              <a:rPr lang="de-DE" sz="1600" dirty="0">
                <a:solidFill>
                  <a:schemeClr val="tx1"/>
                </a:solidFill>
              </a:rPr>
              <a:t>Descriptive metadata </a:t>
            </a:r>
            <a:r>
              <a:rPr lang="de-DE" sz="1600" dirty="0" smtClean="0">
                <a:solidFill>
                  <a:schemeClr val="tx1"/>
                </a:solidFill>
              </a:rPr>
              <a:t>section	&lt;dmdSec&gt;</a:t>
            </a:r>
            <a:endParaRPr lang="de-DE" sz="1600" dirty="0">
              <a:solidFill>
                <a:schemeClr val="tx1"/>
              </a:solidFill>
            </a:endParaRPr>
          </a:p>
        </p:txBody>
      </p:sp>
    </p:spTree>
    <p:extLst>
      <p:ext uri="{BB962C8B-B14F-4D97-AF65-F5344CB8AC3E}">
        <p14:creationId xmlns:p14="http://schemas.microsoft.com/office/powerpoint/2010/main" val="241794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8" presetClass="entr" presetSubtype="12"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strips(downLeft)">
                                      <p:cBhvr>
                                        <p:cTn id="9" dur="10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Right)">
                                      <p:cBhvr>
                                        <p:cTn id="15" dur="500"/>
                                        <p:tgtEl>
                                          <p:spTgt spid="5"/>
                                        </p:tgtEl>
                                      </p:cBhvr>
                                    </p:animEffect>
                                  </p:childTnLst>
                                </p:cTn>
                              </p:par>
                              <p:par>
                                <p:cTn id="16" presetID="1" presetClass="entr" presetSubtype="0" fill="hold" grpId="0" nodeType="withEffect">
                                  <p:stCondLst>
                                    <p:cond delay="70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1700"/>
                            </p:stCondLst>
                            <p:childTnLst>
                              <p:par>
                                <p:cTn id="19" presetID="10" presetClass="entr" presetSubtype="0" fill="hold" grpId="0" nodeType="afterEffect">
                                  <p:stCondLst>
                                    <p:cond delay="500"/>
                                  </p:stCondLst>
                                  <p:childTnLst>
                                    <p:set>
                                      <p:cBhvr>
                                        <p:cTn id="20" dur="1" fill="hold">
                                          <p:stCondLst>
                                            <p:cond delay="0"/>
                                          </p:stCondLst>
                                        </p:cTn>
                                        <p:tgtEl>
                                          <p:spTgt spid="10241">
                                            <p:txEl>
                                              <p:pRg st="0" end="0"/>
                                            </p:txEl>
                                          </p:spTgt>
                                        </p:tgtEl>
                                        <p:attrNameLst>
                                          <p:attrName>style.visibility</p:attrName>
                                        </p:attrNameLst>
                                      </p:cBhvr>
                                      <p:to>
                                        <p:strVal val="visible"/>
                                      </p:to>
                                    </p:set>
                                    <p:animEffect transition="in" filter="fade">
                                      <p:cBhvr>
                                        <p:cTn id="21" dur="500"/>
                                        <p:tgtEl>
                                          <p:spTgt spid="10241">
                                            <p:txEl>
                                              <p:pRg st="0" end="0"/>
                                            </p:txEl>
                                          </p:spTgt>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0241">
                                            <p:txEl>
                                              <p:pRg st="1" end="1"/>
                                            </p:txEl>
                                          </p:spTgt>
                                        </p:tgtEl>
                                        <p:attrNameLst>
                                          <p:attrName>style.visibility</p:attrName>
                                        </p:attrNameLst>
                                      </p:cBhvr>
                                      <p:to>
                                        <p:strVal val="visible"/>
                                      </p:to>
                                    </p:set>
                                    <p:animEffect transition="in" filter="fade">
                                      <p:cBhvr>
                                        <p:cTn id="24" dur="500"/>
                                        <p:tgtEl>
                                          <p:spTgt spid="10241">
                                            <p:txEl>
                                              <p:pRg st="1" end="1"/>
                                            </p:txEl>
                                          </p:spTgt>
                                        </p:tgtEl>
                                      </p:cBhvr>
                                    </p:animEffect>
                                  </p:childTnLst>
                                </p:cTn>
                              </p:par>
                            </p:childTnLst>
                          </p:cTn>
                        </p:par>
                        <p:par>
                          <p:cTn id="25" fill="hold">
                            <p:stCondLst>
                              <p:cond delay="2700"/>
                            </p:stCondLst>
                            <p:childTnLst>
                              <p:par>
                                <p:cTn id="26" presetID="10" presetClass="entr" presetSubtype="0" fill="hold" grpId="0" nodeType="afterEffect">
                                  <p:stCondLst>
                                    <p:cond delay="0"/>
                                  </p:stCondLst>
                                  <p:childTnLst>
                                    <p:set>
                                      <p:cBhvr>
                                        <p:cTn id="27" dur="1" fill="hold">
                                          <p:stCondLst>
                                            <p:cond delay="0"/>
                                          </p:stCondLst>
                                        </p:cTn>
                                        <p:tgtEl>
                                          <p:spTgt spid="10241">
                                            <p:txEl>
                                              <p:pRg st="3" end="3"/>
                                            </p:txEl>
                                          </p:spTgt>
                                        </p:tgtEl>
                                        <p:attrNameLst>
                                          <p:attrName>style.visibility</p:attrName>
                                        </p:attrNameLst>
                                      </p:cBhvr>
                                      <p:to>
                                        <p:strVal val="visible"/>
                                      </p:to>
                                    </p:set>
                                    <p:animEffect transition="in" filter="fade">
                                      <p:cBhvr>
                                        <p:cTn id="28" dur="500"/>
                                        <p:tgtEl>
                                          <p:spTgt spid="10241">
                                            <p:txEl>
                                              <p:pRg st="3" end="3"/>
                                            </p:txEl>
                                          </p:spTgt>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0241">
                                            <p:txEl>
                                              <p:pRg st="4" end="4"/>
                                            </p:txEl>
                                          </p:spTgt>
                                        </p:tgtEl>
                                        <p:attrNameLst>
                                          <p:attrName>style.visibility</p:attrName>
                                        </p:attrNameLst>
                                      </p:cBhvr>
                                      <p:to>
                                        <p:strVal val="visible"/>
                                      </p:to>
                                    </p:set>
                                    <p:animEffect transition="in" filter="fade">
                                      <p:cBhvr>
                                        <p:cTn id="31" dur="500"/>
                                        <p:tgtEl>
                                          <p:spTgt spid="10241">
                                            <p:txEl>
                                              <p:pRg st="4" end="4"/>
                                            </p:txEl>
                                          </p:spTgt>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10241">
                                            <p:txEl>
                                              <p:pRg st="5" end="5"/>
                                            </p:txEl>
                                          </p:spTgt>
                                        </p:tgtEl>
                                        <p:attrNameLst>
                                          <p:attrName>style.visibility</p:attrName>
                                        </p:attrNameLst>
                                      </p:cBhvr>
                                      <p:to>
                                        <p:strVal val="visible"/>
                                      </p:to>
                                    </p:set>
                                    <p:animEffect transition="in" filter="fade">
                                      <p:cBhvr>
                                        <p:cTn id="34" dur="500"/>
                                        <p:tgtEl>
                                          <p:spTgt spid="10241">
                                            <p:txEl>
                                              <p:pRg st="5" end="5"/>
                                            </p:txEl>
                                          </p:spTgt>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0241">
                                            <p:txEl>
                                              <p:pRg st="6" end="6"/>
                                            </p:txEl>
                                          </p:spTgt>
                                        </p:tgtEl>
                                        <p:attrNameLst>
                                          <p:attrName>style.visibility</p:attrName>
                                        </p:attrNameLst>
                                      </p:cBhvr>
                                      <p:to>
                                        <p:strVal val="visible"/>
                                      </p:to>
                                    </p:set>
                                    <p:animEffect transition="in" filter="fade">
                                      <p:cBhvr>
                                        <p:cTn id="37" dur="500"/>
                                        <p:tgtEl>
                                          <p:spTgt spid="10241">
                                            <p:txEl>
                                              <p:pRg st="6" end="6"/>
                                            </p:txEl>
                                          </p:spTgt>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10241">
                                            <p:txEl>
                                              <p:pRg st="7" end="7"/>
                                            </p:txEl>
                                          </p:spTgt>
                                        </p:tgtEl>
                                        <p:attrNameLst>
                                          <p:attrName>style.visibility</p:attrName>
                                        </p:attrNameLst>
                                      </p:cBhvr>
                                      <p:to>
                                        <p:strVal val="visible"/>
                                      </p:to>
                                    </p:set>
                                    <p:animEffect transition="in" filter="fade">
                                      <p:cBhvr>
                                        <p:cTn id="40" dur="500"/>
                                        <p:tgtEl>
                                          <p:spTgt spid="1024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9" name="Abgerundetes Rechteck 35"/>
          <p:cNvSpPr/>
          <p:nvPr/>
        </p:nvSpPr>
        <p:spPr>
          <a:xfrm>
            <a:off x="1547584" y="155222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chemeClr val="tx1"/>
                </a:solidFill>
              </a:rPr>
              <a:t>Descriptive metadata section (dmdSec</a:t>
            </a:r>
            <a:r>
              <a:rPr lang="de-DE" dirty="0" smtClean="0">
                <a:solidFill>
                  <a:schemeClr val="tx1"/>
                </a:solidFill>
              </a:rPr>
              <a:t>)</a:t>
            </a:r>
            <a:endParaRPr lang="de-DE" dirty="0">
              <a:solidFill>
                <a:schemeClr val="tx1"/>
              </a:solidFill>
            </a:endParaRPr>
          </a:p>
        </p:txBody>
      </p:sp>
      <p:pic>
        <p:nvPicPr>
          <p:cNvPr id="8" name="Grafik 4"/>
          <p:cNvPicPr>
            <a:picLocks noChangeAspect="1"/>
          </p:cNvPicPr>
          <p:nvPr/>
        </p:nvPicPr>
        <p:blipFill>
          <a:blip r:embed="rId4"/>
          <a:stretch>
            <a:fillRect/>
          </a:stretch>
        </p:blipFill>
        <p:spPr>
          <a:xfrm>
            <a:off x="1154628" y="2459831"/>
            <a:ext cx="7018338" cy="3622675"/>
          </a:xfrm>
          <a:prstGeom prst="rect">
            <a:avLst/>
          </a:prstGeom>
          <a:ln>
            <a:solidFill>
              <a:schemeClr val="tx1"/>
            </a:solidFill>
          </a:ln>
          <a:effectLst>
            <a:outerShdw blurRad="190500" algn="tl" rotWithShape="0">
              <a:srgbClr val="000000">
                <a:alpha val="70000"/>
              </a:srgbClr>
            </a:outerShdw>
          </a:effectLst>
        </p:spPr>
      </p:pic>
      <p:sp>
        <p:nvSpPr>
          <p:cNvPr id="10" name="Text Box 6"/>
          <p:cNvSpPr txBox="1">
            <a:spLocks noChangeArrowheads="1"/>
          </p:cNvSpPr>
          <p:nvPr/>
        </p:nvSpPr>
        <p:spPr bwMode="auto">
          <a:xfrm>
            <a:off x="6588641" y="2189956"/>
            <a:ext cx="1584325" cy="261937"/>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solidFill>
                  <a:schemeClr val="tx1"/>
                </a:solidFill>
              </a:rPr>
              <a:t> </a:t>
            </a:r>
            <a:r>
              <a:rPr lang="en-US" altLang="en-US" dirty="0" err="1">
                <a:solidFill>
                  <a:schemeClr val="tx1"/>
                </a:solidFill>
              </a:rPr>
              <a:t>dmdSec</a:t>
            </a:r>
            <a:endParaRPr lang="en-US" altLang="en-US" dirty="0">
              <a:solidFill>
                <a:schemeClr val="tx1"/>
              </a:solidFill>
            </a:endParaRPr>
          </a:p>
        </p:txBody>
      </p:sp>
      <p:sp>
        <p:nvSpPr>
          <p:cNvPr id="11" name="Textfeld 6"/>
          <p:cNvSpPr txBox="1">
            <a:spLocks noChangeArrowheads="1"/>
          </p:cNvSpPr>
          <p:nvPr/>
        </p:nvSpPr>
        <p:spPr bwMode="auto">
          <a:xfrm>
            <a:off x="1154628" y="6096793"/>
            <a:ext cx="701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Descriptive metadata integration into the METS file (here: MODS)</a:t>
            </a:r>
          </a:p>
        </p:txBody>
      </p:sp>
    </p:spTree>
    <p:extLst>
      <p:ext uri="{BB962C8B-B14F-4D97-AF65-F5344CB8AC3E}">
        <p14:creationId xmlns:p14="http://schemas.microsoft.com/office/powerpoint/2010/main" val="2202982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2276873"/>
            <a:ext cx="9144000" cy="457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METS header containing by default</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Identifier</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Agent for CREATOR software</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Agent for CREATE library / company</a:t>
            </a:r>
          </a:p>
          <a:p>
            <a:pPr eaLnBrk="1" hangingPunct="1">
              <a:lnSpc>
                <a:spcPct val="120000"/>
              </a:lnSpc>
            </a:pPr>
            <a:endParaRPr lang="de-DE"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r>
              <a:rPr lang="en-US" sz="2200" dirty="0" smtClean="0">
                <a:solidFill>
                  <a:srgbClr val="FFFFFF"/>
                </a:solidFill>
                <a:ea typeface="ＭＳ Ｐゴシック" charset="0"/>
                <a:cs typeface="ＭＳ Ｐゴシック" charset="0"/>
              </a:rPr>
              <a:t>Often customized to client needs</a:t>
            </a:r>
          </a:p>
          <a:p>
            <a:pPr marL="1085850" lvl="1"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Specified by repositories / presentation systems</a:t>
            </a:r>
            <a:endParaRPr lang="en-US" sz="2200" dirty="0">
              <a:solidFill>
                <a:srgbClr val="FFFFFF"/>
              </a:solidFill>
              <a:ea typeface="ＭＳ Ｐゴシック" charset="0"/>
              <a:cs typeface="ＭＳ Ｐゴシック" charset="0"/>
            </a:endParaRPr>
          </a:p>
          <a:p>
            <a:pPr marL="342900" indent="-342900" eaLnBrk="1" hangingPunct="1">
              <a:lnSpc>
                <a:spcPct val="120000"/>
              </a:lnSpc>
              <a:buFont typeface="Arial" panose="020B0604020202020204" pitchFamily="34" charset="0"/>
              <a:buChar char="•"/>
            </a:pPr>
            <a:endParaRPr lang="de-DE" sz="2200" dirty="0" smtClean="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10239"/>
          <p:cNvSpPr/>
          <p:nvPr/>
        </p:nvSpPr>
        <p:spPr>
          <a:xfrm>
            <a:off x="1547584" y="157201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90925" algn="r"/>
              </a:tabLst>
            </a:pPr>
            <a:r>
              <a:rPr lang="de-DE" dirty="0">
                <a:solidFill>
                  <a:srgbClr val="FFFFFF"/>
                </a:solidFill>
              </a:rPr>
              <a:t>METS </a:t>
            </a:r>
            <a:r>
              <a:rPr lang="de-DE" dirty="0" smtClean="0">
                <a:solidFill>
                  <a:srgbClr val="FFFFFF"/>
                </a:solidFill>
              </a:rPr>
              <a:t>header	&lt;metsHdr</a:t>
            </a:r>
            <a:r>
              <a:rPr lang="de-DE" dirty="0">
                <a:solidFill>
                  <a:srgbClr val="FFFFFF"/>
                </a:solidFill>
              </a:rPr>
              <a:t>&gt;</a:t>
            </a:r>
          </a:p>
        </p:txBody>
      </p:sp>
    </p:spTree>
    <p:extLst>
      <p:ext uri="{BB962C8B-B14F-4D97-AF65-F5344CB8AC3E}">
        <p14:creationId xmlns:p14="http://schemas.microsoft.com/office/powerpoint/2010/main" val="12644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1000"/>
                                        <p:tgtEl>
                                          <p:spTgt spid="4"/>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1500"/>
                            </p:stCondLst>
                            <p:childTnLst>
                              <p:par>
                                <p:cTn id="21" presetID="10" presetClass="entr" presetSubtype="0" fill="hold" grpId="0" nodeType="afterEffect">
                                  <p:stCondLst>
                                    <p:cond delay="1000"/>
                                  </p:stCondLst>
                                  <p:childTnLst>
                                    <p:set>
                                      <p:cBhvr>
                                        <p:cTn id="22" dur="1" fill="hold">
                                          <p:stCondLst>
                                            <p:cond delay="0"/>
                                          </p:stCondLst>
                                        </p:cTn>
                                        <p:tgtEl>
                                          <p:spTgt spid="10241">
                                            <p:txEl>
                                              <p:pRg st="0" end="0"/>
                                            </p:txEl>
                                          </p:spTgt>
                                        </p:tgtEl>
                                        <p:attrNameLst>
                                          <p:attrName>style.visibility</p:attrName>
                                        </p:attrNameLst>
                                      </p:cBhvr>
                                      <p:to>
                                        <p:strVal val="visible"/>
                                      </p:to>
                                    </p:set>
                                    <p:animEffect transition="in" filter="fade">
                                      <p:cBhvr>
                                        <p:cTn id="23" dur="500"/>
                                        <p:tgtEl>
                                          <p:spTgt spid="10241">
                                            <p:txEl>
                                              <p:pRg st="0" end="0"/>
                                            </p:txEl>
                                          </p:spTgt>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10241">
                                            <p:txEl>
                                              <p:pRg st="1" end="1"/>
                                            </p:txEl>
                                          </p:spTgt>
                                        </p:tgtEl>
                                        <p:attrNameLst>
                                          <p:attrName>style.visibility</p:attrName>
                                        </p:attrNameLst>
                                      </p:cBhvr>
                                      <p:to>
                                        <p:strVal val="visible"/>
                                      </p:to>
                                    </p:set>
                                    <p:animEffect transition="in" filter="fade">
                                      <p:cBhvr>
                                        <p:cTn id="27" dur="500"/>
                                        <p:tgtEl>
                                          <p:spTgt spid="10241">
                                            <p:txEl>
                                              <p:pRg st="1" end="1"/>
                                            </p:txEl>
                                          </p:spTgt>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0241">
                                            <p:txEl>
                                              <p:pRg st="2" end="2"/>
                                            </p:txEl>
                                          </p:spTgt>
                                        </p:tgtEl>
                                        <p:attrNameLst>
                                          <p:attrName>style.visibility</p:attrName>
                                        </p:attrNameLst>
                                      </p:cBhvr>
                                      <p:to>
                                        <p:strVal val="visible"/>
                                      </p:to>
                                    </p:set>
                                    <p:animEffect transition="in" filter="fade">
                                      <p:cBhvr>
                                        <p:cTn id="31" dur="500"/>
                                        <p:tgtEl>
                                          <p:spTgt spid="10241">
                                            <p:txEl>
                                              <p:pRg st="2" end="2"/>
                                            </p:txEl>
                                          </p:spTgt>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0241">
                                            <p:txEl>
                                              <p:pRg st="3" end="3"/>
                                            </p:txEl>
                                          </p:spTgt>
                                        </p:tgtEl>
                                        <p:attrNameLst>
                                          <p:attrName>style.visibility</p:attrName>
                                        </p:attrNameLst>
                                      </p:cBhvr>
                                      <p:to>
                                        <p:strVal val="visible"/>
                                      </p:to>
                                    </p:set>
                                    <p:animEffect transition="in" filter="fade">
                                      <p:cBhvr>
                                        <p:cTn id="35" dur="500"/>
                                        <p:tgtEl>
                                          <p:spTgt spid="10241">
                                            <p:txEl>
                                              <p:pRg st="3" end="3"/>
                                            </p:txEl>
                                          </p:spTgt>
                                        </p:tgtEl>
                                      </p:cBhvr>
                                    </p:animEffect>
                                  </p:childTnLst>
                                </p:cTn>
                              </p:par>
                            </p:childTnLst>
                          </p:cTn>
                        </p:par>
                        <p:par>
                          <p:cTn id="36" fill="hold">
                            <p:stCondLst>
                              <p:cond delay="4500"/>
                            </p:stCondLst>
                            <p:childTnLst>
                              <p:par>
                                <p:cTn id="37" presetID="10" presetClass="entr" presetSubtype="0" fill="hold" grpId="0" nodeType="afterEffect">
                                  <p:stCondLst>
                                    <p:cond delay="500"/>
                                  </p:stCondLst>
                                  <p:childTnLst>
                                    <p:set>
                                      <p:cBhvr>
                                        <p:cTn id="38" dur="1" fill="hold">
                                          <p:stCondLst>
                                            <p:cond delay="0"/>
                                          </p:stCondLst>
                                        </p:cTn>
                                        <p:tgtEl>
                                          <p:spTgt spid="10241">
                                            <p:txEl>
                                              <p:pRg st="5" end="5"/>
                                            </p:txEl>
                                          </p:spTgt>
                                        </p:tgtEl>
                                        <p:attrNameLst>
                                          <p:attrName>style.visibility</p:attrName>
                                        </p:attrNameLst>
                                      </p:cBhvr>
                                      <p:to>
                                        <p:strVal val="visible"/>
                                      </p:to>
                                    </p:set>
                                    <p:animEffect transition="in" filter="fade">
                                      <p:cBhvr>
                                        <p:cTn id="39" dur="500"/>
                                        <p:tgtEl>
                                          <p:spTgt spid="10241">
                                            <p:txEl>
                                              <p:pRg st="5" end="5"/>
                                            </p:txEl>
                                          </p:spTgt>
                                        </p:tgtEl>
                                      </p:cBhvr>
                                    </p:animEffect>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10241">
                                            <p:txEl>
                                              <p:pRg st="6" end="6"/>
                                            </p:txEl>
                                          </p:spTgt>
                                        </p:tgtEl>
                                        <p:attrNameLst>
                                          <p:attrName>style.visibility</p:attrName>
                                        </p:attrNameLst>
                                      </p:cBhvr>
                                      <p:to>
                                        <p:strVal val="visible"/>
                                      </p:to>
                                    </p:set>
                                    <p:animEffect transition="in" filter="fade">
                                      <p:cBhvr>
                                        <p:cTn id="43" dur="500"/>
                                        <p:tgtEl>
                                          <p:spTgt spid="102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uiExpand="1" build="p"/>
      <p:bldP spid="6"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cxnSp>
        <p:nvCxnSpPr>
          <p:cNvPr id="4"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5"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6"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8" name="Abgerundetes Rechteck 10239"/>
          <p:cNvSpPr/>
          <p:nvPr/>
        </p:nvSpPr>
        <p:spPr>
          <a:xfrm>
            <a:off x="1547584" y="157201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METS header (metsHdr</a:t>
            </a:r>
            <a:r>
              <a:rPr lang="de-DE" dirty="0" smtClean="0">
                <a:solidFill>
                  <a:srgbClr val="FFFFFF"/>
                </a:solidFill>
              </a:rPr>
              <a:t>)</a:t>
            </a:r>
            <a:endParaRPr lang="de-DE" dirty="0">
              <a:solidFill>
                <a:srgbClr val="FFFFFF"/>
              </a:solidFill>
            </a:endParaRPr>
          </a:p>
        </p:txBody>
      </p:sp>
      <p:pic>
        <p:nvPicPr>
          <p:cNvPr id="9" name="Grafik 2"/>
          <p:cNvPicPr>
            <a:picLocks noChangeAspect="1"/>
          </p:cNvPicPr>
          <p:nvPr/>
        </p:nvPicPr>
        <p:blipFill>
          <a:blip r:embed="rId4"/>
          <a:stretch>
            <a:fillRect/>
          </a:stretch>
        </p:blipFill>
        <p:spPr>
          <a:xfrm>
            <a:off x="479425" y="2895600"/>
            <a:ext cx="8162925" cy="2016125"/>
          </a:xfrm>
          <a:prstGeom prst="rect">
            <a:avLst/>
          </a:prstGeom>
          <a:ln>
            <a:solidFill>
              <a:schemeClr val="tx1"/>
            </a:solidFill>
          </a:ln>
          <a:effectLst>
            <a:outerShdw blurRad="190500" algn="tl" rotWithShape="0">
              <a:srgbClr val="000000">
                <a:alpha val="70000"/>
              </a:srgbClr>
            </a:outerShdw>
          </a:effectLst>
        </p:spPr>
      </p:pic>
      <p:sp>
        <p:nvSpPr>
          <p:cNvPr id="10" name="Text Box 5"/>
          <p:cNvSpPr txBox="1">
            <a:spLocks noChangeArrowheads="1"/>
          </p:cNvSpPr>
          <p:nvPr/>
        </p:nvSpPr>
        <p:spPr bwMode="auto">
          <a:xfrm>
            <a:off x="7058025" y="2613025"/>
            <a:ext cx="1584325" cy="261938"/>
          </a:xfrm>
          <a:prstGeom prst="rect">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defPPr>
              <a:defRPr lang="de-DE"/>
            </a:defPPr>
            <a:lvl1pPr>
              <a:defRPr>
                <a:solidFill>
                  <a:srgbClr val="FFFFFF"/>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dirty="0"/>
              <a:t> </a:t>
            </a:r>
            <a:r>
              <a:rPr lang="en-US" altLang="en-US" dirty="0" err="1"/>
              <a:t>metsHdr</a:t>
            </a:r>
            <a:endParaRPr lang="en-US" altLang="en-US" dirty="0"/>
          </a:p>
        </p:txBody>
      </p:sp>
      <p:sp>
        <p:nvSpPr>
          <p:cNvPr id="11" name="Textfeld 4"/>
          <p:cNvSpPr txBox="1">
            <a:spLocks noChangeArrowheads="1"/>
          </p:cNvSpPr>
          <p:nvPr/>
        </p:nvSpPr>
        <p:spPr bwMode="auto">
          <a:xfrm>
            <a:off x="479425" y="4911725"/>
            <a:ext cx="8162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Header with basic document metadata</a:t>
            </a:r>
          </a:p>
        </p:txBody>
      </p:sp>
    </p:spTree>
    <p:extLst>
      <p:ext uri="{BB962C8B-B14F-4D97-AF65-F5344CB8AC3E}">
        <p14:creationId xmlns:p14="http://schemas.microsoft.com/office/powerpoint/2010/main" val="404969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0" y="1376363"/>
            <a:ext cx="91440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en-US" sz="3500" dirty="0" smtClean="0">
              <a:solidFill>
                <a:srgbClr val="FFFFFF"/>
              </a:solidFill>
              <a:ea typeface="ＭＳ Ｐゴシック" charset="0"/>
              <a:cs typeface="ＭＳ Ｐゴシック" charset="0"/>
            </a:endParaRPr>
          </a:p>
          <a:p>
            <a:pPr algn="ctr" eaLnBrk="1" hangingPunct="1">
              <a:lnSpc>
                <a:spcPct val="120000"/>
              </a:lnSpc>
            </a:pPr>
            <a:endParaRPr lang="en-US" sz="3500" dirty="0" smtClean="0">
              <a:solidFill>
                <a:srgbClr val="FFFFFF"/>
              </a:solidFill>
              <a:ea typeface="ＭＳ Ｐゴシック" charset="0"/>
              <a:cs typeface="ＭＳ Ｐゴシック" charset="0"/>
            </a:endParaRPr>
          </a:p>
          <a:p>
            <a:pPr algn="ctr" eaLnBrk="1" hangingPunct="1">
              <a:lnSpc>
                <a:spcPct val="120000"/>
              </a:lnSpc>
            </a:pPr>
            <a:r>
              <a:rPr lang="en-US" sz="3500" dirty="0" smtClean="0">
                <a:solidFill>
                  <a:srgbClr val="FFFFFF"/>
                </a:solidFill>
                <a:ea typeface="ＭＳ Ｐゴシック" charset="0"/>
                <a:cs typeface="ＭＳ Ｐゴシック" charset="0"/>
              </a:rPr>
              <a:t>METS with </a:t>
            </a:r>
            <a:r>
              <a:rPr lang="en-US" sz="3500" dirty="0" err="1" smtClean="0">
                <a:solidFill>
                  <a:srgbClr val="FFFFFF"/>
                </a:solidFill>
                <a:ea typeface="ＭＳ Ｐゴシック" charset="0"/>
                <a:cs typeface="ＭＳ Ｐゴシック" charset="0"/>
              </a:rPr>
              <a:t>docWorks</a:t>
            </a:r>
            <a:endParaRPr lang="en-US" sz="35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endParaRPr lang="en-US" sz="3000" dirty="0" smtClean="0">
              <a:solidFill>
                <a:srgbClr val="FFFFFF"/>
              </a:solidFill>
              <a:ea typeface="ＭＳ Ｐゴシック" charset="0"/>
              <a:cs typeface="ＭＳ Ｐゴシック" charset="0"/>
            </a:endParaRPr>
          </a:p>
          <a:p>
            <a:pPr algn="ctr" eaLnBrk="1" hangingPunct="1">
              <a:lnSpc>
                <a:spcPct val="120000"/>
              </a:lnSpc>
            </a:pPr>
            <a:r>
              <a:rPr lang="en-US" sz="2200" dirty="0" smtClean="0">
                <a:solidFill>
                  <a:srgbClr val="FFFFFF"/>
                </a:solidFill>
                <a:ea typeface="ＭＳ Ｐゴシック" charset="0"/>
                <a:cs typeface="ＭＳ Ｐゴシック" charset="0"/>
              </a:rPr>
              <a:t>Joachim Bauer</a:t>
            </a:r>
            <a:br>
              <a:rPr lang="en-US" sz="2200" dirty="0" smtClean="0">
                <a:solidFill>
                  <a:srgbClr val="FFFFFF"/>
                </a:solidFill>
                <a:ea typeface="ＭＳ Ｐゴシック" charset="0"/>
                <a:cs typeface="ＭＳ Ｐゴシック" charset="0"/>
              </a:rPr>
            </a:br>
            <a:r>
              <a:rPr lang="en-US" sz="2200" dirty="0" smtClean="0">
                <a:solidFill>
                  <a:srgbClr val="FFFFFF"/>
                </a:solidFill>
                <a:ea typeface="ＭＳ Ｐゴシック" charset="0"/>
                <a:cs typeface="ＭＳ Ｐゴシック" charset="0"/>
              </a:rPr>
              <a:t>Senior System Engineer, CCS</a:t>
            </a:r>
            <a:endParaRPr lang="en-US" sz="2200" dirty="0">
              <a:solidFill>
                <a:srgbClr val="FFFFFF"/>
              </a:solidFill>
              <a:ea typeface="ＭＳ Ｐゴシック" charset="0"/>
              <a:cs typeface="ＭＳ Ｐゴシック" charset="0"/>
            </a:endParaRPr>
          </a:p>
        </p:txBody>
      </p:sp>
    </p:spTree>
    <p:extLst>
      <p:ext uri="{BB962C8B-B14F-4D97-AF65-F5344CB8AC3E}">
        <p14:creationId xmlns:p14="http://schemas.microsoft.com/office/powerpoint/2010/main" val="3265911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bgerundetes Rechteck 34"/>
          <p:cNvSpPr/>
          <p:nvPr/>
        </p:nvSpPr>
        <p:spPr>
          <a:xfrm>
            <a:off x="2195736" y="5085184"/>
            <a:ext cx="3816424" cy="432000"/>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(structMap)</a:t>
            </a:r>
          </a:p>
        </p:txBody>
      </p:sp>
      <p:sp>
        <p:nvSpPr>
          <p:cNvPr id="10240" name="Abgerundetes Rechteck 10239"/>
          <p:cNvSpPr/>
          <p:nvPr/>
        </p:nvSpPr>
        <p:spPr>
          <a:xfrm>
            <a:off x="2199928" y="278092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METS header (metsHdr</a:t>
            </a:r>
            <a:r>
              <a:rPr lang="de-DE" dirty="0" smtClean="0">
                <a:solidFill>
                  <a:srgbClr val="FFFFFF"/>
                </a:solidFill>
              </a:rPr>
              <a:t>)</a:t>
            </a:r>
            <a:endParaRPr lang="de-DE" dirty="0">
              <a:solidFill>
                <a:srgbClr val="FFFFFF"/>
              </a:solidFill>
            </a:endParaRPr>
          </a:p>
        </p:txBody>
      </p:sp>
      <p:sp>
        <p:nvSpPr>
          <p:cNvPr id="25"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How the dW-METS look like</a:t>
            </a:r>
            <a:endParaRPr lang="en-US" sz="3500" dirty="0">
              <a:solidFill>
                <a:srgbClr val="FFFFFF"/>
              </a:solidFill>
              <a:ea typeface="ＭＳ Ｐゴシック" charset="0"/>
              <a:cs typeface="ＭＳ Ｐゴシック" charset="0"/>
            </a:endParaRPr>
          </a:p>
        </p:txBody>
      </p:sp>
      <p:pic>
        <p:nvPicPr>
          <p:cNvPr id="2"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64" y="1282577"/>
            <a:ext cx="1498352" cy="1498352"/>
          </a:xfrm>
          <a:prstGeom prst="rect">
            <a:avLst/>
          </a:prstGeom>
        </p:spPr>
      </p:pic>
      <p:sp>
        <p:nvSpPr>
          <p:cNvPr id="27" name="Rectangle 28"/>
          <p:cNvSpPr>
            <a:spLocks noChangeArrowheads="1"/>
          </p:cNvSpPr>
          <p:nvPr/>
        </p:nvSpPr>
        <p:spPr bwMode="auto">
          <a:xfrm>
            <a:off x="798860" y="177879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28" name="Gerade Verbindung 27"/>
          <p:cNvCxnSpPr/>
          <p:nvPr/>
        </p:nvCxnSpPr>
        <p:spPr>
          <a:xfrm>
            <a:off x="1331640" y="2774951"/>
            <a:ext cx="0" cy="367836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1331640" y="29969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6" name="Abgerundetes Rechteck 35"/>
          <p:cNvSpPr/>
          <p:nvPr/>
        </p:nvSpPr>
        <p:spPr>
          <a:xfrm>
            <a:off x="2195736" y="335699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chemeClr val="tx1"/>
                </a:solidFill>
              </a:rPr>
              <a:t>Descriptive metadata section (dmdSec</a:t>
            </a:r>
            <a:r>
              <a:rPr lang="de-DE" dirty="0" smtClean="0">
                <a:solidFill>
                  <a:schemeClr val="tx1"/>
                </a:solidFill>
              </a:rPr>
              <a:t>)</a:t>
            </a:r>
            <a:endParaRPr lang="de-DE" dirty="0">
              <a:solidFill>
                <a:schemeClr val="tx1"/>
              </a:solidFill>
            </a:endParaRPr>
          </a:p>
        </p:txBody>
      </p:sp>
      <p:sp>
        <p:nvSpPr>
          <p:cNvPr id="38" name="Abgerundetes Rechteck 37"/>
          <p:cNvSpPr/>
          <p:nvPr/>
        </p:nvSpPr>
        <p:spPr>
          <a:xfrm>
            <a:off x="2195736" y="3933056"/>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r>
              <a:rPr lang="de-DE" sz="1400" dirty="0">
                <a:solidFill>
                  <a:srgbClr val="FFFFFF"/>
                </a:solidFill>
                <a:latin typeface="Arial" charset="0"/>
              </a:rPr>
              <a:t>Administrative metadata sections (amdSec</a:t>
            </a:r>
            <a:r>
              <a:rPr lang="de-DE" sz="1400" dirty="0" smtClean="0">
                <a:solidFill>
                  <a:srgbClr val="FFFFFF"/>
                </a:solidFill>
                <a:latin typeface="Arial" charset="0"/>
              </a:rPr>
              <a:t>)</a:t>
            </a:r>
            <a:endParaRPr lang="de-DE" sz="1400" dirty="0">
              <a:solidFill>
                <a:srgbClr val="FFFFFF"/>
              </a:solidFill>
              <a:latin typeface="Arial" charset="0"/>
            </a:endParaRPr>
          </a:p>
        </p:txBody>
      </p:sp>
      <p:sp>
        <p:nvSpPr>
          <p:cNvPr id="40" name="Abgerundetes Rechteck 39"/>
          <p:cNvSpPr/>
          <p:nvPr/>
        </p:nvSpPr>
        <p:spPr>
          <a:xfrm>
            <a:off x="2195736" y="4509120"/>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File inventory section (fileSec</a:t>
            </a:r>
            <a:r>
              <a:rPr lang="de-DE" dirty="0" smtClean="0">
                <a:solidFill>
                  <a:srgbClr val="FFFFFF"/>
                </a:solidFill>
              </a:rPr>
              <a:t>)</a:t>
            </a:r>
            <a:endParaRPr lang="de-DE" dirty="0">
              <a:solidFill>
                <a:srgbClr val="FFFFFF"/>
              </a:solidFill>
            </a:endParaRPr>
          </a:p>
        </p:txBody>
      </p:sp>
      <p:sp>
        <p:nvSpPr>
          <p:cNvPr id="42" name="Abgerundetes Rechteck 41"/>
          <p:cNvSpPr/>
          <p:nvPr/>
        </p:nvSpPr>
        <p:spPr>
          <a:xfrm>
            <a:off x="2195736" y="5661248"/>
            <a:ext cx="3816424" cy="432000"/>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000000"/>
                </a:solidFill>
              </a:rPr>
              <a:t>Structural map linking (structLink)</a:t>
            </a:r>
          </a:p>
        </p:txBody>
      </p:sp>
      <p:cxnSp>
        <p:nvCxnSpPr>
          <p:cNvPr id="44" name="Gerade Verbindung 43"/>
          <p:cNvCxnSpPr/>
          <p:nvPr/>
        </p:nvCxnSpPr>
        <p:spPr>
          <a:xfrm>
            <a:off x="1331640" y="41485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p:nvCxnSpPr>
        <p:spPr>
          <a:xfrm>
            <a:off x="1331640" y="47243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p:nvCxnSpPr>
        <p:spPr>
          <a:xfrm>
            <a:off x="1331640" y="53001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p:nvCxnSpPr>
        <p:spPr>
          <a:xfrm>
            <a:off x="1331640" y="5875951"/>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p:nvCxnSpPr>
        <p:spPr>
          <a:xfrm>
            <a:off x="1331640" y="6451749"/>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Abgerundetes Rechteck 41"/>
          <p:cNvSpPr/>
          <p:nvPr/>
        </p:nvSpPr>
        <p:spPr>
          <a:xfrm>
            <a:off x="2199928" y="6237312"/>
            <a:ext cx="3816424" cy="432000"/>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Behavior section (behaviorSec)</a:t>
            </a:r>
            <a:endParaRPr lang="de-DE" dirty="0"/>
          </a:p>
        </p:txBody>
      </p:sp>
      <p:cxnSp>
        <p:nvCxnSpPr>
          <p:cNvPr id="22" name="Gerade Verbindung 43"/>
          <p:cNvCxnSpPr/>
          <p:nvPr/>
        </p:nvCxnSpPr>
        <p:spPr>
          <a:xfrm>
            <a:off x="1331640" y="35727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4"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5560782"/>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165" y="6184354"/>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feld 30"/>
          <p:cNvSpPr txBox="1"/>
          <p:nvPr/>
        </p:nvSpPr>
        <p:spPr>
          <a:xfrm>
            <a:off x="6087144" y="2745508"/>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&lt;metsHdr&gt;</a:t>
            </a:r>
          </a:p>
        </p:txBody>
      </p:sp>
      <p:sp>
        <p:nvSpPr>
          <p:cNvPr id="26" name="Textfeld 30"/>
          <p:cNvSpPr txBox="1"/>
          <p:nvPr/>
        </p:nvSpPr>
        <p:spPr>
          <a:xfrm>
            <a:off x="6087144" y="3356992"/>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&lt;dmdSec&gt; </a:t>
            </a:r>
            <a:r>
              <a:rPr lang="de-DE" sz="1200" dirty="0" smtClean="0">
                <a:solidFill>
                  <a:srgbClr val="FFFFFF"/>
                </a:solidFill>
              </a:rPr>
              <a:t>for whole unit</a:t>
            </a:r>
            <a:r>
              <a:rPr lang="de-DE" sz="1400" dirty="0" smtClean="0">
                <a:solidFill>
                  <a:srgbClr val="FFFFFF"/>
                </a:solidFill>
              </a:rPr>
              <a:t/>
            </a:r>
            <a:br>
              <a:rPr lang="de-DE" sz="1400" dirty="0" smtClean="0">
                <a:solidFill>
                  <a:srgbClr val="FFFFFF"/>
                </a:solidFill>
              </a:rPr>
            </a:br>
            <a:r>
              <a:rPr lang="de-DE" sz="1400" dirty="0" smtClean="0">
                <a:solidFill>
                  <a:srgbClr val="FFFFFF"/>
                </a:solidFill>
              </a:rPr>
              <a:t>1 x &lt;dmdSec&gt; </a:t>
            </a:r>
            <a:r>
              <a:rPr lang="de-DE" sz="1200" dirty="0" smtClean="0">
                <a:solidFill>
                  <a:srgbClr val="FFFFFF"/>
                </a:solidFill>
              </a:rPr>
              <a:t>for each structural unit</a:t>
            </a:r>
            <a:endParaRPr lang="de-DE" sz="1400" dirty="0" smtClean="0">
              <a:solidFill>
                <a:srgbClr val="FFFFFF"/>
              </a:solidFill>
            </a:endParaRPr>
          </a:p>
        </p:txBody>
      </p:sp>
      <p:sp>
        <p:nvSpPr>
          <p:cNvPr id="29" name="Textfeld 30"/>
          <p:cNvSpPr txBox="1"/>
          <p:nvPr/>
        </p:nvSpPr>
        <p:spPr>
          <a:xfrm>
            <a:off x="6087144" y="39325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&lt;amdSec&gt; </a:t>
            </a:r>
            <a:r>
              <a:rPr lang="de-DE" sz="1200" dirty="0" smtClean="0">
                <a:solidFill>
                  <a:srgbClr val="FFFFFF"/>
                </a:solidFill>
              </a:rPr>
              <a:t>for each page (master)</a:t>
            </a:r>
            <a:endParaRPr lang="de-DE" sz="1400" dirty="0" smtClean="0">
              <a:solidFill>
                <a:srgbClr val="FFFFFF"/>
              </a:solidFill>
            </a:endParaRPr>
          </a:p>
        </p:txBody>
      </p:sp>
      <p:sp>
        <p:nvSpPr>
          <p:cNvPr id="32" name="Textfeld 30"/>
          <p:cNvSpPr txBox="1"/>
          <p:nvPr/>
        </p:nvSpPr>
        <p:spPr>
          <a:xfrm>
            <a:off x="6087144" y="45083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&lt;fileGrp&gt; </a:t>
            </a:r>
            <a:r>
              <a:rPr lang="de-DE" sz="1200" dirty="0" smtClean="0">
                <a:solidFill>
                  <a:srgbClr val="FFFFFF"/>
                </a:solidFill>
              </a:rPr>
              <a:t>for each file type</a:t>
            </a:r>
            <a:endParaRPr lang="de-DE" sz="1400" dirty="0" smtClean="0">
              <a:solidFill>
                <a:srgbClr val="FFFFFF"/>
              </a:solidFill>
            </a:endParaRPr>
          </a:p>
        </p:txBody>
      </p:sp>
      <p:sp>
        <p:nvSpPr>
          <p:cNvPr id="33" name="Textfeld 30"/>
          <p:cNvSpPr txBox="1"/>
          <p:nvPr/>
        </p:nvSpPr>
        <p:spPr>
          <a:xfrm>
            <a:off x="6087144" y="5084140"/>
            <a:ext cx="2949352" cy="432024"/>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1 x &lt;structMap </a:t>
            </a:r>
            <a:r>
              <a:rPr lang="de-DE" sz="1200" dirty="0" smtClean="0">
                <a:solidFill>
                  <a:srgbClr val="FFFFFF"/>
                </a:solidFill>
              </a:rPr>
              <a:t>TYPE=PHYSICAL</a:t>
            </a:r>
            <a:r>
              <a:rPr lang="de-DE" sz="1400" dirty="0" smtClean="0">
                <a:solidFill>
                  <a:srgbClr val="FFFFFF"/>
                </a:solidFill>
              </a:rPr>
              <a:t>&gt;</a:t>
            </a:r>
            <a:endParaRPr lang="de-DE" sz="1400" dirty="0">
              <a:solidFill>
                <a:srgbClr val="FFFFFF"/>
              </a:solidFill>
            </a:endParaRPr>
          </a:p>
          <a:p>
            <a:r>
              <a:rPr lang="de-DE" sz="1400" dirty="0">
                <a:solidFill>
                  <a:srgbClr val="FFFFFF"/>
                </a:solidFill>
              </a:rPr>
              <a:t>1 x &lt;structMap </a:t>
            </a:r>
            <a:r>
              <a:rPr lang="de-DE" sz="1200" dirty="0">
                <a:solidFill>
                  <a:srgbClr val="FFFFFF"/>
                </a:solidFill>
              </a:rPr>
              <a:t>TYPE=LOGICAL</a:t>
            </a:r>
            <a:r>
              <a:rPr lang="de-DE" sz="1400" dirty="0" smtClean="0">
                <a:solidFill>
                  <a:srgbClr val="FFFFFF"/>
                </a:solidFill>
              </a:rPr>
              <a:t>&gt;</a:t>
            </a:r>
            <a:endParaRPr lang="de-DE" sz="1400" dirty="0">
              <a:solidFill>
                <a:srgbClr val="FFFFFF"/>
              </a:solidFill>
            </a:endParaRPr>
          </a:p>
        </p:txBody>
      </p:sp>
    </p:spTree>
    <p:extLst>
      <p:ext uri="{BB962C8B-B14F-4D97-AF65-F5344CB8AC3E}">
        <p14:creationId xmlns:p14="http://schemas.microsoft.com/office/powerpoint/2010/main" val="19714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Left)">
                                      <p:cBhvr>
                                        <p:cTn id="12" dur="250"/>
                                        <p:tgtEl>
                                          <p:spTgt spid="28"/>
                                        </p:tgtEl>
                                      </p:cBhvr>
                                    </p:animEffect>
                                  </p:childTnLst>
                                </p:cTn>
                              </p:par>
                            </p:childTnLst>
                          </p:cTn>
                        </p:par>
                        <p:par>
                          <p:cTn id="13" fill="hold">
                            <p:stCondLst>
                              <p:cond delay="250"/>
                            </p:stCondLst>
                            <p:childTnLst>
                              <p:par>
                                <p:cTn id="14" presetID="18" presetClass="entr" presetSubtype="6"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trips(downRight)">
                                      <p:cBhvr>
                                        <p:cTn id="16" dur="250"/>
                                        <p:tgtEl>
                                          <p:spTgt spid="30"/>
                                        </p:tgtEl>
                                      </p:cBhvr>
                                    </p:animEffect>
                                  </p:childTnLst>
                                </p:cTn>
                              </p:par>
                              <p:par>
                                <p:cTn id="17" presetID="1" presetClass="entr" presetSubtype="0" fill="hold" grpId="0" nodeType="withEffect">
                                  <p:stCondLst>
                                    <p:cond delay="250"/>
                                  </p:stCondLst>
                                  <p:childTnLst>
                                    <p:set>
                                      <p:cBhvr>
                                        <p:cTn id="18" dur="1" fill="hold">
                                          <p:stCondLst>
                                            <p:cond delay="0"/>
                                          </p:stCondLst>
                                        </p:cTn>
                                        <p:tgtEl>
                                          <p:spTgt spid="10240"/>
                                        </p:tgtEl>
                                        <p:attrNameLst>
                                          <p:attrName>style.visibility</p:attrName>
                                        </p:attrNameLst>
                                      </p:cBhvr>
                                      <p:to>
                                        <p:strVal val="visible"/>
                                      </p:to>
                                    </p:set>
                                  </p:childTnLst>
                                </p:cTn>
                              </p:par>
                            </p:childTnLst>
                          </p:cTn>
                        </p:par>
                        <p:par>
                          <p:cTn id="19" fill="hold">
                            <p:stCondLst>
                              <p:cond delay="500"/>
                            </p:stCondLst>
                            <p:childTnLst>
                              <p:par>
                                <p:cTn id="20" presetID="18" presetClass="entr" presetSubtype="6"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250"/>
                                        <p:tgtEl>
                                          <p:spTgt spid="22"/>
                                        </p:tgtEl>
                                      </p:cBhvr>
                                    </p:animEffect>
                                  </p:childTnLst>
                                </p:cTn>
                              </p:par>
                              <p:par>
                                <p:cTn id="23" presetID="1" presetClass="entr" presetSubtype="0" fill="hold" grpId="0" nodeType="withEffect">
                                  <p:stCondLst>
                                    <p:cond delay="25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750"/>
                            </p:stCondLst>
                            <p:childTnLst>
                              <p:par>
                                <p:cTn id="26" presetID="18" presetClass="entr" presetSubtype="6" fill="hold"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strips(downRight)">
                                      <p:cBhvr>
                                        <p:cTn id="28" dur="250"/>
                                        <p:tgtEl>
                                          <p:spTgt spid="44"/>
                                        </p:tgtEl>
                                      </p:cBhvr>
                                    </p:animEffect>
                                  </p:childTnLst>
                                </p:cTn>
                              </p:par>
                              <p:par>
                                <p:cTn id="29" presetID="1" presetClass="entr" presetSubtype="0" fill="hold" grpId="0" nodeType="withEffect">
                                  <p:stCondLst>
                                    <p:cond delay="250"/>
                                  </p:stCondLst>
                                  <p:childTnLst>
                                    <p:set>
                                      <p:cBhvr>
                                        <p:cTn id="30" dur="1" fill="hold">
                                          <p:stCondLst>
                                            <p:cond delay="0"/>
                                          </p:stCondLst>
                                        </p:cTn>
                                        <p:tgtEl>
                                          <p:spTgt spid="38"/>
                                        </p:tgtEl>
                                        <p:attrNameLst>
                                          <p:attrName>style.visibility</p:attrName>
                                        </p:attrNameLst>
                                      </p:cBhvr>
                                      <p:to>
                                        <p:strVal val="visible"/>
                                      </p:to>
                                    </p:set>
                                  </p:childTnLst>
                                </p:cTn>
                              </p:par>
                            </p:childTnLst>
                          </p:cTn>
                        </p:par>
                        <p:par>
                          <p:cTn id="31" fill="hold">
                            <p:stCondLst>
                              <p:cond delay="1000"/>
                            </p:stCondLst>
                            <p:childTnLst>
                              <p:par>
                                <p:cTn id="32" presetID="18" presetClass="entr" presetSubtype="6"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strips(downRight)">
                                      <p:cBhvr>
                                        <p:cTn id="34" dur="250"/>
                                        <p:tgtEl>
                                          <p:spTgt spid="47"/>
                                        </p:tgtEl>
                                      </p:cBhvr>
                                    </p:animEffect>
                                  </p:childTnLst>
                                </p:cTn>
                              </p:par>
                              <p:par>
                                <p:cTn id="35" presetID="1" presetClass="entr" presetSubtype="0" fill="hold" grpId="0" nodeType="withEffect">
                                  <p:stCondLst>
                                    <p:cond delay="250"/>
                                  </p:stCondLst>
                                  <p:childTnLst>
                                    <p:set>
                                      <p:cBhvr>
                                        <p:cTn id="36" dur="1" fill="hold">
                                          <p:stCondLst>
                                            <p:cond delay="0"/>
                                          </p:stCondLst>
                                        </p:cTn>
                                        <p:tgtEl>
                                          <p:spTgt spid="40"/>
                                        </p:tgtEl>
                                        <p:attrNameLst>
                                          <p:attrName>style.visibility</p:attrName>
                                        </p:attrNameLst>
                                      </p:cBhvr>
                                      <p:to>
                                        <p:strVal val="visible"/>
                                      </p:to>
                                    </p:set>
                                  </p:childTnLst>
                                </p:cTn>
                              </p:par>
                            </p:childTnLst>
                          </p:cTn>
                        </p:par>
                        <p:par>
                          <p:cTn id="37" fill="hold">
                            <p:stCondLst>
                              <p:cond delay="1250"/>
                            </p:stCondLst>
                            <p:childTnLst>
                              <p:par>
                                <p:cTn id="38" presetID="18" presetClass="entr" presetSubtype="6"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strips(downRight)">
                                      <p:cBhvr>
                                        <p:cTn id="40" dur="250"/>
                                        <p:tgtEl>
                                          <p:spTgt spid="48"/>
                                        </p:tgtEl>
                                      </p:cBhvr>
                                    </p:animEffect>
                                  </p:childTnLst>
                                </p:cTn>
                              </p:par>
                              <p:par>
                                <p:cTn id="41" presetID="1" presetClass="entr" presetSubtype="0" fill="hold" grpId="0" nodeType="withEffect">
                                  <p:stCondLst>
                                    <p:cond delay="250"/>
                                  </p:stCondLst>
                                  <p:childTnLst>
                                    <p:set>
                                      <p:cBhvr>
                                        <p:cTn id="42" dur="1" fill="hold">
                                          <p:stCondLst>
                                            <p:cond delay="0"/>
                                          </p:stCondLst>
                                        </p:cTn>
                                        <p:tgtEl>
                                          <p:spTgt spid="35"/>
                                        </p:tgtEl>
                                        <p:attrNameLst>
                                          <p:attrName>style.visibility</p:attrName>
                                        </p:attrNameLst>
                                      </p:cBhvr>
                                      <p:to>
                                        <p:strVal val="visible"/>
                                      </p:to>
                                    </p:set>
                                  </p:childTnLst>
                                </p:cTn>
                              </p:par>
                            </p:childTnLst>
                          </p:cTn>
                        </p:par>
                        <p:par>
                          <p:cTn id="43" fill="hold">
                            <p:stCondLst>
                              <p:cond delay="1500"/>
                            </p:stCondLst>
                            <p:childTnLst>
                              <p:par>
                                <p:cTn id="44" presetID="18" presetClass="entr" presetSubtype="6" fill="hold" nodeType="after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strips(downRight)">
                                      <p:cBhvr>
                                        <p:cTn id="46" dur="250"/>
                                        <p:tgtEl>
                                          <p:spTgt spid="49"/>
                                        </p:tgtEl>
                                      </p:cBhvr>
                                    </p:animEffect>
                                  </p:childTnLst>
                                </p:cTn>
                              </p:par>
                              <p:par>
                                <p:cTn id="47" presetID="1" presetClass="entr" presetSubtype="0" fill="hold" grpId="0" nodeType="withEffect">
                                  <p:stCondLst>
                                    <p:cond delay="250"/>
                                  </p:stCondLst>
                                  <p:childTnLst>
                                    <p:set>
                                      <p:cBhvr>
                                        <p:cTn id="48" dur="1" fill="hold">
                                          <p:stCondLst>
                                            <p:cond delay="0"/>
                                          </p:stCondLst>
                                        </p:cTn>
                                        <p:tgtEl>
                                          <p:spTgt spid="42"/>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250"/>
                                        <p:tgtEl>
                                          <p:spTgt spid="24"/>
                                        </p:tgtEl>
                                      </p:cBhvr>
                                    </p:animEffect>
                                  </p:childTnLst>
                                </p:cTn>
                              </p:par>
                            </p:childTnLst>
                          </p:cTn>
                        </p:par>
                        <p:par>
                          <p:cTn id="52" fill="hold">
                            <p:stCondLst>
                              <p:cond delay="1750"/>
                            </p:stCondLst>
                            <p:childTnLst>
                              <p:par>
                                <p:cTn id="53" presetID="18" presetClass="entr" presetSubtype="6" fill="hold" nodeType="after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strips(downRight)">
                                      <p:cBhvr>
                                        <p:cTn id="55" dur="250"/>
                                        <p:tgtEl>
                                          <p:spTgt spid="50"/>
                                        </p:tgtEl>
                                      </p:cBhvr>
                                    </p:animEffect>
                                  </p:childTnLst>
                                </p:cTn>
                              </p:par>
                              <p:par>
                                <p:cTn id="56" presetID="1" presetClass="entr" presetSubtype="0" fill="hold" grpId="0" nodeType="withEffect">
                                  <p:stCondLst>
                                    <p:cond delay="250"/>
                                  </p:stCondLst>
                                  <p:childTnLst>
                                    <p:set>
                                      <p:cBhvr>
                                        <p:cTn id="57" dur="1" fill="hold">
                                          <p:stCondLst>
                                            <p:cond delay="0"/>
                                          </p:stCondLst>
                                        </p:cTn>
                                        <p:tgtEl>
                                          <p:spTgt spid="21"/>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250"/>
                                        <p:tgtEl>
                                          <p:spTgt spid="31"/>
                                        </p:tgtEl>
                                      </p:cBhvr>
                                    </p:animEffec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240" grpId="0" animBg="1"/>
      <p:bldP spid="27" grpId="0"/>
      <p:bldP spid="36" grpId="0" animBg="1"/>
      <p:bldP spid="38" grpId="0" animBg="1"/>
      <p:bldP spid="40" grpId="0" animBg="1"/>
      <p:bldP spid="42" grpId="0" animBg="1"/>
      <p:bldP spid="21" grpId="0" animBg="1"/>
      <p:bldP spid="23" grpId="0"/>
      <p:bldP spid="26" grpId="0"/>
      <p:bldP spid="29" grpId="0"/>
      <p:bldP spid="32"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el 1"/>
          <p:cNvSpPr txBox="1">
            <a:spLocks/>
          </p:cNvSpPr>
          <p:nvPr/>
        </p:nvSpPr>
        <p:spPr bwMode="auto">
          <a:xfrm>
            <a:off x="539825" y="1196752"/>
            <a:ext cx="8064624"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de-DE" sz="1800" dirty="0">
              <a:solidFill>
                <a:srgbClr val="FFFFFF"/>
              </a:solidFill>
              <a:ea typeface="ＭＳ Ｐゴシック" charset="0"/>
              <a:cs typeface="ＭＳ Ｐゴシック" charset="0"/>
            </a:endParaRPr>
          </a:p>
          <a:p>
            <a:pPr algn="ctr" eaLnBrk="1" hangingPunct="1">
              <a:lnSpc>
                <a:spcPct val="120000"/>
              </a:lnSpc>
            </a:pPr>
            <a:endParaRPr lang="en-US" sz="1800" dirty="0" smtClean="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METS as main digital object container</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Each newspaper issue / book / journal issue one METS</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All files referenced from METS</a:t>
            </a:r>
            <a:endParaRPr lang="en-US" sz="1800" dirty="0">
              <a:solidFill>
                <a:srgbClr val="FFFFFF"/>
              </a:solidFill>
              <a:ea typeface="ＭＳ Ｐゴシック" charset="0"/>
              <a:cs typeface="ＭＳ Ｐゴシック" charset="0"/>
            </a:endParaRPr>
          </a:p>
          <a:p>
            <a:pPr marL="628650" lvl="1" indent="-19050" eaLnBrk="1" hangingPunct="1">
              <a:lnSpc>
                <a:spcPts val="3320"/>
              </a:lnSpc>
            </a:pPr>
            <a:r>
              <a:rPr lang="en-US" sz="1800" dirty="0">
                <a:solidFill>
                  <a:srgbClr val="FFFFFF"/>
                </a:solidFill>
                <a:ea typeface="ＭＳ Ｐゴシック" charset="0"/>
                <a:cs typeface="ＭＳ Ｐゴシック" charset="0"/>
              </a:rPr>
              <a:t>Metadata embedded with MODS, MARC or </a:t>
            </a:r>
            <a:r>
              <a:rPr lang="en-US" sz="1800" dirty="0" smtClean="0">
                <a:solidFill>
                  <a:srgbClr val="FFFFFF"/>
                </a:solidFill>
                <a:ea typeface="ＭＳ Ｐゴシック" charset="0"/>
                <a:cs typeface="ＭＳ Ｐゴシック" charset="0"/>
              </a:rPr>
              <a:t>DC</a:t>
            </a:r>
          </a:p>
          <a:p>
            <a:pPr marL="628650" lvl="1" indent="-19050" eaLnBrk="1" hangingPunct="1">
              <a:lnSpc>
                <a:spcPts val="3320"/>
              </a:lnSpc>
            </a:pPr>
            <a:r>
              <a:rPr lang="de-DE" sz="1800" dirty="0" smtClean="0">
                <a:solidFill>
                  <a:srgbClr val="FFFFFF"/>
                </a:solidFill>
                <a:ea typeface="ＭＳ Ｐゴシック" charset="0"/>
                <a:cs typeface="ＭＳ Ｐゴシック" charset="0"/>
              </a:rPr>
              <a:t>Two &lt;structMap&gt; elements for physical and logical structure</a:t>
            </a:r>
            <a:endParaRPr lang="en-US" sz="1800" dirty="0" smtClean="0">
              <a:solidFill>
                <a:srgbClr val="FFFFFF"/>
              </a:solidFill>
              <a:ea typeface="ＭＳ Ｐゴシック" charset="0"/>
              <a:cs typeface="ＭＳ Ｐゴシック" charset="0"/>
            </a:endParaRPr>
          </a:p>
          <a:p>
            <a:pPr marL="628650" lvl="1" indent="-19050" eaLnBrk="1" hangingPunct="1">
              <a:lnSpc>
                <a:spcPts val="3320"/>
              </a:lnSpc>
            </a:pPr>
            <a:r>
              <a:rPr lang="en-US" sz="1800" dirty="0" smtClean="0">
                <a:solidFill>
                  <a:srgbClr val="FFFFFF"/>
                </a:solidFill>
                <a:ea typeface="ＭＳ Ｐゴシック" charset="0"/>
                <a:cs typeface="ＭＳ Ｐゴシック" charset="0"/>
              </a:rPr>
              <a:t>All text content in ALTO</a:t>
            </a:r>
          </a:p>
        </p:txBody>
      </p:sp>
      <p:pic>
        <p:nvPicPr>
          <p:cNvPr id="3" name="Bild 2"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1807160"/>
            <a:ext cx="504056" cy="504056"/>
          </a:xfrm>
          <a:prstGeom prst="rect">
            <a:avLst/>
          </a:prstGeom>
        </p:spPr>
      </p:pic>
      <p:pic>
        <p:nvPicPr>
          <p:cNvPr id="6" name="Bild 5"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2211588"/>
            <a:ext cx="504056" cy="504056"/>
          </a:xfrm>
          <a:prstGeom prst="rect">
            <a:avLst/>
          </a:prstGeom>
        </p:spPr>
      </p:pic>
      <p:pic>
        <p:nvPicPr>
          <p:cNvPr id="7" name="Bild 6"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2636912"/>
            <a:ext cx="504056" cy="504056"/>
          </a:xfrm>
          <a:prstGeom prst="rect">
            <a:avLst/>
          </a:prstGeom>
        </p:spPr>
      </p:pic>
      <p:pic>
        <p:nvPicPr>
          <p:cNvPr id="8" name="Bild 7"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068960"/>
            <a:ext cx="504056" cy="504056"/>
          </a:xfrm>
          <a:prstGeom prst="rect">
            <a:avLst/>
          </a:prstGeom>
        </p:spPr>
      </p:pic>
      <p:pic>
        <p:nvPicPr>
          <p:cNvPr id="9" name="Bild 8"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501008"/>
            <a:ext cx="504056" cy="504056"/>
          </a:xfrm>
          <a:prstGeom prst="rect">
            <a:avLst/>
          </a:prstGeom>
        </p:spPr>
      </p:pic>
      <p:pic>
        <p:nvPicPr>
          <p:cNvPr id="11" name="Bild 8" descr="Flaticon_3716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560" y="3933056"/>
            <a:ext cx="504056" cy="504056"/>
          </a:xfrm>
          <a:prstGeom prst="rect">
            <a:avLst/>
          </a:prstGeom>
        </p:spPr>
      </p:pic>
      <p:sp>
        <p:nvSpPr>
          <p:cNvPr id="4" name="AutoShape 8" descr="https://encrypted-tbn0.gstatic.com/images?q=tbn:ANd9GcRbCkX9fdJuVPx8TmoYn4DekfM-tfu2zj2RtNyidT3hLp9Bx0vQuw"/>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1331640" y="6444044"/>
            <a:ext cx="7272808" cy="369332"/>
          </a:xfrm>
          <a:prstGeom prst="rect">
            <a:avLst/>
          </a:prstGeom>
        </p:spPr>
        <p:txBody>
          <a:bodyPr wrap="square">
            <a:spAutoFit/>
          </a:bodyPr>
          <a:lstStyle/>
          <a:p>
            <a:r>
              <a:rPr lang="en-US" dirty="0" smtClean="0">
                <a:solidFill>
                  <a:schemeClr val="bg1"/>
                </a:solidFill>
              </a:rPr>
              <a:t>http</a:t>
            </a:r>
            <a:r>
              <a:rPr lang="en-US" dirty="0">
                <a:solidFill>
                  <a:schemeClr val="bg1"/>
                </a:solidFill>
              </a:rPr>
              <a:t>://</a:t>
            </a:r>
            <a:r>
              <a:rPr lang="en-US" dirty="0" smtClean="0">
                <a:solidFill>
                  <a:schemeClr val="bg1"/>
                </a:solidFill>
              </a:rPr>
              <a:t>www.content-conversion.com/docworks/data/sample-mets.xml</a:t>
            </a:r>
            <a:endParaRPr lang="en-US" dirty="0">
              <a:solidFill>
                <a:schemeClr val="bg1"/>
              </a:solidFill>
            </a:endParaRPr>
          </a:p>
        </p:txBody>
      </p:sp>
      <p:pic>
        <p:nvPicPr>
          <p:cNvPr id="18" name="Bild 1" descr="f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93" y="5844644"/>
            <a:ext cx="968732" cy="968732"/>
          </a:xfrm>
          <a:prstGeom prst="rect">
            <a:avLst/>
          </a:prstGeom>
        </p:spPr>
      </p:pic>
      <p:sp>
        <p:nvSpPr>
          <p:cNvPr id="19" name="Rectangle 28"/>
          <p:cNvSpPr>
            <a:spLocks noChangeArrowheads="1"/>
          </p:cNvSpPr>
          <p:nvPr/>
        </p:nvSpPr>
        <p:spPr bwMode="auto">
          <a:xfrm>
            <a:off x="35496" y="6015955"/>
            <a:ext cx="1216856" cy="7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600" b="1" dirty="0" smtClean="0">
                <a:solidFill>
                  <a:schemeClr val="bg1"/>
                </a:solidFill>
                <a:latin typeface="Arial" pitchFamily="34" charset="0"/>
                <a:cs typeface="Arial" pitchFamily="34" charset="0"/>
              </a:rPr>
              <a:t>Sample</a:t>
            </a:r>
            <a:br>
              <a:rPr lang="en-US" altLang="en-US" sz="1600" b="1" dirty="0" smtClean="0">
                <a:solidFill>
                  <a:schemeClr val="bg1"/>
                </a:solidFill>
                <a:latin typeface="Arial" pitchFamily="34" charset="0"/>
                <a:cs typeface="Arial" pitchFamily="34" charset="0"/>
              </a:rPr>
            </a:br>
            <a:r>
              <a:rPr lang="en-US" altLang="en-US" sz="16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
        <p:nvSpPr>
          <p:cNvPr id="20"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en-US" sz="3500" dirty="0">
                <a:solidFill>
                  <a:srgbClr val="FFFFFF"/>
                </a:solidFill>
                <a:ea typeface="ＭＳ Ｐゴシック" charset="0"/>
                <a:cs typeface="ＭＳ Ｐゴシック" charset="0"/>
              </a:rPr>
              <a:t>Summary dW - METS data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Bild 1" descr="CCS-Logo-White.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869531" y="2493590"/>
            <a:ext cx="1404938"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el 1"/>
          <p:cNvSpPr txBox="1">
            <a:spLocks/>
          </p:cNvSpPr>
          <p:nvPr/>
        </p:nvSpPr>
        <p:spPr bwMode="auto">
          <a:xfrm>
            <a:off x="1151620" y="4725144"/>
            <a:ext cx="684076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en-US" sz="2200" dirty="0" err="1" smtClean="0">
                <a:solidFill>
                  <a:srgbClr val="FFFFFF"/>
                </a:solidFill>
                <a:ea typeface="ＭＳ Ｐゴシック" charset="0"/>
                <a:cs typeface="ＭＳ Ｐゴシック" charset="0"/>
              </a:rPr>
              <a:t>www.content-conversion.com</a:t>
            </a:r>
            <a:endParaRPr lang="en-US" sz="2200" dirty="0">
              <a:solidFill>
                <a:srgbClr val="FFFFFF"/>
              </a:solidFill>
              <a:ea typeface="ＭＳ Ｐゴシック" charset="0"/>
              <a:cs typeface="ＭＳ Ｐゴシック" charset="0"/>
            </a:endParaRPr>
          </a:p>
        </p:txBody>
      </p:sp>
      <p:sp>
        <p:nvSpPr>
          <p:cNvPr id="4" name="Rectangle 3"/>
          <p:cNvSpPr/>
          <p:nvPr/>
        </p:nvSpPr>
        <p:spPr>
          <a:xfrm>
            <a:off x="1331640" y="6444044"/>
            <a:ext cx="7272808" cy="369332"/>
          </a:xfrm>
          <a:prstGeom prst="rect">
            <a:avLst/>
          </a:prstGeom>
        </p:spPr>
        <p:txBody>
          <a:bodyPr wrap="square">
            <a:spAutoFit/>
          </a:bodyPr>
          <a:lstStyle/>
          <a:p>
            <a:r>
              <a:rPr lang="en-US" dirty="0" smtClean="0">
                <a:solidFill>
                  <a:schemeClr val="bg1"/>
                </a:solidFill>
              </a:rPr>
              <a:t>http</a:t>
            </a:r>
            <a:r>
              <a:rPr lang="en-US" dirty="0">
                <a:solidFill>
                  <a:schemeClr val="bg1"/>
                </a:solidFill>
              </a:rPr>
              <a:t>://</a:t>
            </a:r>
            <a:r>
              <a:rPr lang="en-US" dirty="0" smtClean="0">
                <a:solidFill>
                  <a:schemeClr val="bg1"/>
                </a:solidFill>
              </a:rPr>
              <a:t>www.content-conversion.com/docworks/data/sample-mets.xml</a:t>
            </a:r>
            <a:endParaRPr lang="en-US" dirty="0">
              <a:solidFill>
                <a:schemeClr val="bg1"/>
              </a:solidFill>
            </a:endParaRPr>
          </a:p>
        </p:txBody>
      </p:sp>
      <p:pic>
        <p:nvPicPr>
          <p:cNvPr id="5" name="Bild 1" descr="fi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93" y="5844644"/>
            <a:ext cx="968732" cy="968732"/>
          </a:xfrm>
          <a:prstGeom prst="rect">
            <a:avLst/>
          </a:prstGeom>
        </p:spPr>
      </p:pic>
      <p:sp>
        <p:nvSpPr>
          <p:cNvPr id="6" name="Rectangle 28"/>
          <p:cNvSpPr>
            <a:spLocks noChangeArrowheads="1"/>
          </p:cNvSpPr>
          <p:nvPr/>
        </p:nvSpPr>
        <p:spPr bwMode="auto">
          <a:xfrm>
            <a:off x="35496" y="6015955"/>
            <a:ext cx="1216856" cy="7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600" b="1" dirty="0" smtClean="0">
                <a:solidFill>
                  <a:schemeClr val="bg1"/>
                </a:solidFill>
                <a:latin typeface="Arial" pitchFamily="34" charset="0"/>
                <a:cs typeface="Arial" pitchFamily="34" charset="0"/>
              </a:rPr>
              <a:t>Sample</a:t>
            </a:r>
            <a:br>
              <a:rPr lang="en-US" altLang="en-US" sz="1600" b="1" dirty="0" smtClean="0">
                <a:solidFill>
                  <a:schemeClr val="bg1"/>
                </a:solidFill>
                <a:latin typeface="Arial" pitchFamily="34" charset="0"/>
                <a:cs typeface="Arial" pitchFamily="34" charset="0"/>
              </a:rPr>
            </a:br>
            <a:r>
              <a:rPr lang="en-US" altLang="en-US" sz="16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92785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ctrTitle"/>
          </p:nvPr>
        </p:nvSpPr>
        <p:spPr bwMode="auto">
          <a:xfrm>
            <a:off x="349250" y="790575"/>
            <a:ext cx="8456613"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Ins="91440" bIns="45720" numCol="1" anchor="t" anchorCtr="0" compatLnSpc="1">
            <a:prstTxWarp prst="textNoShape">
              <a:avLst/>
            </a:prstTxWarp>
          </a:bodyPr>
          <a:lstStyle/>
          <a:p>
            <a:pPr eaLnBrk="1" hangingPunct="1"/>
            <a:r>
              <a:rPr lang="de-DE" altLang="en-US" smtClean="0">
                <a:solidFill>
                  <a:schemeClr val="bg1"/>
                </a:solidFill>
                <a:latin typeface="Arial" pitchFamily="34" charset="0"/>
              </a:rPr>
              <a:t>Disclaimer</a:t>
            </a:r>
          </a:p>
        </p:txBody>
      </p:sp>
      <p:sp>
        <p:nvSpPr>
          <p:cNvPr id="35843" name="Inhaltsplatzhalter 2"/>
          <p:cNvSpPr>
            <a:spLocks noGrp="1"/>
          </p:cNvSpPr>
          <p:nvPr>
            <p:ph idx="1"/>
          </p:nvPr>
        </p:nvSpPr>
        <p:spPr bwMode="auto">
          <a:xfrm>
            <a:off x="349250" y="1570038"/>
            <a:ext cx="8456613"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pPr marL="0" indent="0" eaLnBrk="1" hangingPunct="1">
              <a:buFont typeface="Wingdings" pitchFamily="2" charset="2"/>
              <a:buNone/>
            </a:pPr>
            <a:endParaRPr lang="de-DE" altLang="en-US" dirty="0" smtClean="0">
              <a:solidFill>
                <a:schemeClr val="bg1"/>
              </a:solidFill>
              <a:latin typeface="Arial" pitchFamily="34" charset="0"/>
              <a:cs typeface="Arial" pitchFamily="34" charset="0"/>
            </a:endParaRPr>
          </a:p>
          <a:p>
            <a:pPr marL="0" indent="0" eaLnBrk="1" hangingPunct="1">
              <a:buFont typeface="Wingdings" pitchFamily="2" charset="2"/>
              <a:buNone/>
            </a:pPr>
            <a:endParaRPr lang="de-DE" altLang="en-US" dirty="0" smtClean="0">
              <a:solidFill>
                <a:schemeClr val="bg1"/>
              </a:solidFill>
              <a:latin typeface="Arial" pitchFamily="34" charset="0"/>
              <a:cs typeface="Arial" pitchFamily="34" charset="0"/>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All of the information in this document is the property of CCS Content Conversion Specialists GmbH (CCS). It may NOT, under any circumstances, be distributed,  transmitted, copied, or displayed without the written permission of CCS.</a:t>
            </a:r>
          </a:p>
          <a:p>
            <a:pPr marL="0" indent="0" eaLnBrk="1" hangingPunct="1">
              <a:buFont typeface="Wingdings" pitchFamily="2" charset="2"/>
              <a:buNone/>
            </a:pPr>
            <a:endParaRPr lang="en-GB" altLang="en-US" sz="1400" dirty="0" smtClean="0">
              <a:solidFill>
                <a:schemeClr val="bg1"/>
              </a:solidFill>
              <a:latin typeface="Arial" pitchFamily="34" charset="0"/>
              <a:ea typeface="ヒラギノ角ゴ Pro W3" charset="-128"/>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The information contained in this document has been prepared for the sole purpose of providing information about theme described in the following title. The material herein contained has been prepared in good faith; however, CCS disclaims any obligation or warranty as to its accuracy and/or suitability for any usage or purpose other than that for which it is intended.</a:t>
            </a:r>
          </a:p>
          <a:p>
            <a:pPr marL="0" indent="0" eaLnBrk="1" hangingPunct="1">
              <a:buFont typeface="Wingdings" pitchFamily="2" charset="2"/>
              <a:buNone/>
            </a:pPr>
            <a:endParaRPr lang="en-GB" altLang="en-US" sz="1400" dirty="0" smtClean="0">
              <a:solidFill>
                <a:schemeClr val="bg1"/>
              </a:solidFill>
              <a:latin typeface="Arial" pitchFamily="34" charset="0"/>
              <a:ea typeface="ヒラギノ角ゴ Pro W3" charset="-128"/>
            </a:endParaRPr>
          </a:p>
          <a:p>
            <a:pPr marL="0" indent="0" eaLnBrk="1" hangingPunct="1">
              <a:buFont typeface="Wingdings" pitchFamily="2" charset="2"/>
              <a:buNone/>
            </a:pPr>
            <a:r>
              <a:rPr lang="en-GB" altLang="en-US" sz="1400" dirty="0" smtClean="0">
                <a:solidFill>
                  <a:schemeClr val="bg1"/>
                </a:solidFill>
                <a:latin typeface="Arial" pitchFamily="34" charset="0"/>
                <a:ea typeface="ヒラギノ角ゴ Pro W3" charset="-128"/>
              </a:rPr>
              <a:t>© CCS Content Conversion Specialists GmbH, 2014</a:t>
            </a:r>
            <a:endParaRPr lang="de-DE" altLang="en-US" sz="1400" dirty="0" smtClean="0">
              <a:solidFill>
                <a:schemeClr val="bg1"/>
              </a:solidFill>
              <a:latin typeface="Arial" pitchFamily="34" charset="0"/>
              <a:ea typeface="ヒラギノ角ゴ Pro W3" charset="-128"/>
            </a:endParaRPr>
          </a:p>
          <a:p>
            <a:pPr marL="0" indent="0" eaLnBrk="1" hangingPunct="1">
              <a:lnSpc>
                <a:spcPct val="90000"/>
              </a:lnSpc>
              <a:buFont typeface="Wingdings" pitchFamily="2" charset="2"/>
              <a:buNone/>
            </a:pPr>
            <a:endParaRPr lang="de-DE" altLang="en-US" sz="1400" dirty="0" smtClean="0">
              <a:solidFill>
                <a:schemeClr val="bg1"/>
              </a:solidFill>
              <a:latin typeface="Arial" pitchFamily="34" charset="0"/>
              <a:cs typeface="Arial" pitchFamily="34" charset="0"/>
            </a:endParaRPr>
          </a:p>
          <a:p>
            <a:pPr marL="0" indent="0" eaLnBrk="1" hangingPunct="1">
              <a:buFont typeface="Wingdings" pitchFamily="2" charset="2"/>
              <a:buNone/>
            </a:pPr>
            <a:endParaRPr lang="de-DE" altLang="en-US" sz="1400" dirty="0" smtClean="0">
              <a:solidFill>
                <a:schemeClr val="bg1"/>
              </a:solidFill>
              <a:latin typeface="Arial" pitchFamily="34" charset="0"/>
            </a:endParaRPr>
          </a:p>
        </p:txBody>
      </p:sp>
    </p:spTree>
    <p:extLst>
      <p:ext uri="{BB962C8B-B14F-4D97-AF65-F5344CB8AC3E}">
        <p14:creationId xmlns:p14="http://schemas.microsoft.com/office/powerpoint/2010/main" val="170831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endParaRPr lang="en-US" sz="3500" dirty="0">
              <a:solidFill>
                <a:srgbClr val="FFFFFF"/>
              </a:solidFill>
              <a:ea typeface="ＭＳ Ｐゴシック" charset="0"/>
              <a:cs typeface="ＭＳ Ｐゴシック" charset="0"/>
            </a:endParaRPr>
          </a:p>
        </p:txBody>
      </p:sp>
      <p:sp>
        <p:nvSpPr>
          <p:cNvPr id="9" name="Content Placeholder 8"/>
          <p:cNvSpPr>
            <a:spLocks noGrp="1"/>
          </p:cNvSpPr>
          <p:nvPr>
            <p:ph idx="1"/>
          </p:nvPr>
        </p:nvSpPr>
        <p:spPr/>
        <p:txBody>
          <a:bodyPr>
            <a:normAutofit/>
          </a:bodyPr>
          <a:lstStyle/>
          <a:p>
            <a:pPr>
              <a:buFont typeface="Arial" panose="020B0604020202020204" pitchFamily="34" charset="0"/>
              <a:buChar char="•"/>
            </a:pPr>
            <a:r>
              <a:rPr lang="de-DE" sz="2800" dirty="0" smtClean="0"/>
              <a:t>What</a:t>
            </a:r>
            <a:r>
              <a:rPr lang="de-DE" sz="2000" dirty="0" smtClean="0"/>
              <a:t>  </a:t>
            </a:r>
            <a:r>
              <a:rPr lang="de-DE" sz="2800" dirty="0" smtClean="0"/>
              <a:t>is</a:t>
            </a:r>
            <a:r>
              <a:rPr lang="de-DE" sz="1800" dirty="0" smtClean="0"/>
              <a:t>  </a:t>
            </a:r>
            <a:r>
              <a:rPr lang="de-DE" sz="2800" dirty="0" smtClean="0"/>
              <a:t>docWorks?</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How is METS used in docWorks?</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How does the data model look like?</a:t>
            </a:r>
            <a:endParaRPr lang="en-US" sz="2800" dirty="0"/>
          </a:p>
        </p:txBody>
      </p:sp>
    </p:spTree>
    <p:extLst>
      <p:ext uri="{BB962C8B-B14F-4D97-AF65-F5344CB8AC3E}">
        <p14:creationId xmlns:p14="http://schemas.microsoft.com/office/powerpoint/2010/main" val="414908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3" descr="pdf.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771880" y="3269208"/>
            <a:ext cx="720000" cy="720000"/>
          </a:xfrm>
          <a:prstGeom prst="rect">
            <a:avLst/>
          </a:prstGeom>
        </p:spPr>
      </p:pic>
      <p:pic>
        <p:nvPicPr>
          <p:cNvPr id="5" name="Bild 4" descr="word.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123808" y="3269288"/>
            <a:ext cx="720000" cy="720000"/>
          </a:xfrm>
          <a:prstGeom prst="rect">
            <a:avLst/>
          </a:prstGeom>
        </p:spPr>
      </p:pic>
      <p:pic>
        <p:nvPicPr>
          <p:cNvPr id="6" name="Bild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403648" y="3302620"/>
            <a:ext cx="720000" cy="720000"/>
          </a:xfrm>
          <a:prstGeom prst="rect">
            <a:avLst/>
          </a:prstGeom>
        </p:spPr>
      </p:pic>
      <p:pic>
        <p:nvPicPr>
          <p:cNvPr id="7" name="Bild 6" descr="image.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27664" y="3279458"/>
            <a:ext cx="720000" cy="720000"/>
          </a:xfrm>
          <a:prstGeom prst="rect">
            <a:avLst/>
          </a:prstGeom>
        </p:spPr>
      </p:pic>
      <p:pic>
        <p:nvPicPr>
          <p:cNvPr id="16" name="Bild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5992" y="2621131"/>
            <a:ext cx="864000" cy="1440000"/>
          </a:xfrm>
          <a:prstGeom prst="rect">
            <a:avLst/>
          </a:prstGeom>
        </p:spPr>
      </p:pic>
      <p:pic>
        <p:nvPicPr>
          <p:cNvPr id="17" name="Bild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4048" y="2621136"/>
            <a:ext cx="863997" cy="1439995"/>
          </a:xfrm>
          <a:prstGeom prst="rect">
            <a:avLst/>
          </a:prstGeom>
        </p:spPr>
      </p:pic>
      <p:pic>
        <p:nvPicPr>
          <p:cNvPr id="18" name="Bild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2621131"/>
            <a:ext cx="864000" cy="1440000"/>
          </a:xfrm>
          <a:prstGeom prst="rect">
            <a:avLst/>
          </a:prstGeom>
        </p:spPr>
      </p:pic>
      <p:sp>
        <p:nvSpPr>
          <p:cNvPr id="8" name="Textfeld 7"/>
          <p:cNvSpPr txBox="1"/>
          <p:nvPr/>
        </p:nvSpPr>
        <p:spPr>
          <a:xfrm>
            <a:off x="3419872" y="2621136"/>
            <a:ext cx="1800200" cy="1477328"/>
          </a:xfrm>
          <a:prstGeom prst="rect">
            <a:avLst/>
          </a:prstGeom>
          <a:solidFill>
            <a:schemeClr val="tx1"/>
          </a:solidFill>
        </p:spPr>
        <p:txBody>
          <a:bodyPr wrap="square" rtlCol="0">
            <a:spAutoFit/>
          </a:bodyPr>
          <a:lstStyle/>
          <a:p>
            <a:endParaRPr lang="de-DE" dirty="0" smtClean="0"/>
          </a:p>
          <a:p>
            <a:endParaRPr lang="de-DE" dirty="0"/>
          </a:p>
          <a:p>
            <a:endParaRPr lang="de-DE" dirty="0" smtClean="0"/>
          </a:p>
          <a:p>
            <a:endParaRPr lang="de-DE" dirty="0"/>
          </a:p>
          <a:p>
            <a:endParaRPr lang="de-DE" dirty="0"/>
          </a:p>
        </p:txBody>
      </p:sp>
      <p:sp>
        <p:nvSpPr>
          <p:cNvPr id="14"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Illustration of docWorks</a:t>
            </a:r>
            <a:endParaRPr lang="en-US" sz="3500" dirty="0">
              <a:solidFill>
                <a:srgbClr val="FFFFFF"/>
              </a:solidFill>
              <a:ea typeface="ＭＳ Ｐゴシック" charset="0"/>
              <a:cs typeface="ＭＳ Ｐゴシック" charset="0"/>
            </a:endParaRPr>
          </a:p>
        </p:txBody>
      </p:sp>
      <p:pic>
        <p:nvPicPr>
          <p:cNvPr id="15" name="Bild 14" descr="check1.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68024" y="2997032"/>
            <a:ext cx="720000" cy="720000"/>
          </a:xfrm>
          <a:prstGeom prst="rect">
            <a:avLst/>
          </a:prstGeom>
        </p:spPr>
      </p:pic>
      <p:pic>
        <p:nvPicPr>
          <p:cNvPr id="13" name="Bild 12" descr="factory-down.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48456" y="2245320"/>
            <a:ext cx="8128000" cy="4064000"/>
          </a:xfrm>
          <a:prstGeom prst="rect">
            <a:avLst/>
          </a:prstGeom>
        </p:spPr>
      </p:pic>
      <p:pic>
        <p:nvPicPr>
          <p:cNvPr id="3" name="Bild 2" descr="factory-158423_640.png"/>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48456" y="2245320"/>
            <a:ext cx="8128000" cy="4064000"/>
          </a:xfrm>
          <a:prstGeom prst="rect">
            <a:avLst/>
          </a:prstGeom>
        </p:spPr>
      </p:pic>
      <p:pic>
        <p:nvPicPr>
          <p:cNvPr id="205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758" y="4725144"/>
            <a:ext cx="856692" cy="856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686" y="5234184"/>
            <a:ext cx="427064" cy="427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9686" y="4653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5008" y="4653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5008" y="5234136"/>
            <a:ext cx="427112" cy="42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4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0" presetClass="path" presetSubtype="0" accel="50000" decel="50000" fill="hold" nodeType="withEffect">
                                  <p:stCondLst>
                                    <p:cond delay="0"/>
                                  </p:stCondLst>
                                  <p:childTnLst>
                                    <p:animMotion origin="layout" path="M 0 0 L 0.22848 0 " pathEditMode="relative" ptsTypes="AA">
                                      <p:cBhvr>
                                        <p:cTn id="10" dur="3000" fill="hold"/>
                                        <p:tgtEl>
                                          <p:spTgt spid="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22848 0 " pathEditMode="relative" ptsTypes="AA">
                                      <p:cBhvr>
                                        <p:cTn id="12" dur="3000" fill="hold"/>
                                        <p:tgtEl>
                                          <p:spTgt spid="6"/>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2848 0 " pathEditMode="relative" ptsTypes="AA">
                                      <p:cBhvr>
                                        <p:cTn id="14" dur="3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22848 0 " pathEditMode="relative" ptsTypes="AA">
                                      <p:cBhvr>
                                        <p:cTn id="16" dur="3000" fill="hold"/>
                                        <p:tgtEl>
                                          <p:spTgt spid="4"/>
                                        </p:tgtEl>
                                        <p:attrNameLst>
                                          <p:attrName>ppt_x</p:attrName>
                                          <p:attrName>ppt_y</p:attrName>
                                        </p:attrNameLst>
                                      </p:cBhvr>
                                    </p:animMotion>
                                  </p:childTnLst>
                                </p:cTn>
                              </p:par>
                              <p:par>
                                <p:cTn id="17" presetID="1" presetClass="entr" presetSubtype="0" fill="hold" nodeType="withEffect">
                                  <p:stCondLst>
                                    <p:cond delay="2000"/>
                                  </p:stCondLst>
                                  <p:childTnLst>
                                    <p:set>
                                      <p:cBhvr>
                                        <p:cTn id="18" dur="1" fill="hold">
                                          <p:stCondLst>
                                            <p:cond delay="0"/>
                                          </p:stCondLst>
                                        </p:cTn>
                                        <p:tgtEl>
                                          <p:spTgt spid="15"/>
                                        </p:tgtEl>
                                        <p:attrNameLst>
                                          <p:attrName>style.visibility</p:attrName>
                                        </p:attrNameLst>
                                      </p:cBhvr>
                                      <p:to>
                                        <p:strVal val="visible"/>
                                      </p:to>
                                    </p:set>
                                  </p:childTnLst>
                                </p:cTn>
                              </p:par>
                              <p:par>
                                <p:cTn id="19" presetID="0" presetClass="path" presetSubtype="0" accel="50000" decel="50000" fill="hold" nodeType="withEffect">
                                  <p:stCondLst>
                                    <p:cond delay="2000"/>
                                  </p:stCondLst>
                                  <p:childTnLst>
                                    <p:animMotion origin="layout" path="M 0 0 L 0.30712 0 " pathEditMode="relative" ptsTypes="AA">
                                      <p:cBhvr>
                                        <p:cTn id="20" dur="3000" fill="hold"/>
                                        <p:tgtEl>
                                          <p:spTgt spid="18"/>
                                        </p:tgtEl>
                                        <p:attrNameLst>
                                          <p:attrName>ppt_x</p:attrName>
                                          <p:attrName>ppt_y</p:attrName>
                                        </p:attrNameLst>
                                      </p:cBhvr>
                                    </p:animMotion>
                                  </p:childTnLst>
                                </p:cTn>
                              </p:par>
                              <p:par>
                                <p:cTn id="21" presetID="0" presetClass="path" presetSubtype="0" accel="50000" decel="50000" fill="hold" nodeType="withEffect">
                                  <p:stCondLst>
                                    <p:cond delay="2000"/>
                                  </p:stCondLst>
                                  <p:childTnLst>
                                    <p:animMotion origin="layout" path="M 0 0 L 0.30712 0 " pathEditMode="relative" ptsTypes="AA">
                                      <p:cBhvr>
                                        <p:cTn id="22" dur="3000" fill="hold"/>
                                        <p:tgtEl>
                                          <p:spTgt spid="16"/>
                                        </p:tgtEl>
                                        <p:attrNameLst>
                                          <p:attrName>ppt_x</p:attrName>
                                          <p:attrName>ppt_y</p:attrName>
                                        </p:attrNameLst>
                                      </p:cBhvr>
                                    </p:animMotion>
                                  </p:childTnLst>
                                </p:cTn>
                              </p:par>
                              <p:par>
                                <p:cTn id="23" presetID="0" presetClass="path" presetSubtype="0" accel="50000" decel="50000" fill="hold" nodeType="withEffect">
                                  <p:stCondLst>
                                    <p:cond delay="2000"/>
                                  </p:stCondLst>
                                  <p:childTnLst>
                                    <p:animMotion origin="layout" path="M 0 0 L 0.30712 0 " pathEditMode="relative" ptsTypes="AA">
                                      <p:cBhvr>
                                        <p:cTn id="24" dur="3000" fill="hold"/>
                                        <p:tgtEl>
                                          <p:spTgt spid="1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animEffect transition="in" filter="fade">
                                      <p:cBhvr>
                                        <p:cTn id="29" dur="500"/>
                                        <p:tgtEl>
                                          <p:spTgt spid="205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1"/>
                                        </p:tgtEl>
                                        <p:attrNameLst>
                                          <p:attrName>style.visibility</p:attrName>
                                        </p:attrNameLst>
                                      </p:cBhvr>
                                      <p:to>
                                        <p:strVal val="visible"/>
                                      </p:to>
                                    </p:set>
                                    <p:animEffect transition="in" filter="fade">
                                      <p:cBhvr>
                                        <p:cTn id="34" dur="500"/>
                                        <p:tgtEl>
                                          <p:spTgt spid="20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53"/>
                                        </p:tgtEl>
                                        <p:attrNameLst>
                                          <p:attrName>style.visibility</p:attrName>
                                        </p:attrNameLst>
                                      </p:cBhvr>
                                      <p:to>
                                        <p:strVal val="visible"/>
                                      </p:to>
                                    </p:set>
                                    <p:animEffect transition="in" filter="fade">
                                      <p:cBhvr>
                                        <p:cTn id="39" dur="500"/>
                                        <p:tgtEl>
                                          <p:spTgt spid="20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54"/>
                                        </p:tgtEl>
                                        <p:attrNameLst>
                                          <p:attrName>style.visibility</p:attrName>
                                        </p:attrNameLst>
                                      </p:cBhvr>
                                      <p:to>
                                        <p:strVal val="visible"/>
                                      </p:to>
                                    </p:set>
                                    <p:animEffect transition="in" filter="fade">
                                      <p:cBhvr>
                                        <p:cTn id="4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
          <p:cNvSpPr txBox="1">
            <a:spLocks/>
          </p:cNvSpPr>
          <p:nvPr/>
        </p:nvSpPr>
        <p:spPr bwMode="auto">
          <a:xfrm>
            <a:off x="26318" y="116632"/>
            <a:ext cx="9144000" cy="1620589"/>
          </a:xfrm>
          <a:prstGeom prst="rect">
            <a:avLst/>
          </a:prstGeom>
          <a:noFill/>
          <a:ln>
            <a:noFill/>
          </a:ln>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Role of METS within docWorks</a:t>
            </a:r>
            <a:endParaRPr lang="en-US" sz="3500" dirty="0">
              <a:solidFill>
                <a:srgbClr val="FFFFFF"/>
              </a:solidFill>
              <a:ea typeface="ＭＳ Ｐゴシック" charset="0"/>
              <a:cs typeface="ＭＳ Ｐゴシック" charset="0"/>
            </a:endParaRPr>
          </a:p>
        </p:txBody>
      </p:sp>
      <p:sp>
        <p:nvSpPr>
          <p:cNvPr id="20" name="Content Placeholder 8"/>
          <p:cNvSpPr txBox="1">
            <a:spLocks/>
          </p:cNvSpPr>
          <p:nvPr/>
        </p:nvSpPr>
        <p:spPr>
          <a:xfrm>
            <a:off x="1043608" y="1593204"/>
            <a:ext cx="7033592" cy="4767995"/>
          </a:xfrm>
          <a:prstGeom prst="rect">
            <a:avLst/>
          </a:prstGeom>
        </p:spPr>
        <p:txBody>
          <a:bodyPr>
            <a:normAutofit fontScale="85000" lnSpcReduction="20000"/>
          </a:bodyPr>
          <a:lstStyle>
            <a:lvl1pPr marL="342900" indent="-342900" algn="l" defTabSz="457200" rtl="0" eaLnBrk="1" fontAlgn="base" hangingPunct="1">
              <a:spcBef>
                <a:spcPct val="20000"/>
              </a:spcBef>
              <a:spcAft>
                <a:spcPct val="0"/>
              </a:spcAft>
              <a:buFont typeface="Arial" charset="0"/>
              <a:defRPr sz="2400" kern="1200">
                <a:solidFill>
                  <a:schemeClr val="bg1"/>
                </a:solidFill>
                <a:latin typeface="Arial"/>
                <a:ea typeface="ヒラギノ角ゴ Pro W3" pitchFamily="-107" charset="-128"/>
                <a:cs typeface="Arial"/>
              </a:defRPr>
            </a:lvl1pPr>
            <a:lvl2pPr marL="742950" indent="-28575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2pPr>
            <a:lvl3pPr marL="11430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3pPr>
            <a:lvl4pPr marL="16002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4pPr>
            <a:lvl5pPr marL="2057400" indent="-228600" algn="l" defTabSz="457200" rtl="0" eaLnBrk="1" fontAlgn="base" hangingPunct="1">
              <a:spcBef>
                <a:spcPct val="20000"/>
              </a:spcBef>
              <a:spcAft>
                <a:spcPct val="0"/>
              </a:spcAft>
              <a:buFont typeface="Arial" charset="0"/>
              <a:defRPr sz="1600" kern="1200">
                <a:solidFill>
                  <a:schemeClr val="tx1"/>
                </a:solidFill>
                <a:latin typeface="Arial"/>
                <a:ea typeface="ヒラギノ角ゴ Pro W3" pitchFamily="-107"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de-DE" sz="2800" dirty="0" smtClean="0"/>
              <a:t>internal data model used within docWorks to keep intermediate data</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METS is used as output format</a:t>
            </a:r>
          </a:p>
          <a:p>
            <a:pPr>
              <a:buFont typeface="Arial" panose="020B0604020202020204" pitchFamily="34" charset="0"/>
              <a:buChar char="•"/>
            </a:pPr>
            <a:endParaRPr lang="de-DE" sz="2800" dirty="0"/>
          </a:p>
          <a:p>
            <a:pPr>
              <a:buFont typeface="Arial" panose="020B0604020202020204" pitchFamily="34" charset="0"/>
              <a:buChar char="•"/>
            </a:pPr>
            <a:r>
              <a:rPr lang="de-DE" sz="2800" dirty="0" smtClean="0"/>
              <a:t>One METS file for each digital object</a:t>
            </a:r>
          </a:p>
          <a:p>
            <a:pPr lvl="1">
              <a:buFont typeface="Arial" panose="020B0604020202020204" pitchFamily="34" charset="0"/>
              <a:buChar char="•"/>
            </a:pPr>
            <a:r>
              <a:rPr lang="de-DE" sz="2000" dirty="0" smtClean="0">
                <a:solidFill>
                  <a:schemeClr val="bg1"/>
                </a:solidFill>
              </a:rPr>
              <a:t>Newspaper issue</a:t>
            </a:r>
          </a:p>
          <a:p>
            <a:pPr lvl="1">
              <a:buFont typeface="Arial" panose="020B0604020202020204" pitchFamily="34" charset="0"/>
              <a:buChar char="•"/>
            </a:pPr>
            <a:r>
              <a:rPr lang="de-DE" sz="2000" dirty="0" smtClean="0">
                <a:solidFill>
                  <a:schemeClr val="bg1"/>
                </a:solidFill>
              </a:rPr>
              <a:t>Book</a:t>
            </a:r>
          </a:p>
          <a:p>
            <a:pPr lvl="1">
              <a:buFont typeface="Arial" panose="020B0604020202020204" pitchFamily="34" charset="0"/>
              <a:buChar char="•"/>
            </a:pPr>
            <a:r>
              <a:rPr lang="de-DE" sz="2000" dirty="0" smtClean="0">
                <a:solidFill>
                  <a:schemeClr val="bg1"/>
                </a:solidFill>
              </a:rPr>
              <a:t>Journal issue</a:t>
            </a:r>
          </a:p>
          <a:p>
            <a:pPr>
              <a:buFont typeface="Arial" panose="020B0604020202020204" pitchFamily="34" charset="0"/>
              <a:buChar char="•"/>
            </a:pPr>
            <a:endParaRPr lang="de-DE" sz="2800" dirty="0" smtClean="0"/>
          </a:p>
          <a:p>
            <a:pPr>
              <a:buFont typeface="Arial" panose="020B0604020202020204" pitchFamily="34" charset="0"/>
              <a:buChar char="•"/>
            </a:pPr>
            <a:r>
              <a:rPr lang="de-DE" sz="2800" dirty="0" smtClean="0"/>
              <a:t>Default output</a:t>
            </a:r>
          </a:p>
          <a:p>
            <a:pPr marL="742950" lvl="2" indent="-342900">
              <a:buFont typeface="Arial" panose="020B0604020202020204" pitchFamily="34" charset="0"/>
              <a:buChar char="•"/>
            </a:pPr>
            <a:r>
              <a:rPr lang="de-DE" sz="1800" dirty="0">
                <a:solidFill>
                  <a:schemeClr val="bg1"/>
                </a:solidFill>
              </a:rPr>
              <a:t>METS</a:t>
            </a:r>
          </a:p>
          <a:p>
            <a:pPr marL="742950" lvl="2" indent="-342900">
              <a:buFont typeface="Arial" panose="020B0604020202020204" pitchFamily="34" charset="0"/>
              <a:buChar char="•"/>
            </a:pPr>
            <a:r>
              <a:rPr lang="de-DE" sz="1800" dirty="0">
                <a:solidFill>
                  <a:schemeClr val="bg1"/>
                </a:solidFill>
              </a:rPr>
              <a:t>ALTO</a:t>
            </a:r>
          </a:p>
          <a:p>
            <a:pPr marL="742950" lvl="2" indent="-342900">
              <a:buFont typeface="Arial" panose="020B0604020202020204" pitchFamily="34" charset="0"/>
              <a:buChar char="•"/>
            </a:pPr>
            <a:r>
              <a:rPr lang="de-DE" sz="1800" dirty="0">
                <a:solidFill>
                  <a:schemeClr val="bg1"/>
                </a:solidFill>
              </a:rPr>
              <a:t>Master </a:t>
            </a:r>
            <a:r>
              <a:rPr lang="de-DE" sz="1800" dirty="0" smtClean="0">
                <a:solidFill>
                  <a:schemeClr val="bg1"/>
                </a:solidFill>
              </a:rPr>
              <a:t>images</a:t>
            </a:r>
          </a:p>
          <a:p>
            <a:pPr marL="742950" lvl="2" indent="-342900">
              <a:buFont typeface="Arial" panose="020B0604020202020204" pitchFamily="34" charset="0"/>
              <a:buChar char="•"/>
            </a:pPr>
            <a:r>
              <a:rPr lang="de-DE" sz="1800" dirty="0" smtClean="0">
                <a:solidFill>
                  <a:schemeClr val="bg1"/>
                </a:solidFill>
              </a:rPr>
              <a:t>Derivatives (PDF, ePUB, lossy images)</a:t>
            </a:r>
            <a:endParaRPr lang="de-DE" sz="1800" dirty="0">
              <a:solidFill>
                <a:schemeClr val="bg1"/>
              </a:solidFill>
            </a:endParaRPr>
          </a:p>
        </p:txBody>
      </p:sp>
    </p:spTree>
    <p:extLst>
      <p:ext uri="{BB962C8B-B14F-4D97-AF65-F5344CB8AC3E}">
        <p14:creationId xmlns:p14="http://schemas.microsoft.com/office/powerpoint/2010/main" val="70997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fade">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fade">
                                      <p:cBhvr>
                                        <p:cTn id="17" dur="500"/>
                                        <p:tgtEl>
                                          <p:spTgt spid="20">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xEl>
                                              <p:pRg st="5" end="5"/>
                                            </p:txEl>
                                          </p:spTgt>
                                        </p:tgtEl>
                                        <p:attrNameLst>
                                          <p:attrName>style.visibility</p:attrName>
                                        </p:attrNameLst>
                                      </p:cBhvr>
                                      <p:to>
                                        <p:strVal val="visible"/>
                                      </p:to>
                                    </p:set>
                                    <p:animEffect transition="in" filter="fade">
                                      <p:cBhvr>
                                        <p:cTn id="20" dur="500"/>
                                        <p:tgtEl>
                                          <p:spTgt spid="20">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animEffect transition="in" filter="fade">
                                      <p:cBhvr>
                                        <p:cTn id="23" dur="500"/>
                                        <p:tgtEl>
                                          <p:spTgt spid="20">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xEl>
                                              <p:pRg st="7" end="7"/>
                                            </p:txEl>
                                          </p:spTgt>
                                        </p:tgtEl>
                                        <p:attrNameLst>
                                          <p:attrName>style.visibility</p:attrName>
                                        </p:attrNameLst>
                                      </p:cBhvr>
                                      <p:to>
                                        <p:strVal val="visible"/>
                                      </p:to>
                                    </p:set>
                                    <p:animEffect transition="in" filter="fade">
                                      <p:cBhvr>
                                        <p:cTn id="26" dur="500"/>
                                        <p:tgtEl>
                                          <p:spTgt spid="20">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animEffect transition="in" filter="fade">
                                      <p:cBhvr>
                                        <p:cTn id="31" dur="500"/>
                                        <p:tgtEl>
                                          <p:spTgt spid="20">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xEl>
                                              <p:pRg st="10" end="10"/>
                                            </p:txEl>
                                          </p:spTgt>
                                        </p:tgtEl>
                                        <p:attrNameLst>
                                          <p:attrName>style.visibility</p:attrName>
                                        </p:attrNameLst>
                                      </p:cBhvr>
                                      <p:to>
                                        <p:strVal val="visible"/>
                                      </p:to>
                                    </p:set>
                                    <p:animEffect transition="in" filter="fade">
                                      <p:cBhvr>
                                        <p:cTn id="34" dur="500"/>
                                        <p:tgtEl>
                                          <p:spTgt spid="20">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11" end="11"/>
                                            </p:txEl>
                                          </p:spTgt>
                                        </p:tgtEl>
                                        <p:attrNameLst>
                                          <p:attrName>style.visibility</p:attrName>
                                        </p:attrNameLst>
                                      </p:cBhvr>
                                      <p:to>
                                        <p:strVal val="visible"/>
                                      </p:to>
                                    </p:set>
                                    <p:animEffect transition="in" filter="fade">
                                      <p:cBhvr>
                                        <p:cTn id="37" dur="500"/>
                                        <p:tgtEl>
                                          <p:spTgt spid="20">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xEl>
                                              <p:pRg st="12" end="12"/>
                                            </p:txEl>
                                          </p:spTgt>
                                        </p:tgtEl>
                                        <p:attrNameLst>
                                          <p:attrName>style.visibility</p:attrName>
                                        </p:attrNameLst>
                                      </p:cBhvr>
                                      <p:to>
                                        <p:strVal val="visible"/>
                                      </p:to>
                                    </p:set>
                                    <p:animEffect transition="in" filter="fade">
                                      <p:cBhvr>
                                        <p:cTn id="40" dur="500"/>
                                        <p:tgtEl>
                                          <p:spTgt spid="20">
                                            <p:txEl>
                                              <p:pRg st="12" end="1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xEl>
                                              <p:pRg st="13" end="13"/>
                                            </p:txEl>
                                          </p:spTgt>
                                        </p:tgtEl>
                                        <p:attrNameLst>
                                          <p:attrName>style.visibility</p:attrName>
                                        </p:attrNameLst>
                                      </p:cBhvr>
                                      <p:to>
                                        <p:strVal val="visible"/>
                                      </p:to>
                                    </p:set>
                                    <p:animEffect transition="in" filter="fade">
                                      <p:cBhvr>
                                        <p:cTn id="43" dur="500"/>
                                        <p:tgtEl>
                                          <p:spTgt spid="2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bgerundetes Rechteck 34"/>
          <p:cNvSpPr/>
          <p:nvPr/>
        </p:nvSpPr>
        <p:spPr>
          <a:xfrm>
            <a:off x="2195736" y="5085184"/>
            <a:ext cx="3816424" cy="432000"/>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Structural </a:t>
            </a:r>
            <a:r>
              <a:rPr lang="de-DE" dirty="0" smtClean="0">
                <a:solidFill>
                  <a:srgbClr val="FFFFFF"/>
                </a:solidFill>
              </a:rPr>
              <a:t>map	&lt;structMap&gt;</a:t>
            </a:r>
            <a:endParaRPr lang="de-DE" dirty="0">
              <a:solidFill>
                <a:srgbClr val="FFFFFF"/>
              </a:solidFill>
            </a:endParaRPr>
          </a:p>
        </p:txBody>
      </p:sp>
      <p:sp>
        <p:nvSpPr>
          <p:cNvPr id="10240" name="Abgerundetes Rechteck 10239"/>
          <p:cNvSpPr/>
          <p:nvPr/>
        </p:nvSpPr>
        <p:spPr>
          <a:xfrm>
            <a:off x="2199928" y="2780928"/>
            <a:ext cx="3816424" cy="4320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METS </a:t>
            </a:r>
            <a:r>
              <a:rPr lang="de-DE" dirty="0" smtClean="0">
                <a:solidFill>
                  <a:srgbClr val="FFFFFF"/>
                </a:solidFill>
              </a:rPr>
              <a:t>header	&lt;metsHdr&gt;</a:t>
            </a:r>
            <a:endParaRPr lang="de-DE" dirty="0">
              <a:solidFill>
                <a:srgbClr val="FFFFFF"/>
              </a:solidFill>
            </a:endParaRPr>
          </a:p>
        </p:txBody>
      </p:sp>
      <p:sp>
        <p:nvSpPr>
          <p:cNvPr id="25" name="Titel 1"/>
          <p:cNvSpPr txBox="1">
            <a:spLocks/>
          </p:cNvSpPr>
          <p:nvPr/>
        </p:nvSpPr>
        <p:spPr bwMode="auto">
          <a:xfrm>
            <a:off x="0" y="-27384"/>
            <a:ext cx="9144000" cy="162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ctr" eaLnBrk="1" hangingPunct="1">
              <a:lnSpc>
                <a:spcPct val="120000"/>
              </a:lnSpc>
            </a:pPr>
            <a:r>
              <a:rPr lang="de-DE" sz="3500" dirty="0" smtClean="0">
                <a:solidFill>
                  <a:srgbClr val="FFFFFF"/>
                </a:solidFill>
                <a:ea typeface="ＭＳ Ｐゴシック" charset="0"/>
                <a:cs typeface="ＭＳ Ｐゴシック" charset="0"/>
              </a:rPr>
              <a:t>How the dW - METS files look like</a:t>
            </a:r>
            <a:endParaRPr lang="en-US" sz="3500" dirty="0">
              <a:solidFill>
                <a:srgbClr val="FFFFFF"/>
              </a:solidFill>
              <a:ea typeface="ＭＳ Ｐゴシック" charset="0"/>
              <a:cs typeface="ＭＳ Ｐゴシック" charset="0"/>
            </a:endParaRPr>
          </a:p>
        </p:txBody>
      </p:sp>
      <p:pic>
        <p:nvPicPr>
          <p:cNvPr id="2"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64" y="1282577"/>
            <a:ext cx="1498352" cy="1498352"/>
          </a:xfrm>
          <a:prstGeom prst="rect">
            <a:avLst/>
          </a:prstGeom>
        </p:spPr>
      </p:pic>
      <p:sp>
        <p:nvSpPr>
          <p:cNvPr id="27" name="Rectangle 28"/>
          <p:cNvSpPr>
            <a:spLocks noChangeArrowheads="1"/>
          </p:cNvSpPr>
          <p:nvPr/>
        </p:nvSpPr>
        <p:spPr bwMode="auto">
          <a:xfrm>
            <a:off x="798860" y="177879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28" name="Gerade Verbindung 27"/>
          <p:cNvCxnSpPr/>
          <p:nvPr/>
        </p:nvCxnSpPr>
        <p:spPr>
          <a:xfrm>
            <a:off x="1331640" y="2774951"/>
            <a:ext cx="0" cy="367836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p:nvCxnSpPr>
        <p:spPr>
          <a:xfrm>
            <a:off x="1331640" y="29969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36" name="Abgerundetes Rechteck 35"/>
          <p:cNvSpPr/>
          <p:nvPr/>
        </p:nvSpPr>
        <p:spPr>
          <a:xfrm>
            <a:off x="2195736" y="3356992"/>
            <a:ext cx="3816424" cy="432000"/>
          </a:xfrm>
          <a:prstGeom prst="round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sz="1600" dirty="0">
                <a:solidFill>
                  <a:schemeClr val="tx1"/>
                </a:solidFill>
              </a:rPr>
              <a:t>Descriptive metadata </a:t>
            </a:r>
            <a:r>
              <a:rPr lang="de-DE" sz="1600" dirty="0" smtClean="0">
                <a:solidFill>
                  <a:schemeClr val="tx1"/>
                </a:solidFill>
              </a:rPr>
              <a:t>section	&lt;dmdSec</a:t>
            </a:r>
            <a:r>
              <a:rPr lang="de-DE" sz="1600" dirty="0">
                <a:solidFill>
                  <a:schemeClr val="tx1"/>
                </a:solidFill>
              </a:rPr>
              <a:t>&gt;</a:t>
            </a:r>
          </a:p>
        </p:txBody>
      </p:sp>
      <p:sp>
        <p:nvSpPr>
          <p:cNvPr id="38" name="Abgerundetes Rechteck 37"/>
          <p:cNvSpPr/>
          <p:nvPr/>
        </p:nvSpPr>
        <p:spPr>
          <a:xfrm>
            <a:off x="2195736" y="3933056"/>
            <a:ext cx="3816424" cy="432000"/>
          </a:xfrm>
          <a:prstGeom prst="roundRect">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lvl="0">
              <a:tabLst>
                <a:tab pos="3584575" algn="r"/>
              </a:tabLst>
            </a:pPr>
            <a:r>
              <a:rPr lang="de-DE" sz="1600" dirty="0">
                <a:solidFill>
                  <a:srgbClr val="FFFFFF"/>
                </a:solidFill>
                <a:cs typeface="Arial" panose="020B0604020202020204" pitchFamily="34" charset="0"/>
              </a:rPr>
              <a:t>Administrative</a:t>
            </a:r>
            <a:r>
              <a:rPr lang="de-DE" sz="1600" dirty="0">
                <a:solidFill>
                  <a:srgbClr val="FFFFFF"/>
                </a:solidFill>
              </a:rPr>
              <a:t> metadata </a:t>
            </a:r>
            <a:r>
              <a:rPr lang="de-DE" sz="1600" dirty="0" smtClean="0">
                <a:solidFill>
                  <a:srgbClr val="FFFFFF"/>
                </a:solidFill>
              </a:rPr>
              <a:t>section	&lt;amdSec&gt;</a:t>
            </a:r>
            <a:endParaRPr lang="de-DE" sz="1600" dirty="0">
              <a:solidFill>
                <a:srgbClr val="FFFFFF"/>
              </a:solidFill>
            </a:endParaRPr>
          </a:p>
        </p:txBody>
      </p:sp>
      <p:sp>
        <p:nvSpPr>
          <p:cNvPr id="40" name="Abgerundetes Rechteck 39"/>
          <p:cNvSpPr/>
          <p:nvPr/>
        </p:nvSpPr>
        <p:spPr>
          <a:xfrm>
            <a:off x="2195736" y="4509120"/>
            <a:ext cx="3816424" cy="432000"/>
          </a:xfrm>
          <a:prstGeom prst="roundRect">
            <a:avLst/>
          </a:prstGeom>
          <a:solidFill>
            <a:schemeClr val="accent3"/>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FFFFFF"/>
                </a:solidFill>
              </a:rPr>
              <a:t>File inventory </a:t>
            </a:r>
            <a:r>
              <a:rPr lang="de-DE" dirty="0" smtClean="0">
                <a:solidFill>
                  <a:srgbClr val="FFFFFF"/>
                </a:solidFill>
              </a:rPr>
              <a:t>section	&lt;fileSec&gt;</a:t>
            </a:r>
            <a:endParaRPr lang="de-DE" dirty="0">
              <a:solidFill>
                <a:srgbClr val="FFFFFF"/>
              </a:solidFill>
            </a:endParaRPr>
          </a:p>
        </p:txBody>
      </p:sp>
      <p:sp>
        <p:nvSpPr>
          <p:cNvPr id="42" name="Abgerundetes Rechteck 41"/>
          <p:cNvSpPr/>
          <p:nvPr/>
        </p:nvSpPr>
        <p:spPr>
          <a:xfrm>
            <a:off x="2195736" y="5661248"/>
            <a:ext cx="3816424" cy="432000"/>
          </a:xfrm>
          <a:prstGeom prst="roundRect">
            <a:avLst/>
          </a:prstGeom>
          <a:solidFill>
            <a:schemeClr val="bg1">
              <a:lumMod val="85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a:solidFill>
                  <a:srgbClr val="000000"/>
                </a:solidFill>
              </a:rPr>
              <a:t>Structural map </a:t>
            </a:r>
            <a:r>
              <a:rPr lang="de-DE" dirty="0" smtClean="0">
                <a:solidFill>
                  <a:srgbClr val="000000"/>
                </a:solidFill>
              </a:rPr>
              <a:t>linking	&lt;structLink&gt;</a:t>
            </a:r>
            <a:endParaRPr lang="de-DE" dirty="0">
              <a:solidFill>
                <a:srgbClr val="000000"/>
              </a:solidFill>
            </a:endParaRPr>
          </a:p>
        </p:txBody>
      </p:sp>
      <p:cxnSp>
        <p:nvCxnSpPr>
          <p:cNvPr id="44" name="Gerade Verbindung 43"/>
          <p:cNvCxnSpPr/>
          <p:nvPr/>
        </p:nvCxnSpPr>
        <p:spPr>
          <a:xfrm>
            <a:off x="1331640" y="41485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Gerade Verbindung 46"/>
          <p:cNvCxnSpPr/>
          <p:nvPr/>
        </p:nvCxnSpPr>
        <p:spPr>
          <a:xfrm>
            <a:off x="1331640" y="47243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8" name="Gerade Verbindung 47"/>
          <p:cNvCxnSpPr/>
          <p:nvPr/>
        </p:nvCxnSpPr>
        <p:spPr>
          <a:xfrm>
            <a:off x="1331640" y="53001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Gerade Verbindung 48"/>
          <p:cNvCxnSpPr/>
          <p:nvPr/>
        </p:nvCxnSpPr>
        <p:spPr>
          <a:xfrm>
            <a:off x="1331640" y="5875951"/>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 name="Gerade Verbindung 49"/>
          <p:cNvCxnSpPr/>
          <p:nvPr/>
        </p:nvCxnSpPr>
        <p:spPr>
          <a:xfrm>
            <a:off x="1331640" y="6451749"/>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21" name="Abgerundetes Rechteck 41"/>
          <p:cNvSpPr/>
          <p:nvPr/>
        </p:nvSpPr>
        <p:spPr>
          <a:xfrm>
            <a:off x="2199928" y="6237312"/>
            <a:ext cx="3816424" cy="432000"/>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pPr>
              <a:tabLst>
                <a:tab pos="3584575" algn="r"/>
              </a:tabLst>
            </a:pPr>
            <a:r>
              <a:rPr lang="de-DE" dirty="0" smtClean="0">
                <a:solidFill>
                  <a:srgbClr val="FFFFFF"/>
                </a:solidFill>
              </a:rPr>
              <a:t>Behavior section	&lt;behaviorSec&gt;</a:t>
            </a:r>
            <a:endParaRPr lang="de-DE" dirty="0"/>
          </a:p>
        </p:txBody>
      </p:sp>
      <p:cxnSp>
        <p:nvCxnSpPr>
          <p:cNvPr id="22" name="Gerade Verbindung 43"/>
          <p:cNvCxnSpPr/>
          <p:nvPr/>
        </p:nvCxnSpPr>
        <p:spPr>
          <a:xfrm>
            <a:off x="1331640" y="357275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pic>
        <p:nvPicPr>
          <p:cNvPr id="24"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40" y="5560782"/>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descr="C:\Users\Ros\AppData\Local\Microsoft\Windows\Temporary Internet Files\Content.IE5\GY2TXQ3H\MC90043253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165" y="6184354"/>
            <a:ext cx="596356" cy="60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feld 30"/>
          <p:cNvSpPr txBox="1"/>
          <p:nvPr/>
        </p:nvSpPr>
        <p:spPr>
          <a:xfrm>
            <a:off x="6087144" y="5654886"/>
            <a:ext cx="2949352" cy="1014425"/>
          </a:xfrm>
          <a:prstGeom prst="rect">
            <a:avLst/>
          </a:prstGeom>
          <a:noFill/>
          <a:effectLst/>
        </p:spPr>
        <p:txBody>
          <a:bodyPr wrap="square" lIns="90000" tIns="90000" rIns="90000" bIns="90000" rtlCol="0" anchor="ctr" anchorCtr="0">
            <a:noAutofit/>
          </a:bodyPr>
          <a:lstStyle/>
          <a:p>
            <a:r>
              <a:rPr lang="de-DE" sz="1400" dirty="0" smtClean="0">
                <a:solidFill>
                  <a:srgbClr val="FFFFFF"/>
                </a:solidFill>
              </a:rPr>
              <a:t>Not used in default output of docWorks.</a:t>
            </a:r>
            <a:endParaRPr lang="de-DE" sz="1400" dirty="0">
              <a:solidFill>
                <a:srgbClr val="FFFFFF"/>
              </a:solidFill>
            </a:endParaRPr>
          </a:p>
        </p:txBody>
      </p:sp>
    </p:spTree>
    <p:extLst>
      <p:ext uri="{BB962C8B-B14F-4D97-AF65-F5344CB8AC3E}">
        <p14:creationId xmlns:p14="http://schemas.microsoft.com/office/powerpoint/2010/main" val="12905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trips(downLeft)">
                                      <p:cBhvr>
                                        <p:cTn id="12" dur="1000"/>
                                        <p:tgtEl>
                                          <p:spTgt spid="28"/>
                                        </p:tgtEl>
                                      </p:cBhvr>
                                    </p:animEffect>
                                  </p:childTnLst>
                                </p:cTn>
                              </p:par>
                            </p:childTnLst>
                          </p:cTn>
                        </p:par>
                        <p:par>
                          <p:cTn id="13" fill="hold">
                            <p:stCondLst>
                              <p:cond delay="1000"/>
                            </p:stCondLst>
                            <p:childTnLst>
                              <p:par>
                                <p:cTn id="14" presetID="18" presetClass="entr" presetSubtype="6" fill="hold" nodeType="after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strips(downRight)">
                                      <p:cBhvr>
                                        <p:cTn id="16" dur="500"/>
                                        <p:tgtEl>
                                          <p:spTgt spid="30"/>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10240"/>
                                        </p:tgtEl>
                                        <p:attrNameLst>
                                          <p:attrName>style.visibility</p:attrName>
                                        </p:attrNameLst>
                                      </p:cBhvr>
                                      <p:to>
                                        <p:strVal val="visible"/>
                                      </p:to>
                                    </p:set>
                                  </p:childTnLst>
                                </p:cTn>
                              </p:par>
                            </p:childTnLst>
                          </p:cTn>
                        </p:par>
                        <p:par>
                          <p:cTn id="20" fill="hold">
                            <p:stCondLst>
                              <p:cond delay="2000"/>
                            </p:stCondLst>
                            <p:childTnLst>
                              <p:par>
                                <p:cTn id="21" presetID="18" presetClass="entr" presetSubtype="6" fill="hold" nodeType="afterEffect">
                                  <p:stCondLst>
                                    <p:cond delay="500"/>
                                  </p:stCondLst>
                                  <p:childTnLst>
                                    <p:set>
                                      <p:cBhvr>
                                        <p:cTn id="22" dur="1" fill="hold">
                                          <p:stCondLst>
                                            <p:cond delay="0"/>
                                          </p:stCondLst>
                                        </p:cTn>
                                        <p:tgtEl>
                                          <p:spTgt spid="22"/>
                                        </p:tgtEl>
                                        <p:attrNameLst>
                                          <p:attrName>style.visibility</p:attrName>
                                        </p:attrNameLst>
                                      </p:cBhvr>
                                      <p:to>
                                        <p:strVal val="visible"/>
                                      </p:to>
                                    </p:set>
                                    <p:animEffect transition="in" filter="strips(downRight)">
                                      <p:cBhvr>
                                        <p:cTn id="23" dur="500"/>
                                        <p:tgtEl>
                                          <p:spTgt spid="22"/>
                                        </p:tgtEl>
                                      </p:cBhvr>
                                    </p:animEffect>
                                  </p:childTnLst>
                                </p:cTn>
                              </p:par>
                            </p:childTnLst>
                          </p:cTn>
                        </p:par>
                        <p:par>
                          <p:cTn id="24" fill="hold">
                            <p:stCondLst>
                              <p:cond delay="3000"/>
                            </p:stCondLst>
                            <p:childTnLst>
                              <p:par>
                                <p:cTn id="25" presetID="1"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par>
                          <p:cTn id="27" fill="hold">
                            <p:stCondLst>
                              <p:cond delay="3000"/>
                            </p:stCondLst>
                            <p:childTnLst>
                              <p:par>
                                <p:cTn id="28" presetID="18" presetClass="entr" presetSubtype="6" fill="hold" nodeType="afterEffect">
                                  <p:stCondLst>
                                    <p:cond delay="500"/>
                                  </p:stCondLst>
                                  <p:childTnLst>
                                    <p:set>
                                      <p:cBhvr>
                                        <p:cTn id="29" dur="1" fill="hold">
                                          <p:stCondLst>
                                            <p:cond delay="0"/>
                                          </p:stCondLst>
                                        </p:cTn>
                                        <p:tgtEl>
                                          <p:spTgt spid="44"/>
                                        </p:tgtEl>
                                        <p:attrNameLst>
                                          <p:attrName>style.visibility</p:attrName>
                                        </p:attrNameLst>
                                      </p:cBhvr>
                                      <p:to>
                                        <p:strVal val="visible"/>
                                      </p:to>
                                    </p:set>
                                    <p:animEffect transition="in" filter="strips(downRight)">
                                      <p:cBhvr>
                                        <p:cTn id="30" dur="500"/>
                                        <p:tgtEl>
                                          <p:spTgt spid="44"/>
                                        </p:tgtEl>
                                      </p:cBhvr>
                                    </p:animEffect>
                                  </p:childTnLst>
                                </p:cTn>
                              </p:par>
                            </p:childTnLst>
                          </p:cTn>
                        </p:par>
                        <p:par>
                          <p:cTn id="31" fill="hold">
                            <p:stCondLst>
                              <p:cond delay="400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par>
                          <p:cTn id="34" fill="hold">
                            <p:stCondLst>
                              <p:cond delay="4000"/>
                            </p:stCondLst>
                            <p:childTnLst>
                              <p:par>
                                <p:cTn id="35" presetID="18" presetClass="entr" presetSubtype="6" fill="hold" nodeType="afterEffect">
                                  <p:stCondLst>
                                    <p:cond delay="500"/>
                                  </p:stCondLst>
                                  <p:childTnLst>
                                    <p:set>
                                      <p:cBhvr>
                                        <p:cTn id="36" dur="1" fill="hold">
                                          <p:stCondLst>
                                            <p:cond delay="0"/>
                                          </p:stCondLst>
                                        </p:cTn>
                                        <p:tgtEl>
                                          <p:spTgt spid="47"/>
                                        </p:tgtEl>
                                        <p:attrNameLst>
                                          <p:attrName>style.visibility</p:attrName>
                                        </p:attrNameLst>
                                      </p:cBhvr>
                                      <p:to>
                                        <p:strVal val="visible"/>
                                      </p:to>
                                    </p:set>
                                    <p:animEffect transition="in" filter="strips(downRight)">
                                      <p:cBhvr>
                                        <p:cTn id="37" dur="500"/>
                                        <p:tgtEl>
                                          <p:spTgt spid="47"/>
                                        </p:tgtEl>
                                      </p:cBhvr>
                                    </p:animEffect>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par>
                          <p:cTn id="41" fill="hold">
                            <p:stCondLst>
                              <p:cond delay="5000"/>
                            </p:stCondLst>
                            <p:childTnLst>
                              <p:par>
                                <p:cTn id="42" presetID="18" presetClass="entr" presetSubtype="6" fill="hold" nodeType="afterEffect">
                                  <p:stCondLst>
                                    <p:cond delay="500"/>
                                  </p:stCondLst>
                                  <p:childTnLst>
                                    <p:set>
                                      <p:cBhvr>
                                        <p:cTn id="43" dur="1" fill="hold">
                                          <p:stCondLst>
                                            <p:cond delay="0"/>
                                          </p:stCondLst>
                                        </p:cTn>
                                        <p:tgtEl>
                                          <p:spTgt spid="48"/>
                                        </p:tgtEl>
                                        <p:attrNameLst>
                                          <p:attrName>style.visibility</p:attrName>
                                        </p:attrNameLst>
                                      </p:cBhvr>
                                      <p:to>
                                        <p:strVal val="visible"/>
                                      </p:to>
                                    </p:set>
                                    <p:animEffect transition="in" filter="strips(downRight)">
                                      <p:cBhvr>
                                        <p:cTn id="44" dur="500"/>
                                        <p:tgtEl>
                                          <p:spTgt spid="48"/>
                                        </p:tgtEl>
                                      </p:cBhvr>
                                    </p:animEffect>
                                  </p:childTnLst>
                                </p:cTn>
                              </p:par>
                            </p:childTnLst>
                          </p:cTn>
                        </p:par>
                        <p:par>
                          <p:cTn id="45" fill="hold">
                            <p:stCondLst>
                              <p:cond delay="6000"/>
                            </p:stCondLst>
                            <p:childTnLst>
                              <p:par>
                                <p:cTn id="46" presetID="1" presetClass="entr" presetSubtype="0"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par>
                          <p:cTn id="48" fill="hold">
                            <p:stCondLst>
                              <p:cond delay="6000"/>
                            </p:stCondLst>
                            <p:childTnLst>
                              <p:par>
                                <p:cTn id="49" presetID="18" presetClass="entr" presetSubtype="6" fill="hold" nodeType="afterEffect">
                                  <p:stCondLst>
                                    <p:cond delay="500"/>
                                  </p:stCondLst>
                                  <p:childTnLst>
                                    <p:set>
                                      <p:cBhvr>
                                        <p:cTn id="50" dur="1" fill="hold">
                                          <p:stCondLst>
                                            <p:cond delay="0"/>
                                          </p:stCondLst>
                                        </p:cTn>
                                        <p:tgtEl>
                                          <p:spTgt spid="49"/>
                                        </p:tgtEl>
                                        <p:attrNameLst>
                                          <p:attrName>style.visibility</p:attrName>
                                        </p:attrNameLst>
                                      </p:cBhvr>
                                      <p:to>
                                        <p:strVal val="visible"/>
                                      </p:to>
                                    </p:set>
                                    <p:animEffect transition="in" filter="strips(downRight)">
                                      <p:cBhvr>
                                        <p:cTn id="51" dur="500"/>
                                        <p:tgtEl>
                                          <p:spTgt spid="49"/>
                                        </p:tgtEl>
                                      </p:cBhvr>
                                    </p:animEffect>
                                  </p:childTnLst>
                                </p:cTn>
                              </p:par>
                            </p:childTnLst>
                          </p:cTn>
                        </p:par>
                        <p:par>
                          <p:cTn id="52" fill="hold">
                            <p:stCondLst>
                              <p:cond delay="7000"/>
                            </p:stCondLst>
                            <p:childTnLst>
                              <p:par>
                                <p:cTn id="53" presetID="1" presetClass="entr" presetSubtype="0"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par>
                          <p:cTn id="55" fill="hold">
                            <p:stCondLst>
                              <p:cond delay="7500"/>
                            </p:stCondLst>
                            <p:childTnLst>
                              <p:par>
                                <p:cTn id="56" presetID="18" presetClass="entr" presetSubtype="6" fill="hold" nodeType="afterEffect">
                                  <p:stCondLst>
                                    <p:cond delay="500"/>
                                  </p:stCondLst>
                                  <p:childTnLst>
                                    <p:set>
                                      <p:cBhvr>
                                        <p:cTn id="57" dur="1" fill="hold">
                                          <p:stCondLst>
                                            <p:cond delay="0"/>
                                          </p:stCondLst>
                                        </p:cTn>
                                        <p:tgtEl>
                                          <p:spTgt spid="50"/>
                                        </p:tgtEl>
                                        <p:attrNameLst>
                                          <p:attrName>style.visibility</p:attrName>
                                        </p:attrNameLst>
                                      </p:cBhvr>
                                      <p:to>
                                        <p:strVal val="visible"/>
                                      </p:to>
                                    </p:set>
                                    <p:animEffect transition="in" filter="strips(downRight)">
                                      <p:cBhvr>
                                        <p:cTn id="58" dur="500"/>
                                        <p:tgtEl>
                                          <p:spTgt spid="50"/>
                                        </p:tgtEl>
                                      </p:cBhvr>
                                    </p:animEffect>
                                  </p:childTnLst>
                                </p:cTn>
                              </p:par>
                            </p:childTnLst>
                          </p:cTn>
                        </p:par>
                        <p:par>
                          <p:cTn id="59" fill="hold">
                            <p:stCondLst>
                              <p:cond delay="8500"/>
                            </p:stCondLst>
                            <p:childTnLst>
                              <p:par>
                                <p:cTn id="60" presetID="1"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8500"/>
                            </p:stCondLst>
                            <p:childTnLst>
                              <p:par>
                                <p:cTn id="63" presetID="10" presetClass="entr" presetSubtype="0" fill="hold" nodeType="afterEffect">
                                  <p:stCondLst>
                                    <p:cond delay="50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9500"/>
                            </p:stCondLst>
                            <p:childTnLst>
                              <p:par>
                                <p:cTn id="67" presetID="10" presetClass="entr" presetSubtype="0" fill="hold"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childTnLst>
                          </p:cTn>
                        </p:par>
                        <p:par>
                          <p:cTn id="70" fill="hold">
                            <p:stCondLst>
                              <p:cond delay="10000"/>
                            </p:stCondLst>
                            <p:childTnLst>
                              <p:par>
                                <p:cTn id="71" presetID="1" presetClass="entr" presetSubtype="0"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0240" grpId="0" animBg="1"/>
      <p:bldP spid="27" grpId="0"/>
      <p:bldP spid="36" grpId="0" animBg="1"/>
      <p:bldP spid="38" grpId="0" animBg="1"/>
      <p:bldP spid="40" grpId="0" animBg="1"/>
      <p:bldP spid="42" grpId="0" animBg="1"/>
      <p:bldP spid="21"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TYPE=„PHYSICAL“&gt;</a:t>
            </a:r>
          </a:p>
        </p:txBody>
      </p:sp>
      <p:sp>
        <p:nvSpPr>
          <p:cNvPr id="10241" name="Titel 1"/>
          <p:cNvSpPr txBox="1">
            <a:spLocks/>
          </p:cNvSpPr>
          <p:nvPr/>
        </p:nvSpPr>
        <p:spPr bwMode="auto">
          <a:xfrm>
            <a:off x="294804" y="3861048"/>
            <a:ext cx="8166671"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Physical structMap</a:t>
            </a:r>
            <a:endParaRPr lang="de-DE" sz="2200" dirty="0">
              <a:solidFill>
                <a:srgbClr val="FFFFFF"/>
              </a:solidFill>
              <a:ea typeface="ＭＳ Ｐゴシック" charset="0"/>
              <a:cs typeface="ＭＳ Ｐゴシック" charset="0"/>
            </a:endParaRPr>
          </a:p>
          <a:p>
            <a:pPr lvl="1" indent="0" eaLnBrk="1" hangingPunct="1">
              <a:lnSpc>
                <a:spcPct val="120000"/>
              </a:lnSpc>
            </a:pPr>
            <a:r>
              <a:rPr lang="de-DE" sz="2200" dirty="0" smtClean="0">
                <a:solidFill>
                  <a:srgbClr val="FFFFFF"/>
                </a:solidFill>
                <a:ea typeface="ＭＳ Ｐゴシック" charset="0"/>
                <a:cs typeface="ＭＳ Ｐゴシック" charset="0"/>
              </a:rPr>
              <a:t>- recording page level reference</a:t>
            </a:r>
            <a:br>
              <a:rPr lang="de-DE" sz="2200" dirty="0" smtClean="0">
                <a:solidFill>
                  <a:srgbClr val="FFFFFF"/>
                </a:solidFill>
                <a:ea typeface="ＭＳ Ｐゴシック" charset="0"/>
                <a:cs typeface="ＭＳ Ｐゴシック" charset="0"/>
              </a:rPr>
            </a:br>
            <a:r>
              <a:rPr lang="de-DE" sz="2200" dirty="0" smtClean="0">
                <a:solidFill>
                  <a:srgbClr val="FFFFFF"/>
                </a:solidFill>
                <a:ea typeface="ＭＳ Ｐゴシック" charset="0"/>
                <a:cs typeface="ＭＳ Ｐゴシック" charset="0"/>
              </a:rPr>
              <a:t>- recording page numbering (printed page numbers)</a:t>
            </a: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26" name="Elbow Connector 25"/>
          <p:cNvCxnSpPr/>
          <p:nvPr/>
        </p:nvCxnSpPr>
        <p:spPr>
          <a:xfrm rot="16200000" flipH="1">
            <a:off x="2010798" y="2005759"/>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27" name="Abgerundetes Rechteck 34"/>
          <p:cNvSpPr/>
          <p:nvPr/>
        </p:nvSpPr>
        <p:spPr>
          <a:xfrm>
            <a:off x="2351753" y="2165363"/>
            <a:ext cx="360040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ID=„DIVL1" type="Newspaper</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28" name="Abgerundetes Rechteck 34"/>
          <p:cNvSpPr/>
          <p:nvPr/>
        </p:nvSpPr>
        <p:spPr>
          <a:xfrm>
            <a:off x="2867810" y="2706543"/>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DIVP2</a:t>
            </a:r>
            <a:r>
              <a:rPr lang="de-DE" dirty="0">
                <a:solidFill>
                  <a:srgbClr val="FFFFFF"/>
                </a:solidFill>
              </a:rPr>
              <a:t>"</a:t>
            </a:r>
            <a:r>
              <a:rPr lang="de-DE" dirty="0" smtClean="0">
                <a:solidFill>
                  <a:srgbClr val="FFFFFF"/>
                </a:solidFill>
              </a:rPr>
              <a:t> type=„PAGE"&gt;</a:t>
            </a:r>
            <a:endParaRPr lang="de-DE" dirty="0">
              <a:solidFill>
                <a:srgbClr val="FFFFFF"/>
              </a:solidFill>
            </a:endParaRPr>
          </a:p>
        </p:txBody>
      </p:sp>
      <p:cxnSp>
        <p:nvCxnSpPr>
          <p:cNvPr id="29" name="Elbow Connector 28"/>
          <p:cNvCxnSpPr>
            <a:endCxn id="28" idx="1"/>
          </p:cNvCxnSpPr>
          <p:nvPr/>
        </p:nvCxnSpPr>
        <p:spPr>
          <a:xfrm>
            <a:off x="2471771" y="2602029"/>
            <a:ext cx="396039" cy="322847"/>
          </a:xfrm>
          <a:prstGeom prst="bentConnector3">
            <a:avLst>
              <a:gd name="adj1" fmla="val -506"/>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30" name="Abgerundetes Rechteck 34"/>
          <p:cNvSpPr/>
          <p:nvPr/>
        </p:nvSpPr>
        <p:spPr>
          <a:xfrm>
            <a:off x="2867810" y="3247723"/>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DIVP3" type=„PAGE"&gt;</a:t>
            </a:r>
            <a:endParaRPr lang="de-DE" dirty="0">
              <a:solidFill>
                <a:srgbClr val="FFFFFF"/>
              </a:solidFill>
            </a:endParaRPr>
          </a:p>
        </p:txBody>
      </p:sp>
      <p:cxnSp>
        <p:nvCxnSpPr>
          <p:cNvPr id="31" name="Elbow Connector 30"/>
          <p:cNvCxnSpPr/>
          <p:nvPr/>
        </p:nvCxnSpPr>
        <p:spPr>
          <a:xfrm rot="16200000" flipH="1">
            <a:off x="2255154" y="2818647"/>
            <a:ext cx="829275" cy="396041"/>
          </a:xfrm>
          <a:prstGeom prst="bentConnector3">
            <a:avLst>
              <a:gd name="adj1" fmla="val 100028"/>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34" name="Abgerundetes Rechteck 34"/>
          <p:cNvSpPr/>
          <p:nvPr/>
        </p:nvSpPr>
        <p:spPr>
          <a:xfrm>
            <a:off x="2867811" y="3788902"/>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DIVP4" type=„PAGE"&gt;</a:t>
            </a:r>
            <a:endParaRPr lang="de-DE" dirty="0">
              <a:solidFill>
                <a:srgbClr val="FFFFFF"/>
              </a:solidFill>
            </a:endParaRPr>
          </a:p>
        </p:txBody>
      </p:sp>
      <p:cxnSp>
        <p:nvCxnSpPr>
          <p:cNvPr id="35" name="Elbow Connector 34"/>
          <p:cNvCxnSpPr/>
          <p:nvPr/>
        </p:nvCxnSpPr>
        <p:spPr>
          <a:xfrm rot="16200000" flipH="1">
            <a:off x="2236657" y="3376079"/>
            <a:ext cx="866265" cy="396044"/>
          </a:xfrm>
          <a:prstGeom prst="bentConnector3">
            <a:avLst>
              <a:gd name="adj1" fmla="val 98869"/>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grpSp>
        <p:nvGrpSpPr>
          <p:cNvPr id="3" name="Group 22"/>
          <p:cNvGrpSpPr>
            <a:grpSpLocks/>
          </p:cNvGrpSpPr>
          <p:nvPr/>
        </p:nvGrpSpPr>
        <p:grpSpPr bwMode="auto">
          <a:xfrm>
            <a:off x="4829768" y="1124744"/>
            <a:ext cx="4176464" cy="2362200"/>
            <a:chOff x="1152" y="1008"/>
            <a:chExt cx="3312" cy="2016"/>
          </a:xfrm>
        </p:grpSpPr>
        <p:grpSp>
          <p:nvGrpSpPr>
            <p:cNvPr id="4" name="Group 23"/>
            <p:cNvGrpSpPr>
              <a:grpSpLocks/>
            </p:cNvGrpSpPr>
            <p:nvPr/>
          </p:nvGrpSpPr>
          <p:grpSpPr bwMode="auto">
            <a:xfrm>
              <a:off x="1152" y="1008"/>
              <a:ext cx="3312" cy="2016"/>
              <a:chOff x="1152" y="1008"/>
              <a:chExt cx="3312" cy="2016"/>
            </a:xfrm>
          </p:grpSpPr>
          <p:sp>
            <p:nvSpPr>
              <p:cNvPr id="7" name="Rectangle 24"/>
              <p:cNvSpPr>
                <a:spLocks noChangeArrowheads="1"/>
              </p:cNvSpPr>
              <p:nvPr/>
            </p:nvSpPr>
            <p:spPr bwMode="auto">
              <a:xfrm>
                <a:off x="1824" y="1008"/>
                <a:ext cx="2640" cy="2016"/>
              </a:xfrm>
              <a:prstGeom prst="rect">
                <a:avLst/>
              </a:prstGeom>
              <a:solidFill>
                <a:srgbClr val="D7E1F5"/>
              </a:soli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p>
                <a:pPr algn="ctr"/>
                <a:endParaRPr lang="en-US" altLang="en-US" sz="1000" b="1">
                  <a:latin typeface="Arial" charset="0"/>
                </a:endParaRPr>
              </a:p>
            </p:txBody>
          </p:sp>
          <p:sp>
            <p:nvSpPr>
              <p:cNvPr id="8" name="Text Box 25"/>
              <p:cNvSpPr txBox="1">
                <a:spLocks noChangeArrowheads="1"/>
              </p:cNvSpPr>
              <p:nvPr/>
            </p:nvSpPr>
            <p:spPr bwMode="auto">
              <a:xfrm>
                <a:off x="1874" y="1104"/>
                <a:ext cx="717"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altLang="en-US" sz="1000" b="1" dirty="0">
                    <a:latin typeface="Arial" charset="0"/>
                  </a:rPr>
                  <a:t>ORDER</a:t>
                </a:r>
              </a:p>
              <a:p>
                <a:pPr algn="ctr"/>
                <a:r>
                  <a:rPr lang="en-US" altLang="en-US" sz="1000" b="1" dirty="0">
                    <a:latin typeface="Arial" charset="0"/>
                  </a:rPr>
                  <a:t>1</a:t>
                </a: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a:latin typeface="Arial" charset="0"/>
                  </a:rPr>
                  <a:t>4</a:t>
                </a:r>
              </a:p>
              <a:p>
                <a:pPr algn="ctr"/>
                <a:r>
                  <a:rPr lang="en-US" altLang="en-US" sz="1000" b="1" dirty="0">
                    <a:latin typeface="Arial" charset="0"/>
                  </a:rPr>
                  <a:t>5</a:t>
                </a:r>
              </a:p>
              <a:p>
                <a:pPr algn="ctr"/>
                <a:r>
                  <a:rPr lang="en-US" altLang="en-US" sz="1000" b="1" dirty="0">
                    <a:latin typeface="Arial" charset="0"/>
                  </a:rPr>
                  <a:t>6</a:t>
                </a:r>
              </a:p>
              <a:p>
                <a:pPr algn="ctr"/>
                <a:r>
                  <a:rPr lang="en-US" altLang="en-US" sz="1000" b="1" dirty="0">
                    <a:latin typeface="Arial" charset="0"/>
                  </a:rPr>
                  <a:t>7</a:t>
                </a:r>
              </a:p>
              <a:p>
                <a:pPr algn="ctr"/>
                <a:r>
                  <a:rPr lang="en-US" altLang="en-US" sz="1000" b="1" dirty="0">
                    <a:latin typeface="Arial" charset="0"/>
                  </a:rPr>
                  <a:t>8</a:t>
                </a:r>
              </a:p>
              <a:p>
                <a:pPr algn="ctr"/>
                <a:r>
                  <a:rPr lang="en-US" altLang="en-US" sz="1000" b="1" dirty="0">
                    <a:latin typeface="Arial" charset="0"/>
                  </a:rPr>
                  <a:t>9</a:t>
                </a:r>
              </a:p>
              <a:p>
                <a:pPr algn="ctr"/>
                <a:r>
                  <a:rPr lang="en-US" altLang="en-US" sz="1000" b="1" dirty="0">
                    <a:latin typeface="Arial" charset="0"/>
                  </a:rPr>
                  <a:t>10</a:t>
                </a:r>
              </a:p>
              <a:p>
                <a:pPr algn="ctr"/>
                <a:r>
                  <a:rPr lang="en-US" altLang="en-US" sz="1000" b="1" dirty="0">
                    <a:latin typeface="Arial" charset="0"/>
                  </a:rPr>
                  <a:t>11</a:t>
                </a:r>
              </a:p>
              <a:p>
                <a:pPr algn="ctr"/>
                <a:r>
                  <a:rPr lang="en-US" altLang="en-US" sz="1000" b="1" dirty="0" smtClean="0">
                    <a:latin typeface="Arial" charset="0"/>
                  </a:rPr>
                  <a:t>12</a:t>
                </a:r>
                <a:endParaRPr lang="en-US" altLang="en-US" sz="1000" b="1" dirty="0">
                  <a:latin typeface="Arial" charset="0"/>
                </a:endParaRPr>
              </a:p>
              <a:p>
                <a:pPr algn="ctr"/>
                <a:r>
                  <a:rPr lang="en-US" altLang="en-US" sz="1000" b="1" dirty="0">
                    <a:latin typeface="Arial" charset="0"/>
                  </a:rPr>
                  <a:t>…</a:t>
                </a:r>
              </a:p>
            </p:txBody>
          </p:sp>
          <p:sp>
            <p:nvSpPr>
              <p:cNvPr id="9" name="Text Box 26"/>
              <p:cNvSpPr txBox="1">
                <a:spLocks noChangeArrowheads="1"/>
              </p:cNvSpPr>
              <p:nvPr/>
            </p:nvSpPr>
            <p:spPr bwMode="auto">
              <a:xfrm>
                <a:off x="2784" y="1104"/>
                <a:ext cx="720"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a:r>
                  <a:rPr lang="en-US" altLang="en-US" sz="1000" b="1" dirty="0">
                    <a:latin typeface="Arial" charset="0"/>
                  </a:rPr>
                  <a:t>LABEL</a:t>
                </a:r>
              </a:p>
              <a:p>
                <a:pPr algn="ctr"/>
                <a:endParaRPr lang="en-US" altLang="en-US" sz="1000" b="1" dirty="0">
                  <a:latin typeface="Arial" charset="0"/>
                </a:endParaRPr>
              </a:p>
              <a:p>
                <a:pPr algn="ctr"/>
                <a:endParaRPr lang="en-US" altLang="en-US" sz="1000" b="1" dirty="0">
                  <a:latin typeface="Arial" charset="0"/>
                </a:endParaRPr>
              </a:p>
              <a:p>
                <a:pPr algn="ctr"/>
                <a:r>
                  <a:rPr lang="en-US" altLang="en-US" sz="1000" b="1" dirty="0">
                    <a:latin typeface="Arial" charset="0"/>
                  </a:rPr>
                  <a:t>II</a:t>
                </a:r>
              </a:p>
              <a:p>
                <a:pPr algn="ctr"/>
                <a:r>
                  <a:rPr lang="en-US" altLang="en-US" sz="1000" b="1" dirty="0">
                    <a:latin typeface="Arial" charset="0"/>
                  </a:rPr>
                  <a:t>III</a:t>
                </a:r>
              </a:p>
              <a:p>
                <a:pPr algn="ctr"/>
                <a:r>
                  <a:rPr lang="en-US" altLang="en-US" sz="1000" b="1" dirty="0">
                    <a:latin typeface="Arial" charset="0"/>
                  </a:rPr>
                  <a:t>IV</a:t>
                </a:r>
              </a:p>
              <a:p>
                <a:pPr algn="ctr"/>
                <a:r>
                  <a:rPr lang="en-US" altLang="en-US" sz="1000" b="1" dirty="0">
                    <a:latin typeface="Arial" charset="0"/>
                  </a:rPr>
                  <a:t>V</a:t>
                </a:r>
              </a:p>
              <a:p>
                <a:pPr algn="ctr"/>
                <a:r>
                  <a:rPr lang="en-US" altLang="en-US" sz="1000" b="1" dirty="0">
                    <a:latin typeface="Arial" charset="0"/>
                  </a:rPr>
                  <a:t>VI</a:t>
                </a:r>
              </a:p>
              <a:p>
                <a:pPr algn="ctr"/>
                <a:endParaRPr lang="en-US" altLang="en-US" sz="1000" b="1" dirty="0">
                  <a:latin typeface="Arial" charset="0"/>
                </a:endParaRPr>
              </a:p>
              <a:p>
                <a:pPr algn="ctr"/>
                <a:endParaRPr lang="en-US" altLang="en-US" sz="1000" b="1" dirty="0">
                  <a:latin typeface="Arial" charset="0"/>
                </a:endParaRP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smtClean="0">
                    <a:latin typeface="Arial" charset="0"/>
                  </a:rPr>
                  <a:t>4</a:t>
                </a:r>
                <a:endParaRPr lang="en-US" altLang="en-US" sz="1000" b="1" dirty="0">
                  <a:latin typeface="Arial" charset="0"/>
                </a:endParaRPr>
              </a:p>
              <a:p>
                <a:pPr algn="ctr"/>
                <a:r>
                  <a:rPr lang="en-US" altLang="en-US" sz="1000" b="1" dirty="0">
                    <a:latin typeface="Arial" charset="0"/>
                  </a:rPr>
                  <a:t>…</a:t>
                </a:r>
              </a:p>
            </p:txBody>
          </p:sp>
          <p:sp>
            <p:nvSpPr>
              <p:cNvPr id="10" name="Text Box 27"/>
              <p:cNvSpPr txBox="1">
                <a:spLocks noChangeArrowheads="1"/>
              </p:cNvSpPr>
              <p:nvPr/>
            </p:nvSpPr>
            <p:spPr bwMode="auto">
              <a:xfrm>
                <a:off x="3648" y="1104"/>
                <a:ext cx="768" cy="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lgn="ctr"/>
                <a:r>
                  <a:rPr lang="en-US" altLang="en-US" sz="1000" b="1" dirty="0">
                    <a:latin typeface="Arial" charset="0"/>
                  </a:rPr>
                  <a:t>ORDERLABEL</a:t>
                </a:r>
              </a:p>
              <a:p>
                <a:pPr algn="ctr"/>
                <a:endParaRPr lang="en-US" altLang="en-US" sz="1000" b="1" dirty="0">
                  <a:latin typeface="Arial" charset="0"/>
                </a:endParaRPr>
              </a:p>
              <a:p>
                <a:pPr algn="ctr"/>
                <a:r>
                  <a:rPr lang="en-US" altLang="en-US" sz="1000" b="1" dirty="0">
                    <a:latin typeface="Arial" charset="0"/>
                  </a:rPr>
                  <a:t>I</a:t>
                </a:r>
              </a:p>
              <a:p>
                <a:pPr algn="ctr"/>
                <a:r>
                  <a:rPr lang="en-US" altLang="en-US" sz="1000" b="1" dirty="0">
                    <a:latin typeface="Arial" charset="0"/>
                  </a:rPr>
                  <a:t>II</a:t>
                </a:r>
              </a:p>
              <a:p>
                <a:pPr algn="ctr"/>
                <a:r>
                  <a:rPr lang="en-US" altLang="en-US" sz="1000" b="1" dirty="0">
                    <a:latin typeface="Arial" charset="0"/>
                  </a:rPr>
                  <a:t>III</a:t>
                </a:r>
              </a:p>
              <a:p>
                <a:pPr algn="ctr"/>
                <a:r>
                  <a:rPr lang="en-US" altLang="en-US" sz="1000" b="1" dirty="0">
                    <a:latin typeface="Arial" charset="0"/>
                  </a:rPr>
                  <a:t>IV</a:t>
                </a:r>
              </a:p>
              <a:p>
                <a:pPr algn="ctr"/>
                <a:r>
                  <a:rPr lang="en-US" altLang="en-US" sz="1000" b="1" dirty="0">
                    <a:latin typeface="Arial" charset="0"/>
                  </a:rPr>
                  <a:t>V</a:t>
                </a:r>
              </a:p>
              <a:p>
                <a:pPr algn="ctr"/>
                <a:r>
                  <a:rPr lang="en-US" altLang="en-US" sz="1000" b="1" dirty="0">
                    <a:latin typeface="Arial" charset="0"/>
                  </a:rPr>
                  <a:t>VI</a:t>
                </a:r>
              </a:p>
              <a:p>
                <a:pPr algn="ctr"/>
                <a:endParaRPr lang="en-US" altLang="en-US" sz="1000" b="1" dirty="0">
                  <a:latin typeface="Arial" charset="0"/>
                </a:endParaRPr>
              </a:p>
              <a:p>
                <a:pPr algn="ctr"/>
                <a:r>
                  <a:rPr lang="en-US" altLang="en-US" sz="1000" b="1" dirty="0">
                    <a:latin typeface="Arial" charset="0"/>
                  </a:rPr>
                  <a:t>1</a:t>
                </a:r>
              </a:p>
              <a:p>
                <a:pPr algn="ctr"/>
                <a:r>
                  <a:rPr lang="en-US" altLang="en-US" sz="1000" b="1" dirty="0">
                    <a:latin typeface="Arial" charset="0"/>
                  </a:rPr>
                  <a:t>2</a:t>
                </a:r>
              </a:p>
              <a:p>
                <a:pPr algn="ctr"/>
                <a:r>
                  <a:rPr lang="en-US" altLang="en-US" sz="1000" b="1" dirty="0">
                    <a:latin typeface="Arial" charset="0"/>
                  </a:rPr>
                  <a:t>3</a:t>
                </a:r>
              </a:p>
              <a:p>
                <a:pPr algn="ctr"/>
                <a:r>
                  <a:rPr lang="en-US" altLang="en-US" sz="1000" b="1" dirty="0" smtClean="0">
                    <a:latin typeface="Arial" charset="0"/>
                  </a:rPr>
                  <a:t>4 </a:t>
                </a:r>
                <a:endParaRPr lang="en-US" altLang="en-US" sz="1000" b="1" dirty="0">
                  <a:latin typeface="Arial" charset="0"/>
                </a:endParaRPr>
              </a:p>
              <a:p>
                <a:pPr algn="ctr"/>
                <a:r>
                  <a:rPr lang="en-US" altLang="en-US" sz="1000" b="1" dirty="0">
                    <a:latin typeface="Arial" charset="0"/>
                  </a:rPr>
                  <a:t>…</a:t>
                </a:r>
              </a:p>
            </p:txBody>
          </p:sp>
          <p:sp>
            <p:nvSpPr>
              <p:cNvPr id="11" name="Line 28"/>
              <p:cNvSpPr>
                <a:spLocks noChangeShapeType="1"/>
              </p:cNvSpPr>
              <p:nvPr/>
            </p:nvSpPr>
            <p:spPr bwMode="auto">
              <a:xfrm flipV="1">
                <a:off x="1152" y="1008"/>
                <a:ext cx="672"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9"/>
              <p:cNvSpPr>
                <a:spLocks noChangeShapeType="1"/>
              </p:cNvSpPr>
              <p:nvPr/>
            </p:nvSpPr>
            <p:spPr bwMode="auto">
              <a:xfrm>
                <a:off x="1152" y="1536"/>
                <a:ext cx="672"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Line 30"/>
            <p:cNvSpPr>
              <a:spLocks noChangeShapeType="1"/>
            </p:cNvSpPr>
            <p:nvPr/>
          </p:nvSpPr>
          <p:spPr bwMode="auto">
            <a:xfrm>
              <a:off x="2688" y="1008"/>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31"/>
            <p:cNvSpPr>
              <a:spLocks noChangeShapeType="1"/>
            </p:cNvSpPr>
            <p:nvPr/>
          </p:nvSpPr>
          <p:spPr bwMode="auto">
            <a:xfrm>
              <a:off x="3600" y="1008"/>
              <a:ext cx="0" cy="20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1640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8" presetClass="entr" presetSubtype="1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trips(downLeft)">
                                      <p:cBhvr>
                                        <p:cTn id="12" dur="500"/>
                                        <p:tgtEl>
                                          <p:spTgt spid="16"/>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Right)">
                                      <p:cBhvr>
                                        <p:cTn id="16" dur="500"/>
                                        <p:tgtEl>
                                          <p:spTgt spid="17"/>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500"/>
                                  </p:stCondLst>
                                  <p:childTnLst>
                                    <p:set>
                                      <p:cBhvr>
                                        <p:cTn id="22" dur="1" fill="hold">
                                          <p:stCondLst>
                                            <p:cond delay="0"/>
                                          </p:stCondLst>
                                        </p:cTn>
                                        <p:tgtEl>
                                          <p:spTgt spid="10241"/>
                                        </p:tgtEl>
                                        <p:attrNameLst>
                                          <p:attrName>style.visibility</p:attrName>
                                        </p:attrNameLst>
                                      </p:cBhvr>
                                      <p:to>
                                        <p:strVal val="visible"/>
                                      </p:to>
                                    </p:set>
                                  </p:childTnLst>
                                </p:cTn>
                              </p:par>
                            </p:childTnLst>
                          </p:cTn>
                        </p:par>
                        <p:par>
                          <p:cTn id="23" fill="hold">
                            <p:stCondLst>
                              <p:cond delay="1500"/>
                            </p:stCondLst>
                            <p:childTnLst>
                              <p:par>
                                <p:cTn id="24" presetID="10" presetClass="entr" presetSubtype="0" fill="hold" nodeType="afterEffect">
                                  <p:stCondLst>
                                    <p:cond delay="1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1" presetClass="entr" presetSubtype="0" fill="hold" grpId="0" nodeType="withEffect">
                                  <p:stCondLst>
                                    <p:cond delay="70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1200"/>
                            </p:stCondLst>
                            <p:childTnLst>
                              <p:par>
                                <p:cTn id="39" presetID="22" presetClass="entr" presetSubtype="8" fill="hold"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par>
                                <p:cTn id="42" presetID="1" presetClass="entr" presetSubtype="0" fill="hold" grpId="0" nodeType="withEffect">
                                  <p:stCondLst>
                                    <p:cond delay="700"/>
                                  </p:stCondLst>
                                  <p:childTnLst>
                                    <p:set>
                                      <p:cBhvr>
                                        <p:cTn id="43" dur="1" fill="hold">
                                          <p:stCondLst>
                                            <p:cond delay="0"/>
                                          </p:stCondLst>
                                        </p:cTn>
                                        <p:tgtEl>
                                          <p:spTgt spid="28"/>
                                        </p:tgtEl>
                                        <p:attrNameLst>
                                          <p:attrName>style.visibility</p:attrName>
                                        </p:attrNameLst>
                                      </p:cBhvr>
                                      <p:to>
                                        <p:strVal val="visible"/>
                                      </p:to>
                                    </p:set>
                                  </p:childTnLst>
                                </p:cTn>
                              </p:par>
                            </p:childTnLst>
                          </p:cTn>
                        </p:par>
                        <p:par>
                          <p:cTn id="44" fill="hold">
                            <p:stCondLst>
                              <p:cond delay="1900"/>
                            </p:stCondLst>
                            <p:childTnLst>
                              <p:par>
                                <p:cTn id="45" presetID="22" presetClass="entr" presetSubtype="8"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par>
                                <p:cTn id="48" presetID="1" presetClass="entr" presetSubtype="0" fill="hold" grpId="0" nodeType="withEffect">
                                  <p:stCondLst>
                                    <p:cond delay="700"/>
                                  </p:stCondLst>
                                  <p:childTnLst>
                                    <p:set>
                                      <p:cBhvr>
                                        <p:cTn id="49" dur="1" fill="hold">
                                          <p:stCondLst>
                                            <p:cond delay="0"/>
                                          </p:stCondLst>
                                        </p:cTn>
                                        <p:tgtEl>
                                          <p:spTgt spid="30"/>
                                        </p:tgtEl>
                                        <p:attrNameLst>
                                          <p:attrName>style.visibility</p:attrName>
                                        </p:attrNameLst>
                                      </p:cBhvr>
                                      <p:to>
                                        <p:strVal val="visible"/>
                                      </p:to>
                                    </p:set>
                                  </p:childTnLst>
                                </p:cTn>
                              </p:par>
                            </p:childTnLst>
                          </p:cTn>
                        </p:par>
                        <p:par>
                          <p:cTn id="50" fill="hold">
                            <p:stCondLst>
                              <p:cond delay="2600"/>
                            </p:stCondLst>
                            <p:childTnLst>
                              <p:par>
                                <p:cTn id="51" presetID="22" presetClass="entr" presetSubtype="8"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par>
                                <p:cTn id="54" presetID="1" presetClass="entr" presetSubtype="0" fill="hold" grpId="0" nodeType="withEffect">
                                  <p:stCondLst>
                                    <p:cond delay="700"/>
                                  </p:stCondLst>
                                  <p:childTnLst>
                                    <p:set>
                                      <p:cBhvr>
                                        <p:cTn id="5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241" grpId="0"/>
      <p:bldP spid="15" grpId="0"/>
      <p:bldP spid="27" grpId="0" animBg="1"/>
      <p:bldP spid="28" grpId="0" animBg="1"/>
      <p:bldP spid="30"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9" name="Textfeld 10"/>
          <p:cNvSpPr txBox="1">
            <a:spLocks noChangeArrowheads="1"/>
          </p:cNvSpPr>
          <p:nvPr/>
        </p:nvSpPr>
        <p:spPr bwMode="auto">
          <a:xfrm>
            <a:off x="1246278" y="5845536"/>
            <a:ext cx="5843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1400" dirty="0">
                <a:solidFill>
                  <a:srgbClr val="505050"/>
                </a:solidFill>
                <a:latin typeface="Arial" pitchFamily="34" charset="0"/>
                <a:cs typeface="Arial" pitchFamily="34" charset="0"/>
              </a:rPr>
              <a:t>Physical structure of a newspaper with four pages</a:t>
            </a:r>
          </a:p>
        </p:txBody>
      </p:sp>
      <p:sp>
        <p:nvSpPr>
          <p:cNvPr id="25" name="Rectangle 19"/>
          <p:cNvSpPr>
            <a:spLocks noChangeArrowheads="1"/>
          </p:cNvSpPr>
          <p:nvPr/>
        </p:nvSpPr>
        <p:spPr bwMode="auto">
          <a:xfrm>
            <a:off x="7336359" y="2465748"/>
            <a:ext cx="1584325" cy="261938"/>
          </a:xfrm>
          <a:prstGeom prst="rect">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altLang="en-US" dirty="0">
                <a:solidFill>
                  <a:srgbClr val="FFFFFF"/>
                </a:solidFill>
                <a:latin typeface="+mn-lt"/>
                <a:ea typeface="+mn-ea"/>
                <a:cs typeface="+mn-cs"/>
              </a:rPr>
              <a:t> structMap</a:t>
            </a:r>
          </a:p>
        </p:txBody>
      </p:sp>
      <p:pic>
        <p:nvPicPr>
          <p:cNvPr id="22" name="Grafik 5"/>
          <p:cNvPicPr>
            <a:picLocks noChangeAspect="1"/>
          </p:cNvPicPr>
          <p:nvPr/>
        </p:nvPicPr>
        <p:blipFill>
          <a:blip r:embed="rId4"/>
          <a:stretch>
            <a:fillRect/>
          </a:stretch>
        </p:blipFill>
        <p:spPr>
          <a:xfrm>
            <a:off x="467544" y="2727686"/>
            <a:ext cx="8456613" cy="3117850"/>
          </a:xfrm>
          <a:prstGeom prst="rect">
            <a:avLst/>
          </a:prstGeom>
          <a:ln>
            <a:solidFill>
              <a:schemeClr val="tx1"/>
            </a:solidFill>
          </a:ln>
          <a:effectLst>
            <a:outerShdw blurRad="190500" algn="tl" rotWithShape="0">
              <a:srgbClr val="000000">
                <a:alpha val="70000"/>
              </a:srgbClr>
            </a:outerShdw>
          </a:effectLst>
        </p:spPr>
      </p:pic>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TYPE=„PHYSICAL“&gt;</a:t>
            </a:r>
          </a:p>
        </p:txBody>
      </p:sp>
    </p:spTree>
    <p:extLst>
      <p:ext uri="{BB962C8B-B14F-4D97-AF65-F5344CB8AC3E}">
        <p14:creationId xmlns:p14="http://schemas.microsoft.com/office/powerpoint/2010/main" val="839552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el 1"/>
          <p:cNvSpPr txBox="1">
            <a:spLocks/>
          </p:cNvSpPr>
          <p:nvPr/>
        </p:nvSpPr>
        <p:spPr bwMode="auto">
          <a:xfrm>
            <a:off x="539552" y="4077639"/>
            <a:ext cx="7164288" cy="259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nchor="ctr" anchorCtr="1"/>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342900" indent="-342900" eaLnBrk="1" hangingPunct="1">
              <a:lnSpc>
                <a:spcPct val="120000"/>
              </a:lnSpc>
              <a:buFont typeface="Arial" panose="020B0604020202020204" pitchFamily="34" charset="0"/>
              <a:buChar char="•"/>
            </a:pPr>
            <a:r>
              <a:rPr lang="de-DE" sz="2200" dirty="0" smtClean="0">
                <a:solidFill>
                  <a:srgbClr val="FFFFFF"/>
                </a:solidFill>
                <a:ea typeface="ＭＳ Ｐゴシック" charset="0"/>
                <a:cs typeface="ＭＳ Ｐゴシック" charset="0"/>
              </a:rPr>
              <a:t>Logical structMap</a:t>
            </a:r>
          </a:p>
          <a:p>
            <a:pPr marL="1085850" lvl="1" indent="-342900" eaLnBrk="1" hangingPunct="1">
              <a:lnSpc>
                <a:spcPct val="120000"/>
              </a:lnSpc>
              <a:buFontTx/>
              <a:buChar char="-"/>
            </a:pPr>
            <a:r>
              <a:rPr lang="de-DE" sz="2200" dirty="0" smtClean="0">
                <a:solidFill>
                  <a:srgbClr val="FFFFFF"/>
                </a:solidFill>
                <a:ea typeface="ＭＳ Ｐゴシック" charset="0"/>
                <a:cs typeface="ＭＳ Ｐゴシック" charset="0"/>
              </a:rPr>
              <a:t>Reading sequence reference to ALTO content</a:t>
            </a:r>
          </a:p>
          <a:p>
            <a:pPr marL="1085850" lvl="1" indent="-342900" eaLnBrk="1" hangingPunct="1">
              <a:lnSpc>
                <a:spcPct val="120000"/>
              </a:lnSpc>
              <a:buFontTx/>
              <a:buChar char="-"/>
            </a:pPr>
            <a:r>
              <a:rPr lang="de-DE" sz="2200" dirty="0" smtClean="0">
                <a:solidFill>
                  <a:srgbClr val="FFFFFF"/>
                </a:solidFill>
                <a:ea typeface="ＭＳ Ｐゴシック" charset="0"/>
                <a:cs typeface="ＭＳ Ｐゴシック" charset="0"/>
              </a:rPr>
              <a:t>Segmentation into articles, chapters, ...</a:t>
            </a:r>
            <a:endParaRPr lang="de-DE" sz="2200" dirty="0">
              <a:solidFill>
                <a:srgbClr val="FFFFFF"/>
              </a:solidFill>
              <a:ea typeface="ＭＳ Ｐゴシック" charset="0"/>
              <a:cs typeface="ＭＳ Ｐゴシック" charset="0"/>
            </a:endParaRPr>
          </a:p>
          <a:p>
            <a:pPr eaLnBrk="1" hangingPunct="1">
              <a:lnSpc>
                <a:spcPct val="120000"/>
              </a:lnSpc>
            </a:pPr>
            <a:endParaRPr lang="en-US" sz="2200" dirty="0">
              <a:solidFill>
                <a:srgbClr val="FFFFFF"/>
              </a:solidFill>
              <a:ea typeface="ＭＳ Ｐゴシック" charset="0"/>
              <a:cs typeface="ＭＳ Ｐゴシック" charset="0"/>
            </a:endParaRPr>
          </a:p>
        </p:txBody>
      </p:sp>
      <p:pic>
        <p:nvPicPr>
          <p:cNvPr id="14" name="Bild 1" descr="fi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8" y="53847"/>
            <a:ext cx="1498352" cy="1498352"/>
          </a:xfrm>
          <a:prstGeom prst="rect">
            <a:avLst/>
          </a:prstGeom>
        </p:spPr>
      </p:pic>
      <p:sp>
        <p:nvSpPr>
          <p:cNvPr id="15" name="Rectangle 28"/>
          <p:cNvSpPr>
            <a:spLocks noChangeArrowheads="1"/>
          </p:cNvSpPr>
          <p:nvPr/>
        </p:nvSpPr>
        <p:spPr bwMode="auto">
          <a:xfrm>
            <a:off x="294804" y="550064"/>
            <a:ext cx="1080120" cy="68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pitchFamily="34" charset="0"/>
                <a:ea typeface="ＭＳ Ｐゴシック" pitchFamily="34" charset="-128"/>
              </a:defRPr>
            </a:lvl1pPr>
            <a:lvl2pPr marL="742950" indent="-285750" eaLnBrk="0" hangingPunct="0">
              <a:defRPr sz="2400">
                <a:solidFill>
                  <a:schemeClr val="tx1"/>
                </a:solidFill>
                <a:latin typeface="Calibri" pitchFamily="34" charset="0"/>
                <a:ea typeface="ＭＳ Ｐゴシック" pitchFamily="34" charset="-128"/>
              </a:defRPr>
            </a:lvl2pPr>
            <a:lvl3pPr marL="1143000" indent="-228600" eaLnBrk="0" hangingPunct="0">
              <a:defRPr sz="2400">
                <a:solidFill>
                  <a:schemeClr val="tx1"/>
                </a:solidFill>
                <a:latin typeface="Calibri" pitchFamily="34" charset="0"/>
                <a:ea typeface="ＭＳ Ｐゴシック" pitchFamily="34" charset="-128"/>
              </a:defRPr>
            </a:lvl3pPr>
            <a:lvl4pPr marL="1600200" indent="-228600" eaLnBrk="0" hangingPunct="0">
              <a:defRPr sz="2400">
                <a:solidFill>
                  <a:schemeClr val="tx1"/>
                </a:solidFill>
                <a:latin typeface="Calibri" pitchFamily="34" charset="0"/>
                <a:ea typeface="ＭＳ Ｐゴシック" pitchFamily="34" charset="-128"/>
              </a:defRPr>
            </a:lvl4pPr>
            <a:lvl5pPr marL="2057400" indent="-228600" eaLnBrk="0" hangingPunct="0">
              <a:defRPr sz="2400">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ＭＳ Ｐゴシック" pitchFamily="34" charset="-128"/>
              </a:defRPr>
            </a:lvl9pPr>
          </a:lstStyle>
          <a:p>
            <a:pPr algn="ctr" eaLnBrk="1" hangingPunct="1"/>
            <a:r>
              <a:rPr lang="en-US" altLang="en-US" sz="2500" b="1" dirty="0" smtClean="0">
                <a:solidFill>
                  <a:schemeClr val="bg1"/>
                </a:solidFill>
                <a:latin typeface="Arial" pitchFamily="34" charset="0"/>
                <a:cs typeface="Arial" pitchFamily="34" charset="0"/>
              </a:rPr>
              <a:t>METS</a:t>
            </a:r>
            <a:endParaRPr lang="en-US" altLang="en-US" sz="2500" b="1" dirty="0">
              <a:solidFill>
                <a:schemeClr val="bg1"/>
              </a:solidFill>
              <a:latin typeface="Arial" pitchFamily="34" charset="0"/>
              <a:cs typeface="Arial" pitchFamily="34" charset="0"/>
            </a:endParaRPr>
          </a:p>
        </p:txBody>
      </p:sp>
      <p:cxnSp>
        <p:nvCxnSpPr>
          <p:cNvPr id="16" name="Gerade Verbindung 27"/>
          <p:cNvCxnSpPr/>
          <p:nvPr/>
        </p:nvCxnSpPr>
        <p:spPr>
          <a:xfrm>
            <a:off x="827584" y="1546221"/>
            <a:ext cx="0" cy="222001"/>
          </a:xfrm>
          <a:prstGeom prst="line">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17" name="Gerade Verbindung 29"/>
          <p:cNvCxnSpPr/>
          <p:nvPr/>
        </p:nvCxnSpPr>
        <p:spPr>
          <a:xfrm>
            <a:off x="827584" y="1768222"/>
            <a:ext cx="720000" cy="0"/>
          </a:xfrm>
          <a:prstGeom prst="line">
            <a:avLst/>
          </a:prstGeom>
          <a:ln w="3175"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sp>
        <p:nvSpPr>
          <p:cNvPr id="13" name="Abgerundetes Rechteck 34"/>
          <p:cNvSpPr/>
          <p:nvPr/>
        </p:nvSpPr>
        <p:spPr>
          <a:xfrm>
            <a:off x="1619672" y="1475550"/>
            <a:ext cx="3816424" cy="585298"/>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a:solidFill>
                  <a:srgbClr val="FFFFFF"/>
                </a:solidFill>
              </a:rPr>
              <a:t>Structural map </a:t>
            </a:r>
            <a:br>
              <a:rPr lang="de-DE" dirty="0">
                <a:solidFill>
                  <a:srgbClr val="FFFFFF"/>
                </a:solidFill>
              </a:rPr>
            </a:br>
            <a:r>
              <a:rPr lang="de-DE" dirty="0">
                <a:solidFill>
                  <a:srgbClr val="FFFFFF"/>
                </a:solidFill>
              </a:rPr>
              <a:t>&lt;structMap TYPE=„LOGICAL“&gt;</a:t>
            </a:r>
          </a:p>
        </p:txBody>
      </p:sp>
      <p:cxnSp>
        <p:nvCxnSpPr>
          <p:cNvPr id="21" name="Elbow Connector 20"/>
          <p:cNvCxnSpPr/>
          <p:nvPr/>
        </p:nvCxnSpPr>
        <p:spPr>
          <a:xfrm rot="16200000" flipH="1">
            <a:off x="2010798" y="2005759"/>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
        <p:nvSpPr>
          <p:cNvPr id="29" name="Abgerundetes Rechteck 34"/>
          <p:cNvSpPr/>
          <p:nvPr/>
        </p:nvSpPr>
        <p:spPr>
          <a:xfrm>
            <a:off x="2351753" y="2128380"/>
            <a:ext cx="360040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ID=„DIVL1" type="Newspaper</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30" name="Abgerundetes Rechteck 34"/>
          <p:cNvSpPr/>
          <p:nvPr/>
        </p:nvSpPr>
        <p:spPr>
          <a:xfrm>
            <a:off x="2867810" y="2632578"/>
            <a:ext cx="3744416"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ID=</a:t>
            </a:r>
            <a:r>
              <a:rPr lang="de-DE" dirty="0">
                <a:solidFill>
                  <a:srgbClr val="FFFFFF"/>
                </a:solidFill>
              </a:rPr>
              <a:t>"</a:t>
            </a:r>
            <a:r>
              <a:rPr lang="de-DE" dirty="0" smtClean="0">
                <a:solidFill>
                  <a:srgbClr val="FFFFFF"/>
                </a:solidFill>
              </a:rPr>
              <a:t>DIVL2</a:t>
            </a:r>
            <a:r>
              <a:rPr lang="de-DE" dirty="0">
                <a:solidFill>
                  <a:srgbClr val="FFFFFF"/>
                </a:solidFill>
              </a:rPr>
              <a:t>"</a:t>
            </a:r>
            <a:r>
              <a:rPr lang="de-DE" dirty="0" smtClean="0">
                <a:solidFill>
                  <a:srgbClr val="FFFFFF"/>
                </a:solidFill>
              </a:rPr>
              <a:t> type=</a:t>
            </a:r>
            <a:r>
              <a:rPr lang="de-DE" dirty="0">
                <a:solidFill>
                  <a:srgbClr val="FFFFFF"/>
                </a:solidFill>
              </a:rPr>
              <a:t>"</a:t>
            </a:r>
            <a:r>
              <a:rPr lang="de-DE" dirty="0" smtClean="0">
                <a:solidFill>
                  <a:srgbClr val="FFFFFF"/>
                </a:solidFill>
              </a:rPr>
              <a:t>Issue"&gt;</a:t>
            </a:r>
            <a:endParaRPr lang="de-DE" dirty="0">
              <a:solidFill>
                <a:srgbClr val="FFFFFF"/>
              </a:solidFill>
            </a:endParaRPr>
          </a:p>
        </p:txBody>
      </p:sp>
      <p:sp>
        <p:nvSpPr>
          <p:cNvPr id="31" name="Abgerundetes Rechteck 34"/>
          <p:cNvSpPr/>
          <p:nvPr/>
        </p:nvSpPr>
        <p:spPr>
          <a:xfrm>
            <a:off x="3527884" y="3136775"/>
            <a:ext cx="4320480"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type=</a:t>
            </a:r>
            <a:r>
              <a:rPr lang="de-DE" dirty="0">
                <a:solidFill>
                  <a:srgbClr val="FFFFFF"/>
                </a:solidFill>
              </a:rPr>
              <a:t>"</a:t>
            </a:r>
            <a:r>
              <a:rPr lang="de-DE" dirty="0" smtClean="0">
                <a:solidFill>
                  <a:srgbClr val="FFFFFF"/>
                </a:solidFill>
              </a:rPr>
              <a:t>Article" label=</a:t>
            </a:r>
            <a:r>
              <a:rPr lang="de-DE" dirty="0">
                <a:solidFill>
                  <a:srgbClr val="FFFFFF"/>
                </a:solidFill>
              </a:rPr>
              <a:t>"</a:t>
            </a:r>
            <a:r>
              <a:rPr lang="de-DE" dirty="0" smtClean="0">
                <a:solidFill>
                  <a:srgbClr val="FFFFFF"/>
                </a:solidFill>
              </a:rPr>
              <a:t>My first article</a:t>
            </a:r>
            <a:r>
              <a:rPr lang="de-DE" dirty="0">
                <a:solidFill>
                  <a:srgbClr val="FFFFFF"/>
                </a:solidFill>
              </a:rPr>
              <a:t>"</a:t>
            </a:r>
            <a:r>
              <a:rPr lang="de-DE" dirty="0" smtClean="0">
                <a:solidFill>
                  <a:srgbClr val="FFFFFF"/>
                </a:solidFill>
              </a:rPr>
              <a:t>&gt;</a:t>
            </a:r>
            <a:endParaRPr lang="de-DE" dirty="0">
              <a:solidFill>
                <a:srgbClr val="FFFFFF"/>
              </a:solidFill>
            </a:endParaRPr>
          </a:p>
        </p:txBody>
      </p:sp>
      <p:sp>
        <p:nvSpPr>
          <p:cNvPr id="32" name="Abgerundetes Rechteck 34"/>
          <p:cNvSpPr/>
          <p:nvPr/>
        </p:nvSpPr>
        <p:spPr>
          <a:xfrm>
            <a:off x="3527884" y="3640972"/>
            <a:ext cx="4499992" cy="436665"/>
          </a:xfrm>
          <a:prstGeom prst="roundRect">
            <a:avLst/>
          </a:prstGeom>
          <a:solidFill>
            <a:schemeClr val="accent4"/>
          </a:solidFill>
          <a:effectLst/>
        </p:spPr>
        <p:style>
          <a:lnRef idx="1">
            <a:schemeClr val="accent1"/>
          </a:lnRef>
          <a:fillRef idx="3">
            <a:schemeClr val="accent1"/>
          </a:fillRef>
          <a:effectRef idx="2">
            <a:schemeClr val="accent1"/>
          </a:effectRef>
          <a:fontRef idx="minor">
            <a:schemeClr val="lt1"/>
          </a:fontRef>
        </p:style>
        <p:txBody>
          <a:bodyPr lIns="90000" tIns="90000" rIns="0" bIns="90000" rtlCol="0" anchor="ctr"/>
          <a:lstStyle/>
          <a:p>
            <a:r>
              <a:rPr lang="de-DE" dirty="0" smtClean="0">
                <a:solidFill>
                  <a:srgbClr val="FFFFFF"/>
                </a:solidFill>
              </a:rPr>
              <a:t>&lt;div type=</a:t>
            </a:r>
            <a:r>
              <a:rPr lang="de-DE" dirty="0">
                <a:solidFill>
                  <a:srgbClr val="FFFFFF"/>
                </a:solidFill>
              </a:rPr>
              <a:t>"</a:t>
            </a:r>
            <a:r>
              <a:rPr lang="de-DE" dirty="0" smtClean="0">
                <a:solidFill>
                  <a:srgbClr val="FFFFFF"/>
                </a:solidFill>
              </a:rPr>
              <a:t>Article</a:t>
            </a:r>
            <a:r>
              <a:rPr lang="de-DE" dirty="0">
                <a:solidFill>
                  <a:srgbClr val="FFFFFF"/>
                </a:solidFill>
              </a:rPr>
              <a:t>"</a:t>
            </a:r>
            <a:r>
              <a:rPr lang="de-DE" dirty="0" smtClean="0">
                <a:solidFill>
                  <a:srgbClr val="FFFFFF"/>
                </a:solidFill>
              </a:rPr>
              <a:t> label=</a:t>
            </a:r>
            <a:r>
              <a:rPr lang="de-DE" dirty="0">
                <a:solidFill>
                  <a:srgbClr val="FFFFFF"/>
                </a:solidFill>
              </a:rPr>
              <a:t>"</a:t>
            </a:r>
            <a:r>
              <a:rPr lang="de-DE" dirty="0" smtClean="0">
                <a:solidFill>
                  <a:srgbClr val="FFFFFF"/>
                </a:solidFill>
              </a:rPr>
              <a:t>My second article"&gt;</a:t>
            </a:r>
            <a:endParaRPr lang="de-DE" dirty="0">
              <a:solidFill>
                <a:srgbClr val="FFFFFF"/>
              </a:solidFill>
            </a:endParaRPr>
          </a:p>
        </p:txBody>
      </p:sp>
      <p:cxnSp>
        <p:nvCxnSpPr>
          <p:cNvPr id="35" name="Elbow Connector 34"/>
          <p:cNvCxnSpPr/>
          <p:nvPr/>
        </p:nvCxnSpPr>
        <p:spPr>
          <a:xfrm rot="16200000" flipH="1">
            <a:off x="2526855" y="2509955"/>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6" name="Elbow Connector 35"/>
          <p:cNvCxnSpPr/>
          <p:nvPr/>
        </p:nvCxnSpPr>
        <p:spPr>
          <a:xfrm rot="16200000" flipH="1">
            <a:off x="3186929" y="3018015"/>
            <a:ext cx="285866" cy="396044"/>
          </a:xfrm>
          <a:prstGeom prst="bentConnector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cxnSp>
        <p:nvCxnSpPr>
          <p:cNvPr id="37" name="Elbow Connector 36"/>
          <p:cNvCxnSpPr/>
          <p:nvPr/>
        </p:nvCxnSpPr>
        <p:spPr>
          <a:xfrm rot="16200000" flipH="1">
            <a:off x="2963210" y="3305405"/>
            <a:ext cx="733305" cy="396044"/>
          </a:xfrm>
          <a:prstGeom prst="bentConnector3">
            <a:avLst>
              <a:gd name="adj1" fmla="val 100802"/>
            </a:avLst>
          </a:prstGeom>
          <a:ln w="3175" cmpd="sng">
            <a:solidFill>
              <a:schemeClr val="bg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7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8" presetClass="entr" presetSubtype="12"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trips(downLeft)">
                                      <p:cBhvr>
                                        <p:cTn id="11" dur="500"/>
                                        <p:tgtEl>
                                          <p:spTgt spid="16"/>
                                        </p:tgtEl>
                                      </p:cBhvr>
                                    </p:animEffect>
                                  </p:childTnLst>
                                </p:cTn>
                              </p:par>
                            </p:childTnLst>
                          </p:cTn>
                        </p:par>
                        <p:par>
                          <p:cTn id="12" fill="hold">
                            <p:stCondLst>
                              <p:cond delay="500"/>
                            </p:stCondLst>
                            <p:childTnLst>
                              <p:par>
                                <p:cTn id="13" presetID="18" presetClass="entr" presetSubtype="6"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trips(downRight)">
                                      <p:cBhvr>
                                        <p:cTn id="15" dur="500"/>
                                        <p:tgtEl>
                                          <p:spTgt spid="17"/>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500"/>
                                  </p:stCondLst>
                                  <p:childTnLst>
                                    <p:set>
                                      <p:cBhvr>
                                        <p:cTn id="21" dur="1" fill="hold">
                                          <p:stCondLst>
                                            <p:cond delay="0"/>
                                          </p:stCondLst>
                                        </p:cTn>
                                        <p:tgtEl>
                                          <p:spTgt spid="102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1" presetClass="entr" presetSubtype="0" fill="hold" grpId="0" nodeType="withEffect">
                                  <p:stCondLst>
                                    <p:cond delay="700"/>
                                  </p:stCondLst>
                                  <p:childTnLst>
                                    <p:set>
                                      <p:cBhvr>
                                        <p:cTn id="28" dur="1" fill="hold">
                                          <p:stCondLst>
                                            <p:cond delay="0"/>
                                          </p:stCondLst>
                                        </p:cTn>
                                        <p:tgtEl>
                                          <p:spTgt spid="29"/>
                                        </p:tgtEl>
                                        <p:attrNameLst>
                                          <p:attrName>style.visibility</p:attrName>
                                        </p:attrNameLst>
                                      </p:cBhvr>
                                      <p:to>
                                        <p:strVal val="visible"/>
                                      </p:to>
                                    </p:set>
                                  </p:childTnLst>
                                </p:cTn>
                              </p:par>
                              <p:par>
                                <p:cTn id="29" presetID="22" presetClass="entr" presetSubtype="8" fill="hold" nodeType="withEffect">
                                  <p:stCondLst>
                                    <p:cond delay="70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par>
                                <p:cTn id="32" presetID="1" presetClass="entr" presetSubtype="0" fill="hold" grpId="0" nodeType="withEffect">
                                  <p:stCondLst>
                                    <p:cond delay="700"/>
                                  </p:stCondLst>
                                  <p:childTnLst>
                                    <p:set>
                                      <p:cBhvr>
                                        <p:cTn id="33" dur="1" fill="hold">
                                          <p:stCondLst>
                                            <p:cond delay="0"/>
                                          </p:stCondLst>
                                        </p:cTn>
                                        <p:tgtEl>
                                          <p:spTgt spid="30"/>
                                        </p:tgtEl>
                                        <p:attrNameLst>
                                          <p:attrName>style.visibility</p:attrName>
                                        </p:attrNameLst>
                                      </p:cBhvr>
                                      <p:to>
                                        <p:strVal val="visible"/>
                                      </p:to>
                                    </p:set>
                                  </p:childTnLst>
                                </p:cTn>
                              </p:par>
                              <p:par>
                                <p:cTn id="34" presetID="22" presetClass="entr" presetSubtype="8" fill="hold" nodeType="withEffect">
                                  <p:stCondLst>
                                    <p:cond delay="70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1" presetClass="entr" presetSubtype="0" fill="hold" grpId="0" nodeType="withEffect">
                                  <p:stCondLst>
                                    <p:cond delay="700"/>
                                  </p:stCondLst>
                                  <p:childTnLst>
                                    <p:set>
                                      <p:cBhvr>
                                        <p:cTn id="38" dur="1" fill="hold">
                                          <p:stCondLst>
                                            <p:cond delay="0"/>
                                          </p:stCondLst>
                                        </p:cTn>
                                        <p:tgtEl>
                                          <p:spTgt spid="31"/>
                                        </p:tgtEl>
                                        <p:attrNameLst>
                                          <p:attrName>style.visibility</p:attrName>
                                        </p:attrNameLst>
                                      </p:cBhvr>
                                      <p:to>
                                        <p:strVal val="visible"/>
                                      </p:to>
                                    </p:set>
                                  </p:childTnLst>
                                </p:cTn>
                              </p:par>
                              <p:par>
                                <p:cTn id="39" presetID="22" presetClass="entr" presetSubtype="8" fill="hold" nodeType="withEffect">
                                  <p:stCondLst>
                                    <p:cond delay="70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par>
                                <p:cTn id="42" presetID="1" presetClass="entr" presetSubtype="0" fill="hold" grpId="0" nodeType="withEffect">
                                  <p:stCondLst>
                                    <p:cond delay="70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 grpId="0"/>
      <p:bldP spid="15" grpId="0"/>
      <p:bldP spid="13" grpId="0" animBg="1"/>
      <p:bldP spid="29" grpId="0" animBg="1"/>
      <p:bldP spid="30" grpId="0" animBg="1"/>
      <p:bldP spid="31" grpId="0" animBg="1"/>
      <p:bldP spid="32" grpId="0" animBg="1"/>
    </p:bldLst>
  </p:timing>
</p:sld>
</file>

<file path=ppt/theme/theme1.xml><?xml version="1.0" encoding="utf-8"?>
<a:theme xmlns:a="http://schemas.openxmlformats.org/drawingml/2006/main" name="CCS-docWorks-METS_2014">
  <a:themeElements>
    <a:clrScheme name="Benutzerdefiniert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 cmpd="sng">
          <a:solidFill>
            <a:schemeClr val="bg1"/>
          </a:solidFill>
          <a:prstDash val="sysDash"/>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CCS-docWorks-METS_2014</Template>
  <TotalTime>1686</TotalTime>
  <Words>990</Words>
  <Application>Microsoft Office PowerPoint</Application>
  <PresentationFormat>On-screen Show (4:3)</PresentationFormat>
  <Paragraphs>242</Paragraphs>
  <Slides>23</Slides>
  <Notes>22</Notes>
  <HiddenSlides>6</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CCS-docWorks-METS_2014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Disclaimer</vt:lpstr>
    </vt:vector>
  </TitlesOfParts>
  <Company>CCS GmbH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Bauer</dc:creator>
  <cp:lastModifiedBy>Gardner Glenn</cp:lastModifiedBy>
  <cp:revision>43</cp:revision>
  <cp:lastPrinted>2014-09-09T10:34:09Z</cp:lastPrinted>
  <dcterms:created xsi:type="dcterms:W3CDTF">2014-09-09T09:10:48Z</dcterms:created>
  <dcterms:modified xsi:type="dcterms:W3CDTF">2014-12-04T22:20:39Z</dcterms:modified>
</cp:coreProperties>
</file>