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omments/modernComment_100_A5CFDFF6.xml" ContentType="application/vnd.ms-powerpoint.comment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74"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847126-1C10-5CE8-ADEC-247120251135}" name="Kass, Barbara" initials="KB" userId="S::Barbara.Kass@fda.gov::fcc752db-4c97-468e-b744-b11d13287626" providerId="AD"/>
  <p188:author id="{E6557751-F01B-4B2C-5F5F-970F75B7BDB5}" name="Mark Sale" initials="MS" userId="S::mark.sale@certara.com::2af94707-fa79-4a0b-bb12-4a906d192563" providerId="AD"/>
  <p188:author id="{4DBE4280-EF12-D1DF-B6E1-F590A30DA71F}" name="Zhang, Lei K" initials="ZLK" userId="S::ZHANGLEI@fda.gov::09803cb7-6a79-4bf8-9e8e-b05803b51c5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k Sale" initials="MS" lastIdx="13" clrIdx="0">
    <p:extLst>
      <p:ext uri="{19B8F6BF-5375-455C-9EA6-DF929625EA0E}">
        <p15:presenceInfo xmlns:p15="http://schemas.microsoft.com/office/powerpoint/2012/main" userId="S::mark.sale@certara.com::2af94707-fa79-4a0b-bb12-4a906d192563" providerId="AD"/>
      </p:ext>
    </p:extLst>
  </p:cmAuthor>
  <p:cmAuthor id="2" name="Zhang, Lei K" initials="ZLK" lastIdx="16" clrIdx="1">
    <p:extLst>
      <p:ext uri="{19B8F6BF-5375-455C-9EA6-DF929625EA0E}">
        <p15:presenceInfo xmlns:p15="http://schemas.microsoft.com/office/powerpoint/2012/main" userId="S::ZHANGLEI@fda.gov::09803cb7-6a79-4bf8-9e8e-b05803b51c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486"/>
    <a:srgbClr val="376587"/>
    <a:srgbClr val="487EA7"/>
    <a:srgbClr val="E72F24"/>
    <a:srgbClr val="E62F24"/>
    <a:srgbClr val="B11C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34" autoAdjust="0"/>
    <p:restoredTop sz="94660"/>
  </p:normalViewPr>
  <p:slideViewPr>
    <p:cSldViewPr snapToGrid="0">
      <p:cViewPr varScale="1">
        <p:scale>
          <a:sx n="21" d="100"/>
          <a:sy n="21" d="100"/>
        </p:scale>
        <p:origin x="32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0_A5CFDFF6.xml><?xml version="1.0" encoding="utf-8"?>
<p188:cmLst xmlns:a="http://schemas.openxmlformats.org/drawingml/2006/main" xmlns:r="http://schemas.openxmlformats.org/officeDocument/2006/relationships" xmlns:p188="http://schemas.microsoft.com/office/powerpoint/2018/8/main">
  <p188:cm id="{B7AA5522-371A-45E2-A3D3-C187087255E9}" authorId="{E6557751-F01B-4B2C-5F5F-970F75B7BDB5}" created="2024-10-20T22:59:22.161">
    <ac:deMkLst xmlns:ac="http://schemas.microsoft.com/office/drawing/2013/main/command">
      <pc:docMk xmlns:pc="http://schemas.microsoft.com/office/powerpoint/2013/main/command"/>
      <pc:sldMk xmlns:pc="http://schemas.microsoft.com/office/powerpoint/2013/main/command" cId="2781863926" sldId="256"/>
      <ac:grpSpMk id="43" creationId="{F00842CD-1E14-A87F-5AD8-363FEAEC1142}"/>
    </ac:deMkLst>
    <p188:txBody>
      <a:bodyPr/>
      <a:lstStyle/>
      <a:p>
        <a:r>
          <a:rPr lang="en-US"/>
          <a:t>Move legend to bottom of plot??</a:t>
        </a:r>
      </a:p>
    </p188:txBody>
  </p188:cm>
  <p188:cm id="{3A6E1911-4469-42D3-BC7C-79D13434AFCC}" authorId="{E6557751-F01B-4B2C-5F5F-970F75B7BDB5}" created="2024-10-20T22:59:30.760">
    <ac:txMkLst xmlns:ac="http://schemas.microsoft.com/office/drawing/2013/main/command">
      <pc:docMk xmlns:pc="http://schemas.microsoft.com/office/powerpoint/2013/main/command"/>
      <pc:sldMk xmlns:pc="http://schemas.microsoft.com/office/powerpoint/2013/main/command" cId="2781863926" sldId="256"/>
      <ac:spMk id="29" creationId="{00000000-0000-0000-0000-000000000000}"/>
      <ac:txMk cp="645" len="1">
        <ac:context len="882" hash="339274852"/>
      </ac:txMk>
    </ac:txMkLst>
    <p188:pos x="2541430" y="6984314"/>
    <p188:txBody>
      <a:bodyPr/>
      <a:lstStyle/>
      <a:p>
        <a:r>
          <a:rPr lang="en-US"/>
          <a:t>Will change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ECF45-95F0-4E38-B81E-0710CD740FD6}"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EA799D-29DA-4B63-B475-CFF6DE7FE5F2}" type="slidenum">
              <a:rPr lang="en-US" smtClean="0"/>
              <a:t>‹#›</a:t>
            </a:fld>
            <a:endParaRPr lang="en-US" dirty="0"/>
          </a:p>
        </p:txBody>
      </p:sp>
    </p:spTree>
    <p:extLst>
      <p:ext uri="{BB962C8B-B14F-4D97-AF65-F5344CB8AC3E}">
        <p14:creationId xmlns:p14="http://schemas.microsoft.com/office/powerpoint/2010/main" val="340801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2457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3200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0429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6642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6061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0162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1275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14639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0085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84083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C764DE79-268F-4C1A-8933-263129D2AF90}" type="datetimeFigureOut">
              <a:rPr lang="en-US" smtClean="0"/>
              <a:t>10/23/2024</a:t>
            </a:fld>
            <a:endParaRPr lang="en-US" dirty="0"/>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3633461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upport@certara.com" TargetMode="External"/><Relationship Id="rId3" Type="http://schemas.openxmlformats.org/officeDocument/2006/relationships/hyperlink" Target="https://www.certara.com/software/phoenix-nlme/" TargetMode="External"/><Relationship Id="rId7" Type="http://schemas.openxmlformats.org/officeDocument/2006/relationships/image" Target="../media/image2.png"/><Relationship Id="rId12"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en.wikipedia.org/wiki/Automatic_differentiation" TargetMode="External"/><Relationship Id="rId11" Type="http://schemas.openxmlformats.org/officeDocument/2006/relationships/image" Target="../media/image5.png"/><Relationship Id="rId5" Type="http://schemas.openxmlformats.org/officeDocument/2006/relationships/hyperlink" Target="https://en.wikipedia.org/wiki/Finite_difference_method" TargetMode="External"/><Relationship Id="rId10" Type="http://schemas.openxmlformats.org/officeDocument/2006/relationships/image" Target="../media/image4.png"/><Relationship Id="rId4" Type="http://schemas.openxmlformats.org/officeDocument/2006/relationships/hyperlink" Target="https://ascpt.onlinelibrary.wiley.com/doi/10.1002/psp4.12422" TargetMode="External"/><Relationship Id="rId9" Type="http://schemas.openxmlformats.org/officeDocument/2006/relationships/image" Target="../media/image3.png"/><Relationship Id="rId14" Type="http://schemas.microsoft.com/office/2018/10/relationships/comments" Target="../comments/modernComment_100_A5CFDFF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937" y="-44780"/>
            <a:ext cx="32945337" cy="5629556"/>
          </a:xfrm>
          <a:prstGeom prst="rect">
            <a:avLst/>
          </a:prstGeom>
          <a:gradFill>
            <a:gsLst>
              <a:gs pos="100000">
                <a:srgbClr val="376486"/>
              </a:gs>
              <a:gs pos="0">
                <a:srgbClr val="487E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1" dirty="0"/>
          </a:p>
        </p:txBody>
      </p:sp>
      <p:sp>
        <p:nvSpPr>
          <p:cNvPr id="8" name="TextBox 7"/>
          <p:cNvSpPr txBox="1"/>
          <p:nvPr/>
        </p:nvSpPr>
        <p:spPr>
          <a:xfrm>
            <a:off x="156272" y="574330"/>
            <a:ext cx="30700457" cy="2554545"/>
          </a:xfrm>
          <a:prstGeom prst="rect">
            <a:avLst/>
          </a:prstGeom>
          <a:noFill/>
        </p:spPr>
        <p:txBody>
          <a:bodyPr wrap="square" rtlCol="0">
            <a:spAutoFit/>
          </a:bodyPr>
          <a:lstStyle/>
          <a:p>
            <a:r>
              <a:rPr lang="en-US" sz="8000" dirty="0">
                <a:solidFill>
                  <a:schemeClr val="bg1"/>
                </a:solidFill>
                <a:latin typeface="Arial" panose="020B0604020202020204" pitchFamily="34" charset="0"/>
                <a:cs typeface="Arial" panose="020B0604020202020204" pitchFamily="34" charset="0"/>
              </a:rPr>
              <a:t>Automatic differentiation, a possible solution to numerical instability in Population PK parameter estimation</a:t>
            </a:r>
          </a:p>
        </p:txBody>
      </p:sp>
      <p:sp>
        <p:nvSpPr>
          <p:cNvPr id="11" name="TextBox 10"/>
          <p:cNvSpPr txBox="1"/>
          <p:nvPr/>
        </p:nvSpPr>
        <p:spPr>
          <a:xfrm>
            <a:off x="106620" y="3086152"/>
            <a:ext cx="30616553" cy="2123658"/>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Rong Chen (1) Mark Sale (1), Alex Mazur (1), Michael Tomashevskiy(1), Shuhua Hu(1), Robert Leary (1), Mike Dunlavey (1) James Craig (1), Keith Nieforth (1) </a:t>
            </a:r>
          </a:p>
          <a:p>
            <a:r>
              <a:rPr lang="en-US" sz="4400" dirty="0">
                <a:solidFill>
                  <a:schemeClr val="bg1"/>
                </a:solidFill>
                <a:latin typeface="Arial" panose="020B0604020202020204" pitchFamily="34" charset="0"/>
                <a:cs typeface="Arial" panose="020B0604020202020204" pitchFamily="34" charset="0"/>
              </a:rPr>
              <a:t>Institution:  (1) Certara</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67" y="-88284"/>
            <a:ext cx="10316231" cy="1072504"/>
          </a:xfrm>
          <a:prstGeom prst="rect">
            <a:avLst/>
          </a:prstGeom>
        </p:spPr>
      </p:pic>
      <p:sp>
        <p:nvSpPr>
          <p:cNvPr id="19" name="Rectangle 18"/>
          <p:cNvSpPr/>
          <p:nvPr/>
        </p:nvSpPr>
        <p:spPr>
          <a:xfrm>
            <a:off x="975407" y="42667256"/>
            <a:ext cx="30939711" cy="1223945"/>
          </a:xfrm>
          <a:prstGeom prst="rect">
            <a:avLst/>
          </a:prstGeom>
          <a:gradFill>
            <a:gsLst>
              <a:gs pos="100000">
                <a:srgbClr val="B11C1F"/>
              </a:gs>
              <a:gs pos="0">
                <a:srgbClr val="E72F2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1" dirty="0"/>
          </a:p>
        </p:txBody>
      </p:sp>
      <p:sp>
        <p:nvSpPr>
          <p:cNvPr id="22" name="TextBox 21"/>
          <p:cNvSpPr txBox="1"/>
          <p:nvPr/>
        </p:nvSpPr>
        <p:spPr>
          <a:xfrm>
            <a:off x="2612857" y="42882435"/>
            <a:ext cx="3342556" cy="1001319"/>
          </a:xfrm>
          <a:prstGeom prst="rect">
            <a:avLst/>
          </a:prstGeom>
          <a:noFill/>
        </p:spPr>
        <p:txBody>
          <a:bodyPr wrap="square" rtlCol="0">
            <a:spAutoFit/>
          </a:bodyPr>
          <a:lstStyle/>
          <a:p>
            <a:r>
              <a:rPr lang="en-US" sz="2872" dirty="0">
                <a:solidFill>
                  <a:schemeClr val="bg1"/>
                </a:solidFill>
              </a:rPr>
              <a:t>Want to learn more?</a:t>
            </a:r>
            <a:br>
              <a:rPr lang="en-US" sz="2872" dirty="0">
                <a:solidFill>
                  <a:schemeClr val="bg1"/>
                </a:solidFill>
              </a:rPr>
            </a:br>
            <a:r>
              <a:rPr lang="en-US" sz="2872" dirty="0">
                <a:solidFill>
                  <a:schemeClr val="bg1"/>
                </a:solidFill>
              </a:rPr>
              <a:t>&lt;&lt; Scan Here</a:t>
            </a:r>
          </a:p>
        </p:txBody>
      </p:sp>
      <p:sp>
        <p:nvSpPr>
          <p:cNvPr id="25" name="TextBox 24"/>
          <p:cNvSpPr txBox="1"/>
          <p:nvPr/>
        </p:nvSpPr>
        <p:spPr>
          <a:xfrm>
            <a:off x="274321" y="5660193"/>
            <a:ext cx="13883185" cy="37536558"/>
          </a:xfrm>
          <a:prstGeom prst="rect">
            <a:avLst/>
          </a:prstGeom>
          <a:noFill/>
        </p:spPr>
        <p:txBody>
          <a:bodyPr wrap="square" rtlCol="0">
            <a:spAutoFit/>
          </a:bodyPr>
          <a:lstStyle/>
          <a:p>
            <a:r>
              <a:rPr lang="en-US" sz="4800" b="1" dirty="0">
                <a:solidFill>
                  <a:srgbClr val="E72F24"/>
                </a:solidFill>
                <a:latin typeface="Arial" panose="020B0604020202020204" pitchFamily="34" charset="0"/>
                <a:cs typeface="Arial" panose="020B0604020202020204" pitchFamily="34" charset="0"/>
              </a:rPr>
              <a:t>Background &amp; Objectives:</a:t>
            </a:r>
          </a:p>
          <a:p>
            <a:r>
              <a:rPr lang="en-US" sz="3600" dirty="0">
                <a:latin typeface="Arial" panose="020B0604020202020204" pitchFamily="34" charset="0"/>
                <a:cs typeface="Arial" panose="020B0604020202020204" pitchFamily="34" charset="0"/>
              </a:rPr>
              <a:t>Performance of nonlinear mixed effects models has been a limiting factor in its application to pharmacometrics since the methods were first introduced with both NONMEM (1) and NLME (2). Algorithm developments in the methods, such as conditional methods (3), while improving the accuracy of parameter estimates have typically substantially increased the run time. In addition, it may be the case that conditional methods result in reductions in the numerical robustness of the model, resulting in models with unrecoverable numerical errors, failure to converge, and/or non-positive covariance matrices. We hypothesize that the issues of speed and robustness seen with the first order conditional methods are at least in part related to poor estimates of the first derivative of the conditional parameters WRT the objective function value (OFV) using the finite difference (FD) method (4) and to poor initial estimates of the Hessian matrix for the conditional parameters.</a:t>
            </a:r>
          </a:p>
          <a:p>
            <a:r>
              <a:rPr lang="en-US" sz="4800" dirty="0">
                <a:solidFill>
                  <a:srgbClr val="FF0000"/>
                </a:solidFill>
                <a:latin typeface="Arial" panose="020B0604020202020204" pitchFamily="34" charset="0"/>
                <a:cs typeface="Arial" panose="020B0604020202020204" pitchFamily="34" charset="0"/>
              </a:rPr>
              <a:t>Finite Difference vs Automatic Differentiation</a:t>
            </a:r>
          </a:p>
          <a:p>
            <a:r>
              <a:rPr lang="en-US" sz="3600" dirty="0">
                <a:latin typeface="Arial" panose="020B0604020202020204" pitchFamily="34" charset="0"/>
                <a:cs typeface="Arial" panose="020B0604020202020204" pitchFamily="34" charset="0"/>
              </a:rPr>
              <a:t>Finite difference is an approximation to the first derivative of the parameter WRT the OFV based on calculating the OFV at two or more points, then dividing the change in the OFV by the difference in the parameter. This is shown in figure 1.</a:t>
            </a:r>
          </a:p>
          <a:p>
            <a:endParaRPr lang="en-US" sz="3600"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Automatic differentiation is an exact method that consists of recursively applying the chain rule to the OFV as in figure 2. This approach is applied only in the conditional step to estimate individual ETAs.</a:t>
            </a:r>
            <a:endParaRPr lang="en-US" sz="6000" b="1" dirty="0">
              <a:solidFill>
                <a:srgbClr val="FF0000"/>
              </a:solidFill>
              <a:latin typeface="Arial" panose="020B0604020202020204" pitchFamily="34" charset="0"/>
              <a:cs typeface="Arial" panose="020B0604020202020204" pitchFamily="34" charset="0"/>
            </a:endParaRPr>
          </a:p>
          <a:p>
            <a:r>
              <a:rPr lang="en-US" sz="4800" b="1" dirty="0">
                <a:solidFill>
                  <a:srgbClr val="FF0000"/>
                </a:solidFill>
                <a:latin typeface="Arial" panose="020B0604020202020204" pitchFamily="34" charset="0"/>
                <a:cs typeface="Arial" panose="020B0604020202020204" pitchFamily="34" charset="0"/>
              </a:rPr>
              <a:t>Methods</a:t>
            </a:r>
            <a:r>
              <a:rPr lang="en-US" sz="6000" b="1" dirty="0">
                <a:solidFill>
                  <a:srgbClr val="FF0000"/>
                </a:solidFill>
                <a:latin typeface="Arial" panose="020B0604020202020204" pitchFamily="34" charset="0"/>
                <a:cs typeface="Arial" panose="020B0604020202020204" pitchFamily="34" charset="0"/>
              </a:rPr>
              <a:t>:</a:t>
            </a:r>
          </a:p>
          <a:p>
            <a:r>
              <a:rPr lang="en-US" sz="3600" dirty="0">
                <a:latin typeface="Arial" panose="020B0604020202020204" pitchFamily="34" charset="0"/>
                <a:cs typeface="Arial" panose="020B0604020202020204" pitchFamily="34" charset="0"/>
              </a:rPr>
              <a:t>Versions of NMLE were developed that included:</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FD gradient calculation with Hessian propagation (standard)</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FD gradient calculation without Hessian propagation (</a:t>
            </a:r>
            <a:r>
              <a:rPr lang="en-US" sz="3600" dirty="0" err="1">
                <a:latin typeface="Arial" panose="020B0604020202020204" pitchFamily="34" charset="0"/>
                <a:cs typeface="Arial" panose="020B0604020202020204" pitchFamily="34" charset="0"/>
              </a:rPr>
              <a:t>NoHessian</a:t>
            </a:r>
            <a:r>
              <a:rPr lang="en-US" sz="3600" dirty="0">
                <a:latin typeface="Arial" panose="020B0604020202020204" pitchFamily="34" charset="0"/>
                <a:cs typeface="Arial" panose="020B0604020202020204" pitchFamily="34" charset="0"/>
              </a:rPr>
              <a:t>)</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AD gradient calculation with Hessian propagation (ADPO)</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FD without Caching (</a:t>
            </a:r>
            <a:r>
              <a:rPr lang="en-US" sz="3600" dirty="0" err="1">
                <a:latin typeface="Arial" panose="020B0604020202020204" pitchFamily="34" charset="0"/>
                <a:cs typeface="Arial" panose="020B0604020202020204" pitchFamily="34" charset="0"/>
              </a:rPr>
              <a:t>NoCache</a:t>
            </a:r>
            <a:r>
              <a:rPr lang="en-US" sz="3600" dirty="0">
                <a:latin typeface="Arial" panose="020B0604020202020204" pitchFamily="34" charset="0"/>
                <a:cs typeface="Arial" panose="020B0604020202020204" pitchFamily="34" charset="0"/>
              </a:rPr>
              <a:t>)</a:t>
            </a:r>
          </a:p>
          <a:p>
            <a:r>
              <a:rPr lang="en-US" sz="3600" dirty="0">
                <a:latin typeface="Arial" panose="020B0604020202020204" pitchFamily="34" charset="0"/>
                <a:cs typeface="Arial" panose="020B0604020202020204" pitchFamily="34" charset="0"/>
              </a:rPr>
              <a:t>For reference, NONMEM (version 7.4) was also run.  A set of models for benchmarking was developed. Seventy-two models with Michaelis-Menten elimination were simulated using pyDarwin (6).  The DVERK ODE solver was used in NLME and the same ODE solver (ADVAN6) in NONMEM. These 72 models consisted of:</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1, 2 or 3 compartments</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V as a power function of Weight or unrelated to Weight</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Without or without a Gamma parameter for the Michaelis-Menten term</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With and without between-subject variability (BSV) on Vmax, Km, V2, and Ka, with diagonal or block structure for OMEGA. The simulated data set included 60 subjects, with weights drawn from a log-normal distribution with a geometric mean weight of 70 kg and CV of 0.2. All models had first-order absorption with no absorption lag time. Sampling times were:</a:t>
            </a:r>
          </a:p>
          <a:p>
            <a:r>
              <a:rPr lang="en-US" sz="3600" dirty="0">
                <a:latin typeface="Arial" panose="020B0604020202020204" pitchFamily="34" charset="0"/>
                <a:cs typeface="Arial" panose="020B0604020202020204" pitchFamily="34" charset="0"/>
              </a:rPr>
              <a:t>0.5,2,6,12,24,48,96,120.  The same 72 data sets were used for all algorithms. The initial estimates for all models (both NLME and NONMEM) were set to the values used to simulate that model.  This resulted in a range of the number of estimated THETAs from 5 to 11 and the number of estimated OMEGAs from 1 to 6.</a:t>
            </a:r>
          </a:p>
          <a:p>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p:txBody>
      </p:sp>
      <p:sp>
        <p:nvSpPr>
          <p:cNvPr id="29" name="TextBox 28"/>
          <p:cNvSpPr txBox="1"/>
          <p:nvPr/>
        </p:nvSpPr>
        <p:spPr>
          <a:xfrm>
            <a:off x="15332569" y="5799921"/>
            <a:ext cx="16710861" cy="21082695"/>
          </a:xfrm>
          <a:prstGeom prst="rect">
            <a:avLst/>
          </a:prstGeom>
          <a:noFill/>
        </p:spPr>
        <p:txBody>
          <a:bodyPr wrap="square" rtlCol="0">
            <a:spAutoFit/>
          </a:bodyPr>
          <a:lstStyle/>
          <a:p>
            <a:r>
              <a:rPr lang="en-US" sz="4800" b="1" dirty="0">
                <a:solidFill>
                  <a:srgbClr val="FF0000"/>
                </a:solidFill>
                <a:latin typeface="Arial" panose="020B0604020202020204" pitchFamily="34" charset="0"/>
                <a:cs typeface="Arial" panose="020B0604020202020204" pitchFamily="34" charset="0"/>
              </a:rPr>
              <a:t>Methods:</a:t>
            </a:r>
          </a:p>
          <a:p>
            <a:r>
              <a:rPr lang="en-US" sz="3600" dirty="0">
                <a:latin typeface="Arial" panose="020B0604020202020204" pitchFamily="34" charset="0"/>
                <a:cs typeface="Arial" panose="020B0604020202020204" pitchFamily="34" charset="0"/>
              </a:rPr>
              <a:t>The simulation models were then used to estimate parameters for each simulated data set using the methods. In the interest of time, all models were set to time out after 6 hours of wall clock time. All models were run using a single core and no other computationally intensive executables were run during the benchmark. Only a single model at a time was run on a 4 core computer. The computer was rebooted between algorithm runs. Comparison is then made for estimation time, covariance time, estimation success, and covariance success for models that did </a:t>
            </a:r>
            <a:r>
              <a:rPr lang="en-US" sz="3600" dirty="0"/>
              <a:t>not time out and did not have unrecoverable numerical errors. </a:t>
            </a:r>
          </a:p>
          <a:p>
            <a:r>
              <a:rPr lang="en-US" sz="4800" b="1" dirty="0">
                <a:solidFill>
                  <a:srgbClr val="E72F24"/>
                </a:solidFill>
                <a:latin typeface="Arial" panose="020B0604020202020204" pitchFamily="34" charset="0"/>
                <a:cs typeface="Arial" panose="020B0604020202020204" pitchFamily="34" charset="0"/>
              </a:rPr>
              <a:t>Results:</a:t>
            </a:r>
          </a:p>
          <a:p>
            <a:r>
              <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rPr>
              <a:t>A set of 61 of the 72 models that did not time out and did not crash was included for the speed benchmark. All 72 models were included in the analysis of convergence, covariance. 10 models were removed as they crashed or </a:t>
            </a:r>
            <a:r>
              <a:rPr lang="en-US" sz="3600" dirty="0" err="1">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rPr>
              <a:t>timedout</a:t>
            </a:r>
            <a:r>
              <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rPr>
              <a:t> out in NONMEM, 1 model was removed from the AD and Standard set as it had a return code of 7.</a:t>
            </a: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r>
              <a:rPr lang="en-US" sz="4400" dirty="0">
                <a:solidFill>
                  <a:srgbClr val="FF0000"/>
                </a:solidFill>
                <a:highlight>
                  <a:srgbClr val="FCFCFC"/>
                </a:highlight>
                <a:latin typeface="Arial" panose="020B0604020202020204" pitchFamily="34" charset="0"/>
                <a:ea typeface="Times New Roman" panose="02020603050405020304" pitchFamily="18" charset="0"/>
                <a:cs typeface="Arial" panose="020B0604020202020204" pitchFamily="34" charset="0"/>
              </a:rPr>
              <a:t>Convergence/Covariance</a:t>
            </a:r>
          </a:p>
        </p:txBody>
      </p:sp>
      <p:sp>
        <p:nvSpPr>
          <p:cNvPr id="38" name="TextBox 37">
            <a:extLst>
              <a:ext uri="{FF2B5EF4-FFF2-40B4-BE49-F238E27FC236}">
                <a16:creationId xmlns:a16="http://schemas.microsoft.com/office/drawing/2014/main" id="{8993ED95-D1E0-4C77-8DEF-22EF85352118}"/>
              </a:ext>
            </a:extLst>
          </p:cNvPr>
          <p:cNvSpPr txBox="1"/>
          <p:nvPr/>
        </p:nvSpPr>
        <p:spPr>
          <a:xfrm>
            <a:off x="15079241" y="38752860"/>
            <a:ext cx="17472474" cy="3539430"/>
          </a:xfrm>
          <a:prstGeom prst="rect">
            <a:avLst/>
          </a:prstGeom>
          <a:noFill/>
        </p:spPr>
        <p:txBody>
          <a:bodyPr wrap="square">
            <a:spAutoFit/>
          </a:bodyPr>
          <a:lstStyle/>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[1) https://www.iconplc.com/solutions/technologies/nonmem</a:t>
            </a: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[2] </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hlinkClick r:id="rId3"/>
              </a:rPr>
              <a:t>https://www.certara.com/software/phoenix-nlme/</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a:t>
            </a: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(3) </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hlinkClick r:id="rId4"/>
              </a:rPr>
              <a:t>https://ascpt.onlinelibrary.wiley.com/doi/10.1002/psp4.12422</a:t>
            </a:r>
            <a:endPar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endParaRP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(4) </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hlinkClick r:id="rId5"/>
              </a:rPr>
              <a:t>https://en.wikipedia.org/wiki/Finite_difference_method</a:t>
            </a:r>
            <a:endPar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endParaRP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(5) </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hlinkClick r:id="rId6"/>
              </a:rPr>
              <a:t>https://en.wikipedia.org/wiki/Automatic_differentiation</a:t>
            </a:r>
            <a:endPar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endParaRP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(6) Li, X., Sale, M., Nieforth, K., Bigos, K.L., Craig, J., Wang, F., Feng, K., Hu, M., Bies, R. and Zhao, L. (2024), pyDarwin: A Machine Learning Enhanced Automated Nonlinear Mixed-Effect Model Selection Toolbox. Clin Pharmacol Ther, 115: 758-773. https://doi.org/10.1002/cpt.3114</a:t>
            </a:r>
          </a:p>
        </p:txBody>
      </p:sp>
      <p:pic>
        <p:nvPicPr>
          <p:cNvPr id="20" name="Picture 19" descr="A picture containing text, clipart&#10;&#10;Description automatically generated">
            <a:extLst>
              <a:ext uri="{FF2B5EF4-FFF2-40B4-BE49-F238E27FC236}">
                <a16:creationId xmlns:a16="http://schemas.microsoft.com/office/drawing/2014/main" id="{D55737A1-6A99-47DB-896A-CFCB422811DF}"/>
              </a:ext>
            </a:extLst>
          </p:cNvPr>
          <p:cNvPicPr>
            <a:picLocks noChangeAspect="1"/>
          </p:cNvPicPr>
          <p:nvPr/>
        </p:nvPicPr>
        <p:blipFill rotWithShape="1">
          <a:blip r:embed="rId7">
            <a:extLst>
              <a:ext uri="{28A0092B-C50C-407E-A947-70E740481C1C}">
                <a14:useLocalDpi xmlns:a14="http://schemas.microsoft.com/office/drawing/2010/main" val="0"/>
              </a:ext>
            </a:extLst>
          </a:blip>
          <a:srcRect l="84660" b="30146"/>
          <a:stretch/>
        </p:blipFill>
        <p:spPr>
          <a:xfrm>
            <a:off x="30723173" y="-24076"/>
            <a:ext cx="1875554" cy="1875678"/>
          </a:xfrm>
          <a:prstGeom prst="rect">
            <a:avLst/>
          </a:prstGeom>
        </p:spPr>
      </p:pic>
      <p:sp>
        <p:nvSpPr>
          <p:cNvPr id="44" name="TextBox 43">
            <a:extLst>
              <a:ext uri="{FF2B5EF4-FFF2-40B4-BE49-F238E27FC236}">
                <a16:creationId xmlns:a16="http://schemas.microsoft.com/office/drawing/2014/main" id="{6D61AB43-BCA1-0F96-6391-801C414EFB80}"/>
              </a:ext>
            </a:extLst>
          </p:cNvPr>
          <p:cNvSpPr txBox="1"/>
          <p:nvPr/>
        </p:nvSpPr>
        <p:spPr>
          <a:xfrm>
            <a:off x="15032229" y="31708421"/>
            <a:ext cx="17519486" cy="7478970"/>
          </a:xfrm>
          <a:prstGeom prst="rect">
            <a:avLst/>
          </a:prstGeom>
          <a:noFill/>
        </p:spPr>
        <p:txBody>
          <a:bodyPr wrap="square" rtlCol="0">
            <a:spAutoFit/>
          </a:bodyPr>
          <a:lstStyle/>
          <a:p>
            <a:r>
              <a:rPr lang="en-US" sz="4800" b="1" dirty="0">
                <a:solidFill>
                  <a:srgbClr val="E72F24"/>
                </a:solidFill>
                <a:latin typeface="Arial" panose="020B0604020202020204" pitchFamily="34" charset="0"/>
                <a:cs typeface="Arial" panose="020B0604020202020204" pitchFamily="34" charset="0"/>
              </a:rPr>
              <a:t>Discussion:</a:t>
            </a:r>
          </a:p>
          <a:p>
            <a:r>
              <a:rPr lang="en-US" sz="3600" dirty="0">
                <a:latin typeface="Arial" panose="020B0604020202020204" pitchFamily="34" charset="0"/>
                <a:cs typeface="Arial" panose="020B0604020202020204" pitchFamily="34" charset="0"/>
              </a:rPr>
              <a:t>AD resulted in significant improvement in speed, a roughly two fold increase compared to FD. We were unable to determine any effect on convergence and covariance, as with NLME only 1 model failed to converge and 2 did not have a successful covariance step with standard NLME. This model returned a code of 7 (error in line search) that resulted in clearly non-optimal parameters and so was counted as a failure to converge. Work continues to improve the performance of the underlying NLME engine.  Code to run this benchmark for NONMEM and standard NLME is available at:</a:t>
            </a:r>
          </a:p>
          <a:p>
            <a:r>
              <a:rPr lang="en-US" sz="3600" dirty="0">
                <a:latin typeface="Arial" panose="020B0604020202020204" pitchFamily="34" charset="0"/>
                <a:cs typeface="Arial" panose="020B0604020202020204" pitchFamily="34" charset="0"/>
              </a:rPr>
              <a:t>www.XXXXX.XXXXX</a:t>
            </a:r>
          </a:p>
          <a:p>
            <a:r>
              <a:rPr lang="en-US" sz="3600" dirty="0">
                <a:latin typeface="Arial" panose="020B0604020202020204" pitchFamily="34" charset="0"/>
                <a:cs typeface="Arial" panose="020B0604020202020204" pitchFamily="34" charset="0"/>
              </a:rPr>
              <a:t>A complimentary 30 day license for standard NLME is available on request by contacting </a:t>
            </a:r>
            <a:r>
              <a:rPr lang="en-US" sz="3600" dirty="0">
                <a:latin typeface="Arial" panose="020B0604020202020204" pitchFamily="34" charset="0"/>
                <a:cs typeface="Arial" panose="020B0604020202020204" pitchFamily="34" charset="0"/>
                <a:hlinkClick r:id="rId8"/>
              </a:rPr>
              <a:t>support@certara.com</a:t>
            </a:r>
            <a:r>
              <a:rPr lang="en-US" sz="3600" dirty="0">
                <a:latin typeface="Arial" panose="020B0604020202020204" pitchFamily="34" charset="0"/>
                <a:cs typeface="Arial" panose="020B0604020202020204" pitchFamily="34" charset="0"/>
              </a:rPr>
              <a:t> for users interested in running the benchmark.</a:t>
            </a:r>
          </a:p>
          <a:p>
            <a:endParaRPr lang="en-US" sz="3600" dirty="0">
              <a:latin typeface="Arial" panose="020B0604020202020204" pitchFamily="34" charset="0"/>
              <a:cs typeface="Arial" panose="020B0604020202020204" pitchFamily="34" charset="0"/>
            </a:endParaRPr>
          </a:p>
        </p:txBody>
      </p:sp>
      <p:pic>
        <p:nvPicPr>
          <p:cNvPr id="5" name="Picture 4" descr="A qr code on a white background&#10;&#10;Description automatically generated">
            <a:extLst>
              <a:ext uri="{FF2B5EF4-FFF2-40B4-BE49-F238E27FC236}">
                <a16:creationId xmlns:a16="http://schemas.microsoft.com/office/drawing/2014/main" id="{7287D9EE-24B5-3A2C-23EA-18E3BB116AF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b="23237"/>
          <a:stretch/>
        </p:blipFill>
        <p:spPr>
          <a:xfrm>
            <a:off x="1387671" y="42672009"/>
            <a:ext cx="1225187" cy="1219191"/>
          </a:xfrm>
          <a:prstGeom prst="rect">
            <a:avLst/>
          </a:prstGeom>
        </p:spPr>
      </p:pic>
      <p:pic>
        <p:nvPicPr>
          <p:cNvPr id="7" name="Picture 6">
            <a:extLst>
              <a:ext uri="{FF2B5EF4-FFF2-40B4-BE49-F238E27FC236}">
                <a16:creationId xmlns:a16="http://schemas.microsoft.com/office/drawing/2014/main" id="{8B216C49-B25E-981F-0A49-82FDEFD823F2}"/>
              </a:ext>
            </a:extLst>
          </p:cNvPr>
          <p:cNvPicPr>
            <a:picLocks noChangeAspect="1"/>
          </p:cNvPicPr>
          <p:nvPr/>
        </p:nvPicPr>
        <p:blipFill rotWithShape="1">
          <a:blip r:embed="rId10"/>
          <a:srcRect t="13333"/>
          <a:stretch/>
        </p:blipFill>
        <p:spPr>
          <a:xfrm>
            <a:off x="231967" y="17506051"/>
            <a:ext cx="7102121" cy="4616378"/>
          </a:xfrm>
          <a:prstGeom prst="rect">
            <a:avLst/>
          </a:prstGeom>
        </p:spPr>
      </p:pic>
      <p:pic>
        <p:nvPicPr>
          <p:cNvPr id="9" name="Picture 8">
            <a:extLst>
              <a:ext uri="{FF2B5EF4-FFF2-40B4-BE49-F238E27FC236}">
                <a16:creationId xmlns:a16="http://schemas.microsoft.com/office/drawing/2014/main" id="{F61F33C7-D2CC-7301-4783-EC82F08E562D}"/>
              </a:ext>
            </a:extLst>
          </p:cNvPr>
          <p:cNvPicPr>
            <a:picLocks noChangeAspect="1"/>
          </p:cNvPicPr>
          <p:nvPr/>
        </p:nvPicPr>
        <p:blipFill>
          <a:blip r:embed="rId11"/>
          <a:stretch>
            <a:fillRect/>
          </a:stretch>
        </p:blipFill>
        <p:spPr>
          <a:xfrm>
            <a:off x="7486155" y="17760018"/>
            <a:ext cx="7340747" cy="4194713"/>
          </a:xfrm>
          <a:prstGeom prst="rect">
            <a:avLst/>
          </a:prstGeom>
        </p:spPr>
      </p:pic>
      <p:sp>
        <p:nvSpPr>
          <p:cNvPr id="4" name="TextBox 3">
            <a:extLst>
              <a:ext uri="{FF2B5EF4-FFF2-40B4-BE49-F238E27FC236}">
                <a16:creationId xmlns:a16="http://schemas.microsoft.com/office/drawing/2014/main" id="{99C6CB8F-F5D9-58F3-CA28-631DD9E4251D}"/>
              </a:ext>
            </a:extLst>
          </p:cNvPr>
          <p:cNvSpPr txBox="1"/>
          <p:nvPr/>
        </p:nvSpPr>
        <p:spPr>
          <a:xfrm>
            <a:off x="156272" y="22392045"/>
            <a:ext cx="8210488" cy="954107"/>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Figure 1. Finite difference calculation, From https://www.youtube.com/watch?v=v-exTNOSG3g</a:t>
            </a:r>
          </a:p>
        </p:txBody>
      </p:sp>
      <p:sp>
        <p:nvSpPr>
          <p:cNvPr id="12" name="TextBox 11">
            <a:extLst>
              <a:ext uri="{FF2B5EF4-FFF2-40B4-BE49-F238E27FC236}">
                <a16:creationId xmlns:a16="http://schemas.microsoft.com/office/drawing/2014/main" id="{BDA6855F-C644-A63A-0DFE-C2B96DC7C942}"/>
              </a:ext>
            </a:extLst>
          </p:cNvPr>
          <p:cNvSpPr txBox="1"/>
          <p:nvPr/>
        </p:nvSpPr>
        <p:spPr>
          <a:xfrm>
            <a:off x="8272802" y="22503840"/>
            <a:ext cx="5232478" cy="523220"/>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Figure 2, recursive chain rule</a:t>
            </a:r>
            <a:endParaRPr lang="en-US" sz="4400" b="1" dirty="0">
              <a:solidFill>
                <a:srgbClr val="FF0000"/>
              </a:solidFill>
              <a:latin typeface="Arial" panose="020B0604020202020204" pitchFamily="34" charset="0"/>
              <a:cs typeface="Arial" panose="020B0604020202020204" pitchFamily="34" charset="0"/>
            </a:endParaRPr>
          </a:p>
        </p:txBody>
      </p:sp>
      <p:graphicFrame>
        <p:nvGraphicFramePr>
          <p:cNvPr id="54" name="Table 53">
            <a:extLst>
              <a:ext uri="{FF2B5EF4-FFF2-40B4-BE49-F238E27FC236}">
                <a16:creationId xmlns:a16="http://schemas.microsoft.com/office/drawing/2014/main" id="{F1A0D411-46E3-430D-B611-CE9D9ACF3D5A}"/>
              </a:ext>
            </a:extLst>
          </p:cNvPr>
          <p:cNvGraphicFramePr>
            <a:graphicFrameLocks noGrp="1"/>
          </p:cNvGraphicFramePr>
          <p:nvPr>
            <p:extLst>
              <p:ext uri="{D42A27DB-BD31-4B8C-83A1-F6EECF244321}">
                <p14:modId xmlns:p14="http://schemas.microsoft.com/office/powerpoint/2010/main" val="39964539"/>
              </p:ext>
            </p:extLst>
          </p:nvPr>
        </p:nvGraphicFramePr>
        <p:xfrm>
          <a:off x="15506500" y="26989697"/>
          <a:ext cx="13200450" cy="4080510"/>
        </p:xfrm>
        <a:graphic>
          <a:graphicData uri="http://schemas.openxmlformats.org/drawingml/2006/table">
            <a:tbl>
              <a:tblPr firstRow="1" bandRow="1">
                <a:tableStyleId>{5C22544A-7EE6-4342-B048-85BDC9FD1C3A}</a:tableStyleId>
              </a:tblPr>
              <a:tblGrid>
                <a:gridCol w="2908300">
                  <a:extLst>
                    <a:ext uri="{9D8B030D-6E8A-4147-A177-3AD203B41FA5}">
                      <a16:colId xmlns:a16="http://schemas.microsoft.com/office/drawing/2014/main" val="255468053"/>
                    </a:ext>
                  </a:extLst>
                </a:gridCol>
                <a:gridCol w="5399793">
                  <a:extLst>
                    <a:ext uri="{9D8B030D-6E8A-4147-A177-3AD203B41FA5}">
                      <a16:colId xmlns:a16="http://schemas.microsoft.com/office/drawing/2014/main" val="4161671480"/>
                    </a:ext>
                  </a:extLst>
                </a:gridCol>
                <a:gridCol w="4892357">
                  <a:extLst>
                    <a:ext uri="{9D8B030D-6E8A-4147-A177-3AD203B41FA5}">
                      <a16:colId xmlns:a16="http://schemas.microsoft.com/office/drawing/2014/main" val="2548122313"/>
                    </a:ext>
                  </a:extLst>
                </a:gridCol>
              </a:tblGrid>
              <a:tr h="370840">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Algorithm</a:t>
                      </a:r>
                    </a:p>
                  </a:txBody>
                  <a:tcPr marL="9525" marR="9525" marT="9525" marB="0" anchor="b"/>
                </a:tc>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Converge (%)</a:t>
                      </a:r>
                    </a:p>
                  </a:txBody>
                  <a:tcPr marL="9525" marR="9525" marT="9525" marB="0" anchor="b"/>
                </a:tc>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Covariance (%)</a:t>
                      </a:r>
                    </a:p>
                  </a:txBody>
                  <a:tcPr marL="9525" marR="9525" marT="9525" marB="0" anchor="b"/>
                </a:tc>
                <a:extLst>
                  <a:ext uri="{0D108BD9-81ED-4DB2-BD59-A6C34878D82A}">
                    <a16:rowId xmlns:a16="http://schemas.microsoft.com/office/drawing/2014/main" val="460224752"/>
                  </a:ext>
                </a:extLst>
              </a:tr>
              <a:tr h="370840">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AD</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98.6</a:t>
                      </a:r>
                    </a:p>
                  </a:txBody>
                  <a:tcPr marL="9525" marR="9525" marT="9525" marB="0" anchor="b"/>
                </a:tc>
                <a:tc>
                  <a:txBody>
                    <a:bodyPr/>
                    <a:lstStyle/>
                    <a:p>
                      <a:pPr algn="ctr" fontAlgn="b"/>
                      <a:r>
                        <a:rPr lang="en-US" sz="4400" b="0" i="0" u="none" strike="noStrike">
                          <a:solidFill>
                            <a:srgbClr val="000000"/>
                          </a:solidFill>
                          <a:effectLst/>
                          <a:latin typeface="Arial" panose="020B0604020202020204" pitchFamily="34" charset="0"/>
                          <a:cs typeface="Arial" panose="020B0604020202020204" pitchFamily="34" charset="0"/>
                        </a:rPr>
                        <a:t>98.6</a:t>
                      </a:r>
                    </a:p>
                  </a:txBody>
                  <a:tcPr marL="9525" marR="9525" marT="9525" marB="0" anchor="b"/>
                </a:tc>
                <a:extLst>
                  <a:ext uri="{0D108BD9-81ED-4DB2-BD59-A6C34878D82A}">
                    <a16:rowId xmlns:a16="http://schemas.microsoft.com/office/drawing/2014/main" val="503556141"/>
                  </a:ext>
                </a:extLst>
              </a:tr>
              <a:tr h="370840">
                <a:tc>
                  <a:txBody>
                    <a:bodyPr/>
                    <a:lstStyle/>
                    <a:p>
                      <a:pPr algn="l" fontAlgn="b"/>
                      <a:r>
                        <a:rPr lang="en-US" sz="4400" b="0" i="0" u="none" strike="noStrike">
                          <a:solidFill>
                            <a:srgbClr val="000000"/>
                          </a:solidFill>
                          <a:effectLst/>
                          <a:latin typeface="Arial" panose="020B0604020202020204" pitchFamily="34" charset="0"/>
                          <a:cs typeface="Arial" panose="020B0604020202020204" pitchFamily="34" charset="0"/>
                        </a:rPr>
                        <a:t>NONMEM</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70.8</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83.3</a:t>
                      </a:r>
                    </a:p>
                  </a:txBody>
                  <a:tcPr marL="9525" marR="9525" marT="9525" marB="0" anchor="b"/>
                </a:tc>
                <a:extLst>
                  <a:ext uri="{0D108BD9-81ED-4DB2-BD59-A6C34878D82A}">
                    <a16:rowId xmlns:a16="http://schemas.microsoft.com/office/drawing/2014/main" val="2969968225"/>
                  </a:ext>
                </a:extLst>
              </a:tr>
              <a:tr h="370840">
                <a:tc>
                  <a:txBody>
                    <a:bodyPr/>
                    <a:lstStyle/>
                    <a:p>
                      <a:pPr algn="l" fontAlgn="b"/>
                      <a:r>
                        <a:rPr lang="en-US" sz="4400" b="0" i="0" u="none" strike="noStrike" dirty="0" err="1">
                          <a:solidFill>
                            <a:srgbClr val="000000"/>
                          </a:solidFill>
                          <a:effectLst/>
                          <a:latin typeface="Arial" panose="020B0604020202020204" pitchFamily="34" charset="0"/>
                          <a:cs typeface="Arial" panose="020B0604020202020204" pitchFamily="34" charset="0"/>
                        </a:rPr>
                        <a:t>NoCache</a:t>
                      </a:r>
                      <a:endParaRPr lang="en-US" sz="4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97.2</a:t>
                      </a:r>
                    </a:p>
                  </a:txBody>
                  <a:tcPr marL="9525" marR="9525" marT="9525" marB="0" anchor="b"/>
                </a:tc>
                <a:extLst>
                  <a:ext uri="{0D108BD9-81ED-4DB2-BD59-A6C34878D82A}">
                    <a16:rowId xmlns:a16="http://schemas.microsoft.com/office/drawing/2014/main" val="3858158548"/>
                  </a:ext>
                </a:extLst>
              </a:tr>
              <a:tr h="370840">
                <a:tc>
                  <a:txBody>
                    <a:bodyPr/>
                    <a:lstStyle/>
                    <a:p>
                      <a:pPr algn="l" fontAlgn="b"/>
                      <a:r>
                        <a:rPr lang="en-US" sz="4400" b="0" i="0" u="none" strike="noStrike" dirty="0" err="1">
                          <a:solidFill>
                            <a:srgbClr val="000000"/>
                          </a:solidFill>
                          <a:effectLst/>
                          <a:latin typeface="Arial" panose="020B0604020202020204" pitchFamily="34" charset="0"/>
                          <a:cs typeface="Arial" panose="020B0604020202020204" pitchFamily="34" charset="0"/>
                        </a:rPr>
                        <a:t>NoHessian</a:t>
                      </a:r>
                      <a:endParaRPr lang="en-US" sz="4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97.2</a:t>
                      </a:r>
                    </a:p>
                  </a:txBody>
                  <a:tcPr marL="9525" marR="9525" marT="9525" marB="0" anchor="b"/>
                </a:tc>
                <a:extLst>
                  <a:ext uri="{0D108BD9-81ED-4DB2-BD59-A6C34878D82A}">
                    <a16:rowId xmlns:a16="http://schemas.microsoft.com/office/drawing/2014/main" val="1621195251"/>
                  </a:ext>
                </a:extLst>
              </a:tr>
              <a:tr h="370840">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Standard</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98.6</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97.2</a:t>
                      </a:r>
                    </a:p>
                  </a:txBody>
                  <a:tcPr marL="9525" marR="9525" marT="9525" marB="0" anchor="b"/>
                </a:tc>
                <a:extLst>
                  <a:ext uri="{0D108BD9-81ED-4DB2-BD59-A6C34878D82A}">
                    <a16:rowId xmlns:a16="http://schemas.microsoft.com/office/drawing/2014/main" val="3900065404"/>
                  </a:ext>
                </a:extLst>
              </a:tr>
            </a:tbl>
          </a:graphicData>
        </a:graphic>
      </p:graphicFrame>
      <p:pic>
        <p:nvPicPr>
          <p:cNvPr id="17" name="Picture 16">
            <a:extLst>
              <a:ext uri="{FF2B5EF4-FFF2-40B4-BE49-F238E27FC236}">
                <a16:creationId xmlns:a16="http://schemas.microsoft.com/office/drawing/2014/main" id="{2219C686-7414-49A9-AEBE-10C08A4AE0B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079206" y="14492335"/>
            <a:ext cx="17145000" cy="11430000"/>
          </a:xfrm>
          <a:prstGeom prst="rect">
            <a:avLst/>
          </a:prstGeom>
        </p:spPr>
      </p:pic>
    </p:spTree>
    <p:extLst>
      <p:ext uri="{BB962C8B-B14F-4D97-AF65-F5344CB8AC3E}">
        <p14:creationId xmlns:p14="http://schemas.microsoft.com/office/powerpoint/2010/main" val="2781863926"/>
      </p:ext>
    </p:extLst>
  </p:cSld>
  <p:clrMapOvr>
    <a:masterClrMapping/>
  </p:clrMapOvr>
  <p:extLst mod="1">
    <p:ext uri="{6950BFC3-D8DA-4A85-94F7-54DA5524770B}">
      <p188:commentRel xmlns="" xmlns:p188="http://schemas.microsoft.com/office/powerpoint/2018/8/main" r:id="rId14"/>
    </p:ext>
  </p:extLs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Metadata/LabelInfo.xml><?xml version="1.0" encoding="utf-8"?>
<clbl:labelList xmlns:clbl="http://schemas.microsoft.com/office/2020/mipLabelMetadata">
  <clbl:label id="{7d2fdb41-339c-4257-87f2-a665730b31fc}" enabled="0" method="" siteId="{7d2fdb41-339c-4257-87f2-a665730b31fc}" removed="1"/>
</clbl:labelList>
</file>

<file path=docProps/app.xml><?xml version="1.0" encoding="utf-8"?>
<Properties xmlns="http://schemas.openxmlformats.org/officeDocument/2006/extended-properties" xmlns:vt="http://schemas.openxmlformats.org/officeDocument/2006/docPropsVTypes">
  <Template>Office 2013 - 2022 Theme</Template>
  <TotalTime>0</TotalTime>
  <Words>1135</Words>
  <Application>Microsoft Office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Yu Mincho</vt:lpstr>
      <vt:lpstr>Arial</vt:lpstr>
      <vt:lpstr>Calibri</vt:lpstr>
      <vt:lpstr>Calibri Light</vt:lpstr>
      <vt:lpstr>Times New Roman</vt:lpstr>
      <vt:lpstr>Office 2013 - 2022 Theme</vt:lpstr>
      <vt:lpstr>PowerPoint Presentation</vt:lpstr>
    </vt:vector>
  </TitlesOfParts>
  <Company>Certara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Gallagher</dc:creator>
  <cp:lastModifiedBy>page.user2@PHOENIXCLOUD.LOCAL</cp:lastModifiedBy>
  <cp:revision>194</cp:revision>
  <dcterms:created xsi:type="dcterms:W3CDTF">2019-08-15T19:17:50Z</dcterms:created>
  <dcterms:modified xsi:type="dcterms:W3CDTF">2024-10-23T14:08:20Z</dcterms:modified>
</cp:coreProperties>
</file>