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7" r:id="rId4"/>
    <p:sldId id="259" r:id="rId5"/>
    <p:sldId id="260" r:id="rId6"/>
    <p:sldId id="266" r:id="rId7"/>
    <p:sldId id="267" r:id="rId8"/>
    <p:sldId id="261" r:id="rId9"/>
    <p:sldId id="264" r:id="rId10"/>
    <p:sldId id="265" r:id="rId11"/>
    <p:sldId id="270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21268-9E01-4B48-8A02-8F2BA71D1A1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C91AE-85AC-433B-8C8D-C70622F5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1AE-85AC-433B-8C8D-C70622F5F3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1AE-85AC-433B-8C8D-C70622F5F3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6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6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1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5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E4B8D3-EA78-4A17-AD31-EB021032972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8D3-EA78-4A17-AD31-EB021032972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E4B8D3-EA78-4A17-AD31-EB021032972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419ED9-8351-4622-9326-F40466A833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7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vid19.go.id/situasi-virus-coron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19.go.id/situasi-virus-corona/" TargetMode="External"/><Relationship Id="rId2" Type="http://schemas.openxmlformats.org/officeDocument/2006/relationships/hyperlink" Target="https://www.kaggle.com/ardisragen/indonesia-coronavirus-c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disragen/predicting-coronavirus-positive-cases-in-indonesia" TargetMode="External"/><Relationship Id="rId2" Type="http://schemas.openxmlformats.org/officeDocument/2006/relationships/hyperlink" Target="https://www.kaggle.com/rizkyalifr/logistic-model-for-indonesia-covid-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49" y="758952"/>
            <a:ext cx="10744201" cy="3566160"/>
          </a:xfrm>
        </p:spPr>
        <p:txBody>
          <a:bodyPr/>
          <a:lstStyle/>
          <a:p>
            <a:r>
              <a:rPr lang="en-ID" dirty="0" err="1" smtClean="0"/>
              <a:t>Prediksi</a:t>
            </a:r>
            <a:r>
              <a:rPr lang="en-ID" dirty="0" smtClean="0"/>
              <a:t> Tingkat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</a:t>
            </a:r>
            <a:r>
              <a:rPr lang="en-ID" smtClean="0"/>
              <a:t>Covid-19 </a:t>
            </a:r>
            <a:r>
              <a:rPr lang="en-ID" smtClean="0"/>
              <a:t/>
            </a:r>
            <a:br>
              <a:rPr lang="en-ID" smtClean="0"/>
            </a:br>
            <a:r>
              <a:rPr lang="en-ID" smtClean="0"/>
              <a:t>di </a:t>
            </a:r>
            <a:r>
              <a:rPr lang="en-ID" dirty="0" smtClean="0"/>
              <a:t>Indonesia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 smtClean="0"/>
              <a:t>Andreas Novian </a:t>
            </a:r>
            <a:r>
              <a:rPr lang="en-ID" dirty="0" err="1" smtClean="0"/>
              <a:t>Dwi</a:t>
            </a:r>
            <a:r>
              <a:rPr lang="en-ID" dirty="0" smtClean="0"/>
              <a:t> </a:t>
            </a:r>
            <a:r>
              <a:rPr lang="en-ID" dirty="0" err="1" smtClean="0"/>
              <a:t>Triastanto</a:t>
            </a:r>
            <a:endParaRPr lang="en-ID" dirty="0" smtClean="0"/>
          </a:p>
          <a:p>
            <a:r>
              <a:rPr lang="en-ID" dirty="0" smtClean="0"/>
              <a:t>23518002</a:t>
            </a:r>
          </a:p>
          <a:p>
            <a:r>
              <a:rPr lang="en-ID" dirty="0" smtClean="0"/>
              <a:t>IF5175 </a:t>
            </a:r>
            <a:r>
              <a:rPr lang="en-ID" dirty="0" err="1" smtClean="0"/>
              <a:t>Analisis</a:t>
            </a:r>
            <a:r>
              <a:rPr lang="en-ID" dirty="0" smtClean="0"/>
              <a:t> Data &amp; </a:t>
            </a:r>
            <a:r>
              <a:rPr lang="en-ID" dirty="0" err="1" smtClean="0"/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00097"/>
            <a:ext cx="10058400" cy="837247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Hasil</a:t>
            </a:r>
            <a:r>
              <a:rPr lang="en-US" sz="4400" dirty="0"/>
              <a:t> </a:t>
            </a:r>
            <a:r>
              <a:rPr lang="en-US" sz="4400" dirty="0" err="1" smtClean="0"/>
              <a:t>prediksi</a:t>
            </a:r>
            <a:r>
              <a:rPr lang="en-US" sz="4400" dirty="0" smtClean="0"/>
              <a:t> </a:t>
            </a:r>
            <a:r>
              <a:rPr lang="en-US" sz="4400" dirty="0" err="1" smtClean="0"/>
              <a:t>dengan</a:t>
            </a:r>
            <a:r>
              <a:rPr lang="en-US" sz="4400" dirty="0" smtClean="0"/>
              <a:t> data 30 </a:t>
            </a:r>
            <a:r>
              <a:rPr lang="en-US" sz="4400" dirty="0" err="1" smtClean="0"/>
              <a:t>Maret</a:t>
            </a:r>
            <a:r>
              <a:rPr lang="en-US" sz="4400" dirty="0" smtClean="0"/>
              <a:t> 2020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412354"/>
              </p:ext>
            </p:extLst>
          </p:nvPr>
        </p:nvGraphicFramePr>
        <p:xfrm>
          <a:off x="1131912" y="1690688"/>
          <a:ext cx="946941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795"/>
                <a:gridCol w="1739281"/>
                <a:gridCol w="2414587"/>
                <a:gridCol w="2214653"/>
                <a:gridCol w="26430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Logistic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FBProphet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Data </a:t>
                      </a:r>
                      <a:r>
                        <a:rPr lang="en-ID" dirty="0" err="1" smtClean="0"/>
                        <a:t>Asli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31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157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209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 April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80517"/>
              </p:ext>
            </p:extLst>
          </p:nvPr>
        </p:nvGraphicFramePr>
        <p:xfrm>
          <a:off x="1131912" y="5499101"/>
          <a:ext cx="24352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Maks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8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Dari </a:t>
            </a:r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model </a:t>
            </a:r>
            <a:r>
              <a:rPr lang="en-ID" dirty="0" err="1" smtClean="0"/>
              <a:t>dengan</a:t>
            </a:r>
            <a:r>
              <a:rPr lang="en-ID" dirty="0" smtClean="0"/>
              <a:t> data </a:t>
            </a:r>
            <a:r>
              <a:rPr lang="en-ID" dirty="0" err="1" smtClean="0"/>
              <a:t>sampai</a:t>
            </a:r>
            <a:r>
              <a:rPr lang="en-ID" dirty="0" smtClean="0"/>
              <a:t> 22 </a:t>
            </a:r>
            <a:r>
              <a:rPr lang="en-ID" dirty="0" err="1" smtClean="0"/>
              <a:t>Maret</a:t>
            </a:r>
            <a:r>
              <a:rPr lang="en-ID" dirty="0" smtClean="0"/>
              <a:t> 2020</a:t>
            </a:r>
            <a:r>
              <a:rPr lang="en-ID" dirty="0"/>
              <a:t>, </a:t>
            </a:r>
            <a:r>
              <a:rPr lang="en-ID" dirty="0" err="1"/>
              <a:t>kedua</a:t>
            </a:r>
            <a:r>
              <a:rPr lang="en-ID" dirty="0"/>
              <a:t> model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27 </a:t>
            </a:r>
            <a:r>
              <a:rPr lang="en-ID" dirty="0" err="1"/>
              <a:t>Maret</a:t>
            </a:r>
            <a:r>
              <a:rPr lang="en-ID" dirty="0"/>
              <a:t> 2020.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28 </a:t>
            </a:r>
            <a:r>
              <a:rPr lang="en-ID" dirty="0" err="1"/>
              <a:t>Maret</a:t>
            </a:r>
            <a:r>
              <a:rPr lang="en-ID" dirty="0"/>
              <a:t> 2020,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kematian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yang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diprediksi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model</a:t>
            </a:r>
            <a:r>
              <a:rPr lang="en-ID" dirty="0" smtClean="0"/>
              <a:t>.</a:t>
            </a:r>
          </a:p>
          <a:p>
            <a:r>
              <a:rPr lang="en-ID" dirty="0" smtClean="0"/>
              <a:t>Dari </a:t>
            </a:r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model </a:t>
            </a:r>
            <a:r>
              <a:rPr lang="en-ID" dirty="0" err="1" smtClean="0"/>
              <a:t>dengan</a:t>
            </a:r>
            <a:r>
              <a:rPr lang="en-ID" dirty="0" smtClean="0"/>
              <a:t> data </a:t>
            </a:r>
            <a:r>
              <a:rPr lang="en-ID" dirty="0" err="1" smtClean="0"/>
              <a:t>sampai</a:t>
            </a:r>
            <a:r>
              <a:rPr lang="en-ID" dirty="0" smtClean="0"/>
              <a:t> 30 </a:t>
            </a:r>
            <a:r>
              <a:rPr lang="en-ID" dirty="0" err="1" smtClean="0"/>
              <a:t>Maret</a:t>
            </a:r>
            <a:r>
              <a:rPr lang="en-ID" dirty="0"/>
              <a:t> 2020, </a:t>
            </a:r>
            <a:r>
              <a:rPr lang="en-ID" dirty="0" err="1"/>
              <a:t>kedua</a:t>
            </a:r>
            <a:r>
              <a:rPr lang="en-ID" dirty="0"/>
              <a:t> model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6 April </a:t>
            </a:r>
            <a:r>
              <a:rPr lang="en-ID" dirty="0" smtClean="0"/>
              <a:t>2020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logistic model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FBProphet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model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FBProphet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0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Banyak</a:t>
            </a:r>
            <a:r>
              <a:rPr lang="en-ID" dirty="0" smtClean="0"/>
              <a:t> </a:t>
            </a:r>
            <a:r>
              <a:rPr lang="en-ID" dirty="0" err="1"/>
              <a:t>faktor</a:t>
            </a:r>
            <a:r>
              <a:rPr lang="en-ID" dirty="0"/>
              <a:t> yang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pertumbuhan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kematian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Covid-19,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, </a:t>
            </a:r>
            <a:r>
              <a:rPr lang="en-ID" dirty="0" err="1"/>
              <a:t>ketersediaan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, </a:t>
            </a:r>
            <a:r>
              <a:rPr lang="en-ID" dirty="0" err="1"/>
              <a:t>dokter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lain-lain. </a:t>
            </a:r>
            <a:r>
              <a:rPr lang="en-ID" dirty="0" err="1"/>
              <a:t>Penambahan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lain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model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seharusnya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model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presisi</a:t>
            </a:r>
            <a:r>
              <a:rPr lang="en-ID" dirty="0"/>
              <a:t>.</a:t>
            </a:r>
          </a:p>
          <a:p>
            <a:r>
              <a:rPr lang="en-ID" dirty="0" smtClean="0"/>
              <a:t>Model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/>
              <a:t>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kumulatif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Indonesia.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/>
              <a:t>tersedia</a:t>
            </a:r>
            <a:r>
              <a:rPr lang="en-ID" dirty="0"/>
              <a:t> data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kematian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provinsi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model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provinsi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8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mengkonfirmasi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Membandingkan</a:t>
            </a:r>
            <a:r>
              <a:rPr lang="en-ID" dirty="0" smtClean="0"/>
              <a:t> data </a:t>
            </a:r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data </a:t>
            </a:r>
            <a:r>
              <a:rPr lang="en-ID" dirty="0" err="1" smtClean="0"/>
              <a:t>asli</a:t>
            </a:r>
            <a:r>
              <a:rPr lang="en-ID" dirty="0" smtClean="0"/>
              <a:t> yang </a:t>
            </a:r>
            <a:r>
              <a:rPr lang="en-ID" dirty="0" err="1" smtClean="0"/>
              <a:t>dikeluarkan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dirty="0" err="1" smtClean="0"/>
              <a:t>pemerintah</a:t>
            </a:r>
            <a:r>
              <a:rPr lang="en-ID" dirty="0" smtClean="0"/>
              <a:t> </a:t>
            </a:r>
            <a:r>
              <a:rPr lang="en-ID" dirty="0" err="1" smtClean="0"/>
              <a:t>Republik</a:t>
            </a:r>
            <a:r>
              <a:rPr lang="en-ID" dirty="0" smtClean="0"/>
              <a:t> Indonesia</a:t>
            </a:r>
          </a:p>
          <a:p>
            <a:r>
              <a:rPr lang="en-ID" dirty="0" smtClean="0"/>
              <a:t>Data </a:t>
            </a:r>
            <a:r>
              <a:rPr lang="en-ID" dirty="0" err="1" smtClean="0"/>
              <a:t>asli</a:t>
            </a:r>
            <a:r>
              <a:rPr lang="en-ID" dirty="0" smtClean="0"/>
              <a:t> </a:t>
            </a:r>
            <a:r>
              <a:rPr lang="en-ID" dirty="0" err="1" smtClean="0"/>
              <a:t>diperoleh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US" dirty="0" smtClean="0">
                <a:hlinkClick r:id="rId2"/>
              </a:rPr>
              <a:t>https://www.covid19.go.id/situasi-virus-corona/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Terima</a:t>
            </a:r>
            <a:r>
              <a:rPr lang="en-ID" dirty="0" smtClean="0"/>
              <a:t> </a:t>
            </a:r>
            <a:r>
              <a:rPr lang="en-ID" dirty="0" err="1" smtClean="0"/>
              <a:t>kasih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>
                <a:latin typeface="+mn-lt"/>
              </a:rPr>
              <a:t>EMAIL: 23518002@STD.STEI.ITB.AC.ID</a:t>
            </a:r>
            <a:r>
              <a:rPr lang="en-ID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Covid-19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penyakit</a:t>
            </a:r>
            <a:r>
              <a:rPr lang="en-ID" dirty="0" smtClean="0"/>
              <a:t> </a:t>
            </a:r>
            <a:r>
              <a:rPr lang="en-ID" dirty="0" err="1" smtClean="0"/>
              <a:t>menular</a:t>
            </a:r>
            <a:r>
              <a:rPr lang="en-ID" dirty="0"/>
              <a:t> yang </a:t>
            </a:r>
            <a:r>
              <a:rPr lang="en-ID" dirty="0" err="1"/>
              <a:t>disebabkan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sindrom</a:t>
            </a:r>
            <a:r>
              <a:rPr lang="en-ID" dirty="0"/>
              <a:t> </a:t>
            </a:r>
            <a:r>
              <a:rPr lang="en-ID" dirty="0" err="1"/>
              <a:t>pernafasan</a:t>
            </a:r>
            <a:r>
              <a:rPr lang="en-ID" dirty="0"/>
              <a:t> </a:t>
            </a:r>
            <a:r>
              <a:rPr lang="en-ID" dirty="0" err="1"/>
              <a:t>akut</a:t>
            </a:r>
            <a:r>
              <a:rPr lang="en-ID" dirty="0"/>
              <a:t> </a:t>
            </a:r>
            <a:r>
              <a:rPr lang="en-ID" dirty="0" smtClean="0"/>
              <a:t>coronavirus </a:t>
            </a:r>
            <a:r>
              <a:rPr lang="en-ID" dirty="0"/>
              <a:t>2 (SARS-CoV-2</a:t>
            </a:r>
            <a:r>
              <a:rPr lang="en-ID" dirty="0" smtClean="0"/>
              <a:t>)</a:t>
            </a:r>
          </a:p>
          <a:p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2019 di Wuhan, </a:t>
            </a:r>
            <a:r>
              <a:rPr lang="en-US" dirty="0" err="1"/>
              <a:t>ibukota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smtClean="0"/>
              <a:t>Hubei, China</a:t>
            </a:r>
          </a:p>
          <a:p>
            <a:r>
              <a:rPr lang="en-ID" dirty="0" smtClean="0"/>
              <a:t>Di Indonesia, </a:t>
            </a:r>
            <a:r>
              <a:rPr lang="en-ID" dirty="0" err="1" smtClean="0"/>
              <a:t>penyakit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pertama</a:t>
            </a:r>
            <a:r>
              <a:rPr lang="en-ID" dirty="0" smtClean="0"/>
              <a:t> kali </a:t>
            </a:r>
            <a:r>
              <a:rPr lang="en-ID" dirty="0" err="1" smtClean="0"/>
              <a:t>memakan</a:t>
            </a:r>
            <a:r>
              <a:rPr lang="en-ID" dirty="0" smtClean="0"/>
              <a:t> korban </a:t>
            </a:r>
            <a:r>
              <a:rPr lang="en-ID" dirty="0" err="1" smtClean="0"/>
              <a:t>meninggal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11 </a:t>
            </a:r>
            <a:r>
              <a:rPr lang="en-ID" dirty="0" err="1" smtClean="0"/>
              <a:t>Maret</a:t>
            </a:r>
            <a:r>
              <a:rPr lang="en-ID" dirty="0" smtClean="0"/>
              <a:t> 2020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terus</a:t>
            </a:r>
            <a:r>
              <a:rPr lang="en-ID" dirty="0" smtClean="0"/>
              <a:t> </a:t>
            </a:r>
            <a:r>
              <a:rPr lang="en-ID" dirty="0" err="1" smtClean="0"/>
              <a:t>bertumbuh</a:t>
            </a:r>
            <a:r>
              <a:rPr lang="en-ID" dirty="0" smtClean="0"/>
              <a:t> </a:t>
            </a:r>
            <a:r>
              <a:rPr lang="en-ID" dirty="0" err="1" smtClean="0"/>
              <a:t>sejak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endParaRPr lang="en-ID" dirty="0" smtClean="0"/>
          </a:p>
          <a:p>
            <a:r>
              <a:rPr lang="en-ID" dirty="0" err="1" smtClean="0"/>
              <a:t>Pertumbuhan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korban </a:t>
            </a:r>
            <a:r>
              <a:rPr lang="en-ID" dirty="0" err="1" smtClean="0"/>
              <a:t>meninggal</a:t>
            </a:r>
            <a:r>
              <a:rPr lang="en-ID" dirty="0" smtClean="0"/>
              <a:t> </a:t>
            </a: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diantisipasi</a:t>
            </a:r>
            <a:r>
              <a:rPr lang="en-ID" dirty="0" smtClean="0"/>
              <a:t> </a:t>
            </a:r>
            <a:r>
              <a:rPr lang="en-ID" dirty="0" err="1" smtClean="0"/>
              <a:t>supaya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persiapan</a:t>
            </a:r>
            <a:r>
              <a:rPr lang="en-ID" dirty="0" smtClean="0"/>
              <a:t> yang </a:t>
            </a:r>
            <a:r>
              <a:rPr lang="en-ID" dirty="0" err="1" smtClean="0"/>
              <a:t>diperlukan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Berapa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Covid-19 di Indonesia?</a:t>
            </a:r>
          </a:p>
          <a:p>
            <a:r>
              <a:rPr lang="en-ID" dirty="0" err="1" smtClean="0"/>
              <a:t>Berapa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maksimal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Covid-19 di Indonesia?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Data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meninggal</a:t>
            </a:r>
            <a:r>
              <a:rPr lang="en-ID" dirty="0" smtClean="0"/>
              <a:t> </a:t>
            </a:r>
            <a:r>
              <a:rPr lang="en-ID" dirty="0" err="1" smtClean="0"/>
              <a:t>akibat</a:t>
            </a:r>
            <a:r>
              <a:rPr lang="en-ID" dirty="0" smtClean="0"/>
              <a:t> Covid-19 di Indonesia </a:t>
            </a:r>
            <a:r>
              <a:rPr lang="en-ID" dirty="0" err="1" smtClean="0"/>
              <a:t>sejak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 </a:t>
            </a:r>
            <a:r>
              <a:rPr lang="en-ID" dirty="0" err="1" smtClean="0"/>
              <a:t>Maret</a:t>
            </a:r>
            <a:r>
              <a:rPr lang="en-ID" dirty="0" smtClean="0"/>
              <a:t> 2020 </a:t>
            </a:r>
            <a:r>
              <a:rPr lang="en-ID" dirty="0" err="1" smtClean="0"/>
              <a:t>sampai</a:t>
            </a:r>
            <a:r>
              <a:rPr lang="en-ID" dirty="0" smtClean="0"/>
              <a:t> 30 </a:t>
            </a:r>
            <a:r>
              <a:rPr lang="en-ID" dirty="0" err="1" smtClean="0"/>
              <a:t>Maret</a:t>
            </a:r>
            <a:r>
              <a:rPr lang="en-ID" dirty="0" smtClean="0"/>
              <a:t> 2020 (</a:t>
            </a:r>
            <a:r>
              <a:rPr lang="en-ID" dirty="0" err="1" smtClean="0"/>
              <a:t>atau</a:t>
            </a:r>
            <a:r>
              <a:rPr lang="en-ID" dirty="0" smtClean="0"/>
              <a:t> yang </a:t>
            </a:r>
            <a:r>
              <a:rPr lang="en-ID" dirty="0" err="1" smtClean="0"/>
              <a:t>terbaru</a:t>
            </a:r>
            <a:r>
              <a:rPr lang="en-ID" dirty="0" smtClean="0"/>
              <a:t>)</a:t>
            </a:r>
          </a:p>
          <a:p>
            <a:r>
              <a:rPr lang="en-ID" dirty="0"/>
              <a:t>Link dataset: </a:t>
            </a:r>
            <a:r>
              <a:rPr lang="en-US" dirty="0">
                <a:hlinkClick r:id="rId2"/>
              </a:rPr>
              <a:t>https://www.kaggle.com/ardisragen/indonesia-coronavirus-cases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https://www.covid19.go.id/situasi-virus-corona/</a:t>
            </a:r>
            <a:endParaRPr lang="en-ID" dirty="0"/>
          </a:p>
          <a:p>
            <a:pPr fontAlgn="base"/>
            <a:r>
              <a:rPr lang="en-ID" dirty="0"/>
              <a:t>File </a:t>
            </a:r>
            <a:r>
              <a:rPr lang="en-US" dirty="0"/>
              <a:t>cases.csv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15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2 </a:t>
            </a:r>
            <a:r>
              <a:rPr lang="en-US" dirty="0" err="1"/>
              <a:t>Maret</a:t>
            </a:r>
            <a:r>
              <a:rPr lang="en-US" dirty="0"/>
              <a:t> </a:t>
            </a:r>
            <a:r>
              <a:rPr lang="en-US" dirty="0" smtClean="0"/>
              <a:t>2020</a:t>
            </a:r>
          </a:p>
          <a:p>
            <a:pPr fontAlgn="base"/>
            <a:r>
              <a:rPr lang="en-ID" dirty="0" err="1" smtClean="0"/>
              <a:t>Kolom</a:t>
            </a:r>
            <a:r>
              <a:rPr lang="en-ID" dirty="0" smtClean="0"/>
              <a:t> yang </a:t>
            </a:r>
            <a:r>
              <a:rPr lang="en-ID" dirty="0" err="1" smtClean="0"/>
              <a:t>dipakai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(date)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kumulatif</a:t>
            </a:r>
            <a:r>
              <a:rPr lang="en-ID" dirty="0" smtClean="0"/>
              <a:t> korban </a:t>
            </a:r>
            <a:r>
              <a:rPr lang="en-ID" dirty="0" err="1" smtClean="0"/>
              <a:t>meninggal</a:t>
            </a:r>
            <a:r>
              <a:rPr lang="en-ID" dirty="0" smtClean="0"/>
              <a:t> (</a:t>
            </a:r>
            <a:r>
              <a:rPr lang="en-ID" dirty="0" err="1" smtClean="0"/>
              <a:t>acc_deceased</a:t>
            </a:r>
            <a:r>
              <a:rPr lang="en-ID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/>
              <a:t>logistic model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tingkat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r>
              <a:rPr lang="en-ID" dirty="0" smtClean="0"/>
              <a:t> (</a:t>
            </a:r>
            <a:r>
              <a:rPr lang="en-US" dirty="0">
                <a:hlinkClick r:id="rId2"/>
              </a:rPr>
              <a:t>https://www.kaggle.com/rizkyalifr/logistic-model-for-indonesia-covid-19</a:t>
            </a:r>
            <a:r>
              <a:rPr lang="en-ID" dirty="0" smtClean="0"/>
              <a:t>)</a:t>
            </a:r>
          </a:p>
          <a:p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/>
              <a:t>logistic model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maksimal</a:t>
            </a:r>
            <a:endParaRPr lang="en-ID" dirty="0" smtClean="0"/>
          </a:p>
          <a:p>
            <a:r>
              <a:rPr lang="en-ID" dirty="0" err="1" smtClean="0"/>
              <a:t>Menggunakan</a:t>
            </a:r>
            <a:r>
              <a:rPr lang="en-ID" dirty="0" smtClean="0"/>
              <a:t> Prediction Tool: </a:t>
            </a:r>
            <a:r>
              <a:rPr lang="en-ID" dirty="0" err="1" smtClean="0"/>
              <a:t>FBProphet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tingkat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r>
              <a:rPr lang="en-ID" dirty="0" smtClean="0"/>
              <a:t> (</a:t>
            </a:r>
            <a:r>
              <a:rPr lang="en-US" dirty="0">
                <a:hlinkClick r:id="rId3"/>
              </a:rPr>
              <a:t>https://www.kaggle.com/ardisragen/predicting-coronavirus-positive-cases-in-indonesia</a:t>
            </a:r>
            <a:r>
              <a:rPr lang="en-ID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36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Logistic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126243" cy="116605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856743"/>
            <a:ext cx="5705475" cy="3320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 smtClean="0"/>
              <a:t>Variabel</a:t>
            </a:r>
            <a:r>
              <a:rPr lang="en-ID" dirty="0" smtClean="0"/>
              <a:t> x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endParaRPr lang="en-ID" dirty="0" smtClean="0"/>
          </a:p>
          <a:p>
            <a:r>
              <a:rPr lang="en-ID" dirty="0" smtClean="0"/>
              <a:t>Parameter a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kecepatan</a:t>
            </a:r>
            <a:r>
              <a:rPr lang="en-ID" dirty="0" smtClean="0"/>
              <a:t> </a:t>
            </a:r>
            <a:r>
              <a:rPr lang="en-ID" dirty="0" err="1" smtClean="0"/>
              <a:t>infeksi</a:t>
            </a:r>
            <a:endParaRPr lang="en-ID" dirty="0" smtClean="0"/>
          </a:p>
          <a:p>
            <a:r>
              <a:rPr lang="en-ID" dirty="0" smtClean="0"/>
              <a:t>Parameter b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di mana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maksimum</a:t>
            </a:r>
            <a:r>
              <a:rPr lang="en-ID" dirty="0" smtClean="0"/>
              <a:t> </a:t>
            </a:r>
            <a:r>
              <a:rPr lang="en-ID" dirty="0" err="1" smtClean="0"/>
              <a:t>terinfeksi</a:t>
            </a:r>
            <a:r>
              <a:rPr lang="en-ID" dirty="0" smtClean="0"/>
              <a:t> </a:t>
            </a:r>
            <a:r>
              <a:rPr lang="en-ID" dirty="0" err="1" smtClean="0"/>
              <a:t>terjadi</a:t>
            </a:r>
            <a:endParaRPr lang="en-ID" dirty="0" smtClean="0"/>
          </a:p>
          <a:p>
            <a:r>
              <a:rPr lang="en-ID" dirty="0" smtClean="0"/>
              <a:t>Parameter c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orang yang </a:t>
            </a:r>
            <a:r>
              <a:rPr lang="en-ID" dirty="0" err="1" smtClean="0"/>
              <a:t>terinfeksi</a:t>
            </a:r>
            <a:r>
              <a:rPr lang="en-ID" dirty="0" smtClean="0"/>
              <a:t> di </a:t>
            </a:r>
            <a:r>
              <a:rPr lang="en-ID" dirty="0" err="1" smtClean="0"/>
              <a:t>akhir</a:t>
            </a:r>
            <a:r>
              <a:rPr lang="en-ID" dirty="0" smtClean="0"/>
              <a:t> masa </a:t>
            </a:r>
            <a:r>
              <a:rPr lang="en-ID" dirty="0" err="1" smtClean="0"/>
              <a:t>infeksi</a:t>
            </a:r>
            <a:endParaRPr lang="en-US" dirty="0"/>
          </a:p>
        </p:txBody>
      </p:sp>
      <p:sp>
        <p:nvSpPr>
          <p:cNvPr id="6" name="AutoShape 2" descr="data:image/png;base64,iVBORw0KGgoAAAANSUhEUgAAAdEAAAGxCAYAAAA9N4zBAAAABHNCSVQICAgIfAhkiAAAAAlwSFlz%0AAAALEgAACxIB0t1+/AAAADh0RVh0U29mdHdhcmUAbWF0cGxvdGxpYiB2ZXJzaW9uMy4yLjEsIGh0%0AdHA6Ly9tYXRwbG90bGliLm9yZy+j8jraAAAgAElEQVR4nOzdeXyU5bn/8c+VPSHse4AQIrsryOqC%0A4lq1+qvVumEFbcWjB2tbtyrHAiraelywtrZiFaxGa1162lo3rCIqIgHc2CWQhD0JYQkJkGXu3x8z%0AgSQEeBJm8mT5vl+vec3M/Twzcw3GXLmX57rNOYeIiIjUXZTfAYiIiDRVSqIiIiL1pCQqIiJST0qi%0AIiIi9aQkKiIiUk8xfgfQkDp16uTS0tL8DkNERBqJxYsXFzjnOtf39S0qiaalpbFo0SK/wxARkUbC%0AzHKO5vUazhUREaknJVEREZF6UhIVERGpJyVRERGRelISFRERqacWtTr3SHbt2kVeXh5lZWV+hyLN%0ARGxsLF26dKFNmzZ+hyIiEaAkGrJr1y62bt1Kjx49SExMxMz8DkmaOOcce/bsYePGjQBKpCLNkIZz%0AQ/Ly8ujRowdJSUlKoBIWZkZSUhI9evQgLy/P73BEJAKUREPKyspITEz0OwxphhITEzVFINJMKYlW%0AoR6oRIJ+rkSaLyVRERGRelISFRERqSclUTmiM888k0mTJh3Ve6SlpfHoo4+GKaLI+v73v8+ECRM8%0An5+dnY2ZaXMDkRZIl7g0cRMmTKCgoIC33norYp/x5ptvEhsb6+ncqVOn8vrrr7N06dJq7ZmZmbRq%0A1SoS4YmI+EZJVI6oQ4cOR/0enTvXe7s+EZFGS8O5zdy8efMYOXIkCQkJdO3alV/84heUlpbuP15c%0AXMx1111HcnIyXbt25eGHHz5oOLPmcO6bb77JCSecQGJiIh06dOCMM85g69atzJ49m2nTprFs2TLM%0ADDNj9uzZwMHDuTt37uTmm2+me/fuJCQkMGjQIF599dVDfo+0tDTuv/9+JkyYQOvWrenVqxevvvoq%0AO3bs4KqrriI5OZl+/frx/vvv1+n7l5SUMGHChP3f/6GHHjros0tLS7n77rvp2bMnSUlJDB8+nPfe%0Ae8/zfwMRab7UEz2Eaf9axvJNuxr0MwentGHKxceG7f02btzIBRdcwI9//GNmz55NVlYWP/3pT4mK%0AiuKxxx4D4Pbbb+fjjz/m73//OykpKTzwwAN88sknXHrppbW+55YtW7jqqqt4+OGHueyyy9i9ezcL%0AFiwA4Morr2Tp0qW89dZbzJ07F4C2bdse9B7OOS688EK2b9/OrFmz6N+/P6tWrWLv3r2H/T4zZszg%0AwQcfZPLkyfzpT39i/PjxnHXWWVx11VU8+OCDPPzww1x77bXk5uaSkJDg6fvfcccdzJkzhzfeeIMe%0APXowbdo05s2bxw9/+MP9n3v99deTlZXFyy+/TM+ePXn77be5+OKLyczM5MQTT6zzfxcRaT6URJux%0Ap59+mpSUFJ5++mmioqIYNGgQv/nNb7jpppt44IEHCAQCPP/88/zlL3/h3HPPBeC5556jZ8+eh3zP%0ATZs2UVZWxuWXX07v3r0BOO644/YfT05OJiYmhm7duh3yPT744AM+//xzli1bxqBBgwBIT08/4vc5%0A//zzueWWWwCYNm0ajz/+OH379uW6664D4L777uP5559n6dKlDBs2zNP3f+6553j++ec5//zzAZg1%0Aa1a175+VlcUrr7xCdnY2qampAEyaNIkPPviAZ555hqeffvqIcYtI86Ukegjh7BH6ZcWKFYwaNYqo%0AqAOj9qeddhqlpaWsWbMG5xxlZWWMGDFi//FWrVpVS4o1nXjiiZxzzjkcd9xxnHfeeZxzzjlcfvnl%0AdZrz/PLLL+nevfv+BOrVCSecsP9xcnIySUlJHH/88fvbunbtCrC/xJ6X719aWsro0aOrvW/V91yy%0AZAnOOQYPHlwtln379nHWWWfVKX4RaX6URFsoM8M5V+fXRUdH8/7777NgwQLef/99nnvuOe655x4+%0A/vjjiA9t1lwhbGbV2iorAwUCgSO+l9fvHwgEMDMyMzMP+nyViRQRLSxqxgYNGsSCBQuqJZVPP/2U%0AuLg4jjnmGI455hhiY2PJzMzcf7ykpOSgy1NqMjNGjx7NlClTyMzMJCUlZf+ioLi4OCoqKg77+iFD%0AhrB582ZWrFhxFN/uyLx+/8o5XQgutKr6/YcMGYJzji1bttC3b99qtx49ekQ0fhFp/NQTbQZ27drF%0AV199Va2tXbt23HLLLcyYMYNbbrmF2267jbVr1/KrX/2KSZMmkZSUBMANN9zA3XffTadOnejevTsP%0APvjg/t5XbRYsWMAHH3zA+eefT9euXfnyyy9Zv379/uHOtLQ0cnJyWLJkCampqbRu3Zr4+Phq73H2%0A2WczcuRILrvsMp544gn69+/PmjVrKC4u5gc/+EHY/l28fP+f/OQn3H333XTu3JmUlBTuv//+an8E%0A9O/fn3HjxjFhwgQee+wxhg4dSmFhIXPnziU9Pb3aAiQRaXmURJuBTz75hCFDhlRru+yyy3j99dd5%0A5513uPPOOznppJNo164d11xzTbXLOB599FGKi4u55JJLSE5O5he/+AVbt24lISGh1s9q27Ytn332%0AGU899RQ7duygV69e3HfffVx77bX7P/fNN9/k7LPPZseOHcyaNeug6j9RUVH747r22mspKioiPT2d%0AqVOnhvXfpUePHp6//6WXXkpSUhK33norxcXF1d5n1qxZTJ8+nbvuuosNGzbQoUMHRowYwdixY8Ma%0Ar4g0PVafebGmatiwYe5QpdlWrFhR54UuzdG+ffvo3bs3d955J7fffrvf4TQb+vkSaZzMbLFzblh9%0AX6+eaAv35ZdfsmLFCkaMGEFRURG//e1vKSoq4sorr/Q7NBGRRk9JVHj88cdZtWoVMTExnHTSScyb%0AN++w14qKiEiQkmgLN2TIEO0+IiJST7rERUREpJ6UREVEROpJSVRERKSelERFRETqSUlURESknrQ6%0AV0RanIqAo6S0nD2lFewpq2BfeYC9ZRXsLQuwr7yC0vJA8FYRYF95gLKKAGXlAcoDjrIKR1lF8HF5%0ARYCKgKM84EL3weeVbYGAo8JBIOAIuGB7wAX31K1wBx4HnCMQAMeBNufAAYEqj3EOF7yr1l61aE6w%0Aze1/DKHX1jyvxoOqZXdqFuE58PpD/5s6Dj5Y31o+Xl/3yOUncGrfTvX7kDBREhVP5s6dy9ixY8nP%0Az6dTJ+8/tMcddxyXX3552Ev6ScvmnGPXnnK2Fe9jW3Ep23aXsr2klJ17yqrddu8tZ/e+cor3lVO0%0At5zi0nJKSoNJMhxioozoKCM2OoooI3gfZcREGVFmxEQH76MMoix4bpQZUVGE2g0ziA7dmxkGREdF%0AYaHXVJaxrjxmBkbVY7a/bf+5VH3dgbbQg/0qH1bWyq5aMbtm+eya59am1iOHPv2wzMML2yXFHvGc%0ASFMSbeImTJjACy+8AAS3KUtJSeGiiy7ioYceon379j5HV3ezZ89m0qRJ7N692+9QxEdFe8vILSxh%0AfWEJ6wv3sGnnHrbu2suWnXvZumsfeUV7KauovbsSE2W0S4qlTUIsrRNiSE6IoVNyEq3iY0iOjyEx%0ALpqk2BiS4qJJjIsmITaahNgoEmKiiY+NIj4mmviYKOIqb9HB+9joKGKijbjoqP3J83AJRVoGJdFm%0A4JxzzuHFF1+kvLyc5cuXc8MNN7Bjxw5eeeUVv0MTOSTnHFt27WX11t18t7WINXm7Wb21iHUFxWwv%0AKat2bqu4aLq2TaBbmwRG9ulAlzYJdEqOo2NyHB1bxdMxOY72SXG0TYwlKS5ayU0ajJJoOGVkwOTJ%0AkJsLqakwfTqMGxfxj42Pj6dbt24A9OzZkyuvvJLZs2dXO2fWrFn87//+L2vXriU1NZWbb76Z2267%0Ajaio4Nqyxx9/nNmzZ5OVlUW7du244IILePTRR2nXrp3nOPLy8rjxxht5//336dKlC1OmTDnonMN9%0Azty5c7n++uuBA0NGU6ZMYerUqbz00ks8+eSTrFy5ksTERM444wxmzJihPT2bkO3FpXy5fjvfbNgZ%0Auu2gYHfp/uMdW8XRt0syFxzfnd4dkujVIYnUDkn0ap9E20YwbCdSGyXRcMnIgIkToaQk+DwnJ/gc%0AGiSRVlq7di3vvvsusbEHfuk8++yz/PrXv+app57i5JNPZunSpdx4443ExsYyadIkILg92YwZM0hP%0ATycnJ4dbb72VW2+9lRdffNHzZ0+YMIGcnBw++OADkpKS+MUvfkF2dna1cw73OaeccgozZszg3nvv%0AJSsrC4Dk5GQASktLmTZtGgMHDqSgoIC7776bq6++mnnz5h3lv5hEStHeMjKzC5m/Zhvzs7axfPMu%0AIDjX1rdzMmP6d+aEHm0Z2L0N/bok0zE5/gjvKNIIBVeBRf4G3ANkAruAfOBfwHE1zjFgKrAJ2APM%0ABY6tcU574EVgZ+j2ItDOSwwnn3yyO5Tly5cf8pgnvXs7F1oYV+3Wu/fRve8RjB8/3kVHR7tWrVq5%0AhIQER2ix3uOPP77/nF69erm//OUv1V73xBNPuEGDBh3yfd955x0XFxfnKioqnHPOffTRRw5w+fn5%0AtZ6/atUqB7hPP/10f1t2draLiopyU6ZM8fw5s2bNcq1atTri916xYoUD3Pr16494bmNw1D9fTcSW%0AnXvcX+avc1fP/Nyl3/Nv1/vut1y/yW+7q5753P3ug9Xu86wCV7S3zO8wRfYDFrmjyG0N2RM9E3ia%0AYCI14H7gAzMb7JwrDJ1zF3A7MAFYBfwamGNmA5xzRaFzXgZSge+Fnv+ZYCK9uAG+w6Hl5tatPYzG%0AjBnDzJkz2bNnD88++yxZWVn87Gc/AyA/P5/169dz0003cfPNN+9/TXl5ebVl7B9++CEPP/wwK1as%0AYOfOnVRUVFBaWsqWLVtISUk5YgwrVqwgKiqKESNG7G/r3bv3Qa+t7+csWbKEadOm8dVXX1FYWLg/%0A9tzcXO0447PC4lLeXLKBt7/dzJLcHQAc07kVN41J57R+nRia2p6E2GifoxSJjAZLos6586s+N7Mf%0AE+xJngr8y4KTYD8HfuOceyN0znggD7gGeMbMBhFMnqc55z4PnXMT8Eko0a5qqO9zkNTU4BBube0R%0AlpSURN++fQH43e9+x9ixY3nggQeYOnUqgUBwKf+f/vQnTjnllFpfn5OTw0UXXcSNN97I/fffT8eO%0AHVmyZAlXX301paWltb7mUA63oKO+n1NcXMz555+/fwFVly5dKCgo4PTTT69zfBIezjk+X7uNVxau%0A572lWyitCHBsShvuOK8/3zuuG327tPY7RJEG4eecaGuCFZO2h573AboB71ee4JzbY2bzgFOAZ4DR%0AwG5gfpX3+QwoDp1zUBI1s4nARIDUSCa06dOrz4kCJCUF2xvYlClTuOCCC5g4cSIpKSmkpKSQlZXF%0AddddV+v5ixYtorS0lCeeeILo6GCP4a233qrTZw4cOJBAIMDChQv3J+vc3Fw2bdpUp8+Ji4ujoqKi%0AWtvKlSspKCjgoYceok+fPgC8+eabdYpPwmNvWQWvZq5n9vxs1hUU0zYxlnGjUrlmRCr9uipxSsvj%0AZxJ9EvgK+Dz0vFvofmuN87YCPaqck++qjEM655yZ5VV5fTXOuZnATIBhw4bVs36GB5WLh3xYnVvT%0AmWeeyeDBg3nwwQd5+umnmTZtGrfeeivt2rXjwgsvpKysjCVLlrBx40buuece+vXrRyAQYMaMGfzw%0Ahz9kwYIFzJgxo06fOWDAAL73ve9x0003MXPmTBITE/nlL39JYmLi/nO8fE5aWhp79+5lzpw5DBky%0AhKSkJFJTU4mPj+f3v/89//3f/82KFSu47777wvJvJd7sLavg5S9y+dPHWeQV7WNoajtuveJELjy+%0Au4ZqpWU7mgnV+t6AxwkuHkqv0nYKwUUxqTXOfR54L/T4XmBtLe+3FrjnSJ8b0YVFPhk/fry76KKL%0ADmrPyMhwcXFxLjs72znn3Msvv+yGDBni4uPjXbt27dypp57qXnnllf3nP/nkky4lJcUlJCS4s846%0Ay7366qsOcOvWrXPOHXlhkXPObdmyxV188cUuISHB9ezZ0z377LPu2GOPrbaw6Eif45xz//Vf/+U6%0AduzogP2v/etf/+rS09NdfHy8Gz58uHv33Xcd4D766KN6/9s1pKb687W3rNw9Oy/LnfzAHNf77rfc%0Alc/Md/PXFPgdlkjYcJQLi8y5yHXOamNmTwBXAWOdcyurtKcDWcAI51xmlfZ/AwXOufFmdgPBHmyb%0A0JcnNJdaBNzqnJt1uM8eNmyYW7RoUa3HVqxYwaBBg47uy4kcQlP8+fpsTQH3/WMpa/OLOeWYjtx2%0Adj9Gpnf0OyyRsDKzxc65YfV9fYMO55rZk8CV1EigIeuALcC5BFfwYmYJwOnAnaFzPgeSCc6NVs6L%0AjgZaUX2eVETqKa9oL9P/vYJ/fLWJ3h2TmH39cM4c0MXvsEQapQZLomb2B+DHwA+A7WZWOYe52zm3%0A2znnzGwGcK+ZrQRWA/9DcCHRywDOuRVm9i7BlbqhSgY8A7zl/FyZK9IMOOd4ZeF6Hn5nBfvKAvzs%0A7H7ccuYxmvMUOYyG7IneErr/T432aQQLLAA8AiQCfyBYVOEL4Dx34BpRCF7u8hTwXuj5P4FJEYhX%0ApMUo2lvGr978ln9/s5lTjunIgz84jvTOyX6HJdLoNeR1okesCB2a55zKgaRa2znbgWvDFphIC7d8%0A0y7+++Ul5BaWcPf3BnLTmHSiolTAXcQL1c6tIhAI7C/ILhIulQUvGhvnHH/NXM+Ufy6jfVIsr9w4%0AihF9OvgdlkiToiQa0qpVKzZu3EjXrl2JjY3VVkpy1JxzlJWVsXXrVlq1auV3ONUEAo4p/1zGiwty%0AOL1fJ5648iQ6qQC8SJ0piYb07NmTgoICcnJyKC8v9zscaSZiYmJo27YtnTp18juU/UrLA9z+2tf8%0A6+tN3Hh6H351wSCiNXwrUi9KoiFRUVF06dKFLl20lF+arz2lFdycsZi5q/K5+3sDufnMY/wOSaRJ%0AUxIVaSF27injJ7MzWZy7nYd/eDxXj4j85ggizZ2SqEgLsHNPGVfPXMB3eUX8/uqhXHRCd79DEmkW%0AlERFmrl95RVM/Msivssr4s/jh3NG/85+hyTSbCiJijRjgYDj9r99zRfrCnnyqpOUQEXCTBdFijRj%0Av3l3JW99s5l7LhjI/zupx5FfICJ1oiQq0kzN+mwdM+etZfzo3kwck+53OCLNkpKoSDP07tIt3P/W%0Acs4b3JVfX3ysioeIRIiSqEgzk7OtmDte+5oTerbjd1cPUSEFkQhSEhVpRkrLA/zslS+JMvjDNUO0%0AjZlIhGl1rkgz8ticVXy9YSd/HDeUnu2T/A5HpNlTT1SkmZi3Op9nPl7LNSNTueB4FVMQaQhKoiLN%0AQH7RPn75t6/p3zWZX39/sN/hiLQYGs4VaeICAcftr31N0d4yMn46UvOgIg1IPVGRJu6VzFzmrc7n%0Avu8PZkC31n6HI9KiKImKNGHbdu/jkXdXMTq9I+NGalcWkYamJCrShP3mnZUU7yvngR+ooIKIH5RE%0ARZqoRdmFvLZ4Az89PZ2+XTSMK+IHJVGRJqi8IsD//N9SUtom8LOz+/odjkiLpSQq0gTNnp/Nyi1F%0A/PriY0mK0yJ7Eb8oiYo0MVt27uWJOas5c0Bnzj+2q9/hiLRodU6iZtbVzJR8RXwy/e0VlAUc0y7R%0AYiIRv3lKhmYWa2aPmFkRsBFIC7X/1sxuiWB8IlLF0o07+dfXm7hpTDq9O7byOxyRFs9rj3IKcDFw%0ALbCvSvtCYEKYYxKRQ3hizmraJsZyozbZFmkUvCbRq4H/cs79AwhUaV8K9A97VCJykC9zt/OflXlM%0AHJNOm4RYv8MREbwn0RQgp5b2GFR/V6RBPD5nNR1axTH+lDS/QxGREK9JdBkwppb2K4DF4QtHRGqT%0AmV3IJ98VcNOYdJLj9XerSGPh9f/GacBLZtYLiAZ+ZGYDgWuAiyIVnIgEPf7+ajolx3Pd6DS/QxGR%0AKjz1RJ1z/yLY6zyP4JzoFKAfcLFz7oPIhSci87MK+HztNm458xgS47TNmUhj4nlcyDn3HvBeBGMR%0AkRqcczwxZzVd28RzjXZpEWl0VDRBpBH7dE0BmdnbmTS2rzbbFmmEDtkTDRVWcF7exDnXJmwRich+%0Az3y8lm5tErhieC+/QxGRWhxuOHdSg0UhIgdZtaWIT9cUcNf3BhAfo16oSGN0yCTqnHuhIQMRkepm%0Az19HQmwUVw/XXKhIY1WnC87M7CxgcOjpcufch+EPSUS2F5fy5pKN/HBoD9q3ivM7HBE5BE9J1Mz6%0AAG8AJwCbQs0pZvYtcJlzbm2E4hNpkV7JzGVfeYAJp/TxOxQROQyvq3OfA4qAdOdcqnMuFUgHdgB/%0AjlRwIi1RWUWAv8zP4dS+HRnQrbXf4YjIYXhNoqOBnznncisbQo9/ETomImHy7tItbNm1lxtOVS9U%0ApLHzmkRzgcRa2hOA9eELR0RmfbaOtI5JjB3Qxe9QROQIvCbR24HfmdkoM4s2sygzGwXMCB0TkTD4%0Aav0OluTuYPwpaURFmd/hiMgReF2d+woQD3zGgf1Eo4AKIMPswP/sKrwgUn+zPltHcnwMl5/c0+9Q%0ARMQDr0lUhRdEIiy/aB///mYzPx7dm9badFukSfCURFV4QSTy/u/LjZQHHONG9vY7FBHxyHOxBTOL%0AB8YRLLbgCG7U/Ypzbl+EYhNpMZxzvL54A0NS29G3S7Lf4YiIR54WFpnZYOA74HFgJFC5qGi1mQ2K%0AXHgiLcPSjbtYtbVIc6EiTYzX1blPAl8Cqc65051zpwOpwNcEk6mIHIXXF68nLiaK75+Q4ncoIlIH%0AXodzTwWGO+d2VTY453aZ2WRgQUQiE2kh9pVX8I+vN3H+sd1om6gFRSJNidee6F6gXS3tbUPHRKSe%0APlyRx46SMi4b2sPvUESkjrwm0X8Bz5rZqaFiC9FmdhrwDPDPyIUn0vy9vngDXdvEc3q/zn6HIiJ1%0A5DWJ3kZwYdEnBHuee4GPgdXAzyMTmkjzl1e0l7mr87l0SE+iVaFIpMnxep3oDuD/mVk/YGCoeYVz%0Abk3EIhNpAf7x5SYqAo7LT9ZQrkhTVKdNuZ1z35nZLiDfORc44gtE5JAqrw09qVc7+nbRlmciTZHX%0A60RjzewRMysCNgJpofbfmtktEYxPpNnStaEiTZ/XOdEpwMXAtUDVCkULgQlhjkmkRai8NvRiXRsq%0A0mR5Hc69GrjBOfexmVUdxl0K9A9/WCLNW0XA8e9vN3P2wC60TdK1oSJNldeeaAqQU0t7DHWcVxUR%0AyMwupGB3KRed0N3vUETkKHhNosuAMbW0XwEsDl84Ii3DO99uJj4mirEDuvgdiogcBa+9yGnAS2bW%0AC4gGfmRmA4FrgIsiFZxIcxQION5ZuoUzB3SmVbwGckSaMk89Uefcvwj2Os8DAgQXGvUDLnbOfRC5%0A8ESan8W528kr2seFx2soV6Sp8/xnsHPuPeC9CMYi0iK8/e1m4mKiOGughnJFmro6jSWZ2VkEN+UG%0AWO6c+zD8IYk0X4GA492lWxjTrzOtE7QqV6Sp85REzawP8AZwArAp1JxiZt8Clznn1kYoPpFm5asN%0AO9i8cy93nj/A71BEJAy8rs59DigC0p1zqc65VCAd2AH8OVLBiTQ373y7mdho4+xBXf0ORUTCwOtw%0A7mhglHMut7LBOZdrZr8APo9IZCLNjHOOt7/dwml9O2nzbZFmwmtPNBdIrKU9AVgfvnBEmq9vNuxk%0A4449WpUr0ox4TaK3A78zs1GhDbmjzGwUMCN0TESO4O2lm4mJMs4drKFckebC63DuK0A88BnB60Qh%0AmIArgAyzA5sJO+fahDNAkebAOcc7327hlL6daJcU53c4IhImXpPopIhGIdLMLdu0i9zCEm458xi/%0AQxGRMPKURJ1zL0Q6EJHmbM7yrZihoVyRZsbrnKiIHIWPVuUxpFc7OibH+x2KiIRRgyZRMxtjZv80%0As41m5sxsQo3js0PtVW8LapwTb2ZPmVmBmRWH3q9nQ34PkbrIK9rLNxt2qsyfSDPU0D3RZIIbed8G%0A7DnEOR8A3avcLqxxfAZwGcGNwk8H2gBvmVl0JAIWOVpzV+UDMFZJVKTZadB9mJxzbwNvQ7DXeYjT%0A9jnnttR2wMzaAj8BrnfOzQm1/ZjghuHnoAL50gh9uCKPbm0SGNxdC9dFmpvGOCd6mpnlmdlqM3vW%0AzKr++X4yEAu8X9ngnFsPrABOaeA4RY6otDzAp2sKGDuwM1UvBROR5uGQPVEze97rmzjnbghPOLwL%0AvAmsA9KAB4EPzexk59w+oBvBa1MLarxua+jYQcxsIjARIDU1NUxhiniTmV3I7n3lnDVQq3JFmqPD%0ADed2rvF8DMFCC9+Gnh9HsCc7L1zBOOf+WuXpt2a2mOBQ7UUEk2t93nMmMBNg2LBh7qiDFKmDD1fm%0AERcTxal9O/odiohEwCGTqHPu4srHZnYPwYVA1zvnikNtrQju7vJt7e9w9Jxzm8xsA9Av1LQFiAY6%0AAflVTu0KfBKpOETq66OVeYxK70hSXIMuPxCRBuJ1TvRnwNTKBAoQevwAcGskAgMws05AD2BzqGkx%0AUAacW+WcnsAgYH6k4hCpj3UFxawtKOasATUHdUSkufD653EykAIsr9HeHUjy+mFmlgz0DT2NAlLN%0A7CSgMHSbSnDz780E50QfBvKAvwM453aa2XPAI2aWB2wDHge+IXhpjEij8eHKPADNh4o0Y157om8A%0As8zsKjNLC92uIjicW5e5ymHAl6FbIjAt9Ph+gguGjgf+AawGXgBWAaOdc0VV3uPnBJPqqwQL4u8G%0ALnbOVdQhDpGI+2hlHsd0bkVqR89/Z4pIE+O1J3oz8Bgwm+AlJgDlBJPoHV4/zDk3FzjcOv/zPbzH%0APoJDyBEbRhY5Wrv3lfPFum1cf2ofv0MRkQjyWoB+D3CLmd0JVG5DkVV1jlREDvj0uwLKKhxjB6hK%0AkUhzVtdiC4mh2yolUJFD+2hlHq0TYhiW1t7vUEQkgjwlUTNrbWavEVzkM5/gilnM7E9mNjVy4Yk0%0APc45PlqVx5h+nYmNboxFwYiRz4gAACAASURBVEQkXLz+H/5bgqtzh1K9cPxbwKXhDkqkKVu1tYi8%0Aon2c0V+Xtog0d14XFl0CXOqc+8rMqlb9WQGkhz8skabr0++CVSlP7dfJ50hEJNK89kTbE7wms6bW%0ABC9NEZGQT9cUkN6pFT3aJfodiohEmNckmkmwN1qpsjd6E6oUJLJfaXmAL9YWcpp6oSItgtfh3HuB%0A98zs2NBrfhl6PIJgYXoRAZbkbmdPWQWn9lUSFWkJPPVEnXPzCe7XGQdkAWcDmwhWE1oSufBEmpbP%0A1hQQZTD6GO3aItISeN5awjn3LTA+grGINHmffFfAib3a0SYh9sgni0iT5/U60cFmNqDK83PN7CUz%0Au8fMoiMXnkjTsXNPGd9s2MHpGsoVaTG8Lix6HhgCYGa9CBaJ7wD8N/BgZEITaVo+z9pGwMFp/XR9%0AqEhL4TWJDgQq5z4vB75wzl0I/Bi4OhKBiTQ1n67JJykumpN6tfM7FBFpIF6TaDRQGnp8NvB26HEW%0AoM0SRYDP1mxjVHpH4mJU6k+kpfD6f/tS4GYzO51gEn031N4DKIhEYCJNyYbtJawrKNalLSItjNck%0AejdwIzAXeCW0UheCBRgWRiAukSblszXBvyVPV5EFkRbF636i88ysM9DGObe9yqFngJKIRCbShHzy%0AXQFdWsfTr0uy36GISAOqy3WiFcD2Gm3Z4Q5IpKkJBBzzs7ZxZv/OmJnf4YhIA/KcRM1sLMGVuKkE%0AKxft55w7K8xxiTQZyzfvorC4VPOhIi2Q12ILE4B3CO7aciaQT3Bnl6HA8gjFJtIkVM6Hqui8SMvj%0AdWHRHcAk59zVQBlwj3NuCPASsDtSwYk0BZ+v3cYxnVvRtU2C36GISAPzmkTTgQ9Cj/cBlasnfg9M%0ACHNMIk1GeUWAzHWFKjgv0kJ5TaLbCA7lAmwEjgs97gho52FpsZZu2kVxaQWj0pVERVoirwuLPgHO%0AA74F/gb8zszOJVh4YU6EYhNp9Bas3QbAyD5KoiItkdckOgmonPB5GCgHTiWYUFWAXlqsBWu30bdL%0AMp1bx/sdioj4wGuxhcIqjwPAbyMWkUgTUTkfeunQHn6HIiI+8Vwp28y6mtkdZvZHM+sUajvVzPpE%0ALjyRxkvzoSLi9TrRk4FVwDjgJ0Cb0KFzgemRCU2kcdN8qIh47Yk+CjwZujZ0X5X29wjOjYq0OJoP%0AFRGvSfRk4IVa2jej/USlBaqcDx2V3sHvUETER16T6B6CZf5qGgjkhS8ckaZB86EiAt6T6D+AKWZW%0AOW7lzCyN4CrdNyIQl0ijpvlQEYG61c7tQLDwfBLwKbAG2AH8T2RCE2m8NB8qIuD9OtFdwGlmdhbB%0AnVuigCXOuQ8O/0qR5kfXh4pIJc/7iQI45z4EPoxQLCJNguZDRaSS1+tEZ5nZ7bW0/9LM/hz+sEQa%0AL82Hikglr3OiF1B7D/RD4MLwhSPS+Gk+VEQqeU2i7ah98+1igguORFqE8pcyyFy6nlHv/Q3S0iAj%0Aw++QRMRHXpPoamrvcV5EcJWuSPOXkcGy+35LcWwCI3O/hZwcmDhRiVSkBfO6sOgx4E9m1oUDw7pn%0AAz8H/jsSgYk0OpMns7DLUABGrl8abCspgcmTYdw4HwMTEb94vcTlBTNLIHhN6D2h5o3AL51zsyIV%0AnEijkpvLwqHX0nv7JroUb6/WLiItk+dLXJxzzwDPmFnn0PP8iEUl0ggFUnuzqOdgzs5aWP1Aaqo/%0AAYmI7zzvJwpgZsOAs4CS0PNWZlana01Fmqqs+x5ie1JbRqxfdqAxKQmmazdAkZbK63WiXc1sAbAQ%0AeJkDO7c8TnC+VKTZW3jcKQCMCOwAM+jdG2bO1HyoSAvmtRf5BLAV6AhUnQB6DXgq3EGJNEaZ6wrp%0A3Dqe3t8uDCZREWnxvCbRs4GznXPbrfovjyxAE0LSIixcV8iItA6YEqiIhHidE00ESmtp7wzsDV84%0AIo3Thu0lbNq5l+FptW2rKyItldckOg+YUOW5M7No4G7gP+EOSqSxycwuBGCE6uWKSBVeh3PvAj42%0As+FAPMHFRMcCbYFTIxSbSKOxcN12WifEMKBba79DEZFGxFNP1Dm3HDgemA+8DyQQXFQ0xDmXFbnw%0ARBqHzOxChvVuT3SU5kNF5ADP14k657Y456Y4577vnLvQOfc/zrnNkQxOxFcZGZCWxrZW7ViTt5vh%0AO1SZSESqO+RwrpmN8fomzrl54QlHpJHIyAgWly8pIbPfaABG/OEh6LJP14WKyH6HmxOdCzigcvzK%0Ahe5rPgeIDm9YIj6bPDlYXB7I7HUs8WX7OD77WxWbF5FqDjec2xnoErr/PrAKuA7oG7pdB6wELolw%0AjCINr0pR+cyegzlp82riK8pVbF5EqjlkT9Q5t63ysZk9ANzmnJtT5ZS1ZpYHPAL8O3IhivggNRVy%0AciiOTWBZ12O4ZcFrB9pFREK8LiwaDGyopX0jMDB84Yg0EtOnQ1ISS3oMpCIqmuHrl6nYvIgcxOt1%0AosuAKWZ2vXNuD4CZJQK/Dh0TaV5C856Zr8wnKlDB0OhiFZsXkYN4TaI3A28BG83sm1Db8UAFcFEk%0AAhPx3bhxLCxO59h9FSSvWeV3NCLSCHlKos65TDNLB8ZxYPg2A3jZOVccqeBE/FRaHuCr9Tu4ZkRv%0Av0MRkUbK84baoWQ5M4KxiDQqyzbtZG9ZQEXnReSQPFcsEmlpFmVvB+BkJVEROQQlUZFDyMwuJK1j%0AEl1aJ/gdiog0UkqiIrVwzrEoZzvD0jr4HYqINGKHTKJmdp2ZxTdkMCKNxdqCYgqLSzUfKiKHdbie%0A6CygDYCZVZhZl4YJScR/i0KbcKsnKiKHc7gkmg+MDj02qhecF2nWMrO306FVHOmdWvkdiog0Yoe7%0AxOVPwP+ZmSOYQLeY1b4hsXNOu7hIs7IotAn3oX7mRUTg8AXop5rZa0A/4E3gRmBHQwUm4pe8or1k%0Abyth3EgVWRCRwztssQXn3DJgmZlNA15xzpU0TFgi/lkcuj50mBYVicgReC37Nw0gVPpvMMHh3RXO%0AubURjE3EF5nZ20mIjeLYlLZ+hyIijZynJGpmrYHngcuAwIFmewP4iXOuKELxiTS4RTmFnNSrHXEx%0AuoxaRA7P62+J3wEnAGOBxNDt7FDbjMiEJtKAMjIgLY3i+CSW5RYyvGiT3xGJSBPgNYleAvzUOfex%0Ac64sdJsLTAR+ELHoRBpCRgZMnAg5OXzVvT8VUdGc/OfHgu0iIofhNYkmAttqaS8EPBcWNbMxZvZP%0AM9toZs7MJtQ4bmY21cw2mdkeM5trZsfWOKe9mb1oZjtDtxfNrJ3XGEQOMnkylATXzGX2HIy5AEPX%0Afh1sFxE5DK9J9DPgATNLqmwws1bANGB+HT4vGVgK3AbsqeX4XcDtwK3AcCAPmBOak630MjAU+F7o%0ANhR4sQ4xiFSXm7v/4aKegxmYl02b0pJq7SIitfG6n+gvgPeAjWb2TajteKAEON/rhznn3gbeBjCz%0A2VWPWfCq9p8Dv3HOvRFqG08wkV4DPGNmgwgmztOcc5+HzrkJ+MTMBjjnVnmNRWS/1FTIyaHcoliS%0AMpDLv/3PgXYRkcPw1BN1zi0lWHThLmBR6HYX0C90LWk49AG6Ae9X+dw9wDzglFDTaGA31Xu/nwHF%0AVc4RqZvp0yEpiRVd+lASl8iwjcshKSnYLiJyGF57ooQKLTwbwVi6he631mjfCvSock6+c25/HV/n%0AnDOzvCqvr8bMJhJcAEWqehZSm3HjAMh8YQ4Aw9gJM2fubxcRORTPSbSpcs7NBGYCDBs2TEX0pXbj%0AxrGIgfRYv5OU5V/5HY2INBGN6WryLaH7rjXau1Y5tgXobFWqgoced6lyjkidOefIzN7OiD7a+kxE%0AvGtMSXQdwUR4bmWDmSUAp3NgDvRzgit8R1d53WigFXVbJSxSTc62EvKL9qlerojUyRGHc80sChgI%0A5Djnio/mw8wsGegbehoFpJrZSUChcy7XzGYA95rZSmA18D8EFxK9DOCcW2Fm7xJcqTsx9D7PAG9p%0AZa4cjczQJtzDtQm3iNSBl56oA74Cuofh84YBX4ZuiQSvM/0SuD90/BHgCeAPBFcAdwfOq1Gb9xrg%0Aa4KX3LwXevzjMMQmLdii7O20S4qlb+dkv0MRkSbkiD3R0OrXVUBnYM3RfFioVOAhdzkOrbqdGrod%0A6pztwLVHE4dITZmhTbijorQJt4h453VO9C7gUTM7qeqiHpHmoGD3PtYWFDNMQ7kiUkdeL3H5G8Ea%0AuYuBcjPbV/Wgc65NuAMTaSiLQptwaz5UROrKaxKdFNEoRHyUmV1IfEwUx/XQ34IiUjeekqhz7oVI%0AByLil0XZhZzYqx3xMdF+hyIiTYzn60TNrKuZ3WFmfzSzTqG2U82sT+TCE4msktJylm7axQgN5YpI%0APXhKomZ2MrAKGAf8BKgc9zoXUJVuabK+yt1BRcCpyIKI1IvXnuijwJPOuSFA1UVF7wGnhj0qkQay%0AMLsQMxjaW0lUROrOaxI9GahtXnQzB9e6FWkyFmVvZ2C3NrRJiPU7FBFpgrwm0T1AbX+qDyS4abZI%0Ak1NeEWBJ7nZGaChXROrJaxL9BzDFzOJDz52ZpQG/Bd6IQFwiEbd88y5KSitUZEFE6s1rEr0D6ADk%0AA0nApwRLAO4gWCRepMnJVJEFETlKXq8T3QWcZmZnAUMJJt8lzrkPIhmcSCQtyi6kV4dEurVN8DsU%0AEWmi6rSfqHPuQ+fco865R5RApSlzL2WQmbma4fP+DWlpkJHhd0gi0gTVpdjCD8xsnpkVhG6fmNml%0AkQxOJCIyMlh39xQKEtswbMMyyMmBiROVSEWkzrwWW7gdeJVgwYW7QreVwMtmdkfkwhOJgMmTWdjp%0AGABGrl8abCspgcmTfQxKRJoirwXo7wAmOeeerdL2vJktJLih9qNhj0wkUnJz+eLCy+i0ezvphRur%0AtYuI1IXX4dxk4KNa2j8KHRNpOlJTWdjrOEZuWFp9h/jUVL8iEpEmymsS/T/g8lraLwP+Gb5wRCJv%0Aw5SH2Ni2CyPWLzvQmJQE01UGWkTq5pDDuWb2yypP1wC/MrOxwOehtlGh2+ORC08k/BaeOAZWfc2I%0A8m1gFuyBTp8O48b5HZqINDGHmxO9tcbz7UD/0K1q2wSC86IiTcIXawtpmxjLgC8/gyg78gtERA7h%0AkEnUOad9QqVZWphdyPC0DkQpgYrIUapTsQWRpi5v117WFRQzso9K/YnI0fN6iQuhwgpjgS7USL7O%0AuSvCHJdIRCzMLgRghJKoiISB12ILjxEstnB8qKmixk2kSfhibSGt4qI5NqWN36GISDPgtSc6HviR%0Ac+4fkQxGJNIWrivk5LQOxERrJkNEjp7X3yQlBMv8iTRZ24tLWbW1SPOhIhI2XpPob4C7zMzzHKpI%0AY5Op+VARCTOvSfRZIAXYGNq95cOqtwjGJ3L0MjIgLY0vfnYf8eWlnPDJO35HJCLNhNee5Z+A04B3%0Aga2Ai1hEIuGUkRHc5qykhIVnHMuQjSuJ/+ODwT8fVaFIRI6S1yR6JXCpc25OJIMRCbvJk6GkhKK4%0ARJZ1TWfS568e2PZMSVREjpLX4dx8YOMRzxJpbELbmy3uMYhAVDQjK4vOa9szEQkDr0l0CnC/mWnb%0AM2laQtubfdHreGIqyhm6cWW1dhGRo+F1OPdOIA3Yama5QFnVg865E8Icl0h4TJ8OEyeyIPV4Tty8%0AmsTyfdr2TETCxmsSfT2iUYhEyrhxFFXAN0tbc8uC16B3b217JiJh4ymJOuemRToQkUjJHHEOFcsX%0AMXrWE3BMJ7/DEZFmRLXPpNmbv2YbcTFRDE1t73coItLMeOqJmlkRh7k21Dmnat7SaM3P2saw3u1J%0AiI32OxQRaWa8zolOqvE8FhgCXAZohYY0WtuLS1m+eRd3nNff71BEpBnyOif6Qm3tZrYEOBt4KpxB%0AiYTLgrXbABituVARiYCjnRP9CLg4HIGIRML8rG0kxUVzQs+2fociIs3Q0SbRq4CCcAQiEgnzswoY%0A0acDsdo/VEQiwOvCom+pvrDIgK5AB+DmCMQlctS27tpLVn4xVw7v5XcoItJM1bfYQoBgPd25zjlt%0A1i2N0udZwfnQUzQfKiIRomIL0mx9nrWNtomxDOquK7BEJDK89kT3M7N21JhLdc4Vhi0ikTCZv7aA%0AUekdiI4yv0MRkWbK02oLM0szs3fMbA+wjeBQbj7BRUX5EYxPpF7WF5awvnCPhnJFJKK89kSfB9oB%0APwE2cZjqRSKNQeV86OhjOvociYg0Z16T6AhglHNuaSSDEQmX+VkFdEqOo18XbYErIpHj9eK5dUB8%0AJAMRCRfnHPOztjH6mE6YaT5URCLHaxK9DXjYzPpGMhiRcMjKLyavaB+naChXRCLM63DuPwj2RFeZ%0A2T6gvOpB7eIijcm81cG1bqf11aIiEYms+u7iItJozfsunz6dWtGrQ5LfoYhIM3dUu7iINDZ7yypY%0AsHYbVw1P9TsUEWkBVJVbmpXM7EL2lgUY019DuSISeUqi0qzMW51PXHQUo9K1qEhEIk9JVJqVj1fn%0AM7xPe5Li6lzRUkSkzpREpdnYvHMPq7fu5oz+nf0ORURaCCVRaTYqL20ZoyQqIg3kkGNeZvY7r2/i%0AnPtZeMIRqb95qwvo2iaeAV1b+x2KiLQQh5s4Ot7je6gYvfiuvCLAp2sKOG9wV5X6E5EGc8gk6pwb%0A25CBiByNrzfsZOeeMg3likiD0pyoNAvzVucTZaFSfxkZkJYGUVHB+4wMv8MTkWbK83UAZtYfuBxI%0ABeKqHnPO3RDmuETq5OPV+ZzQsx3t/+81mDgRSkqCB3Jygs8Bxo3zL0ARaZY89UTN7CLgG+Bi4AZg%0AAHAhcCmg0jDiq+3FpXyzYUdwKHfy5AMJtFJJSbBdRCTMvA7n3g9Mc86NBvYBPwbSgA+AuRGJTMSj%0AT9cUEHAErw/Nza39pEO1i4gcBa9JdADwauhxGZDknNtLMLn+PBKBiXg1b3U+bRJiOLFnW0g9ROH5%0AQ7WLiBwFr0m0CEgIPd4MVG7OHQO0D3dQIl4FXsrg40+XcvpXc4k5Jh0uvBCSamyBlpQE06f7E6CI%0ANGtek+gXwGmhx/8GHjOzKcAs4PNIBCZyRBkZfP3rR8hLbMc53y0ILiJ64QUYPx569waz4P3MmVpU%0AJCIR4XV17i+B5NDjqUBr4DJgdeiYSMObPJk5vc8gOlDB2LWLgm0lJfD225Cd7WtoItIyeN2Ue22V%0AxyXAzRGLSMSr3FzmnDOSEeuX0m7v7mrtIiINweslLmvN7KANGs2snZmtre01IpGWPfhkvuvUm3O/%0A+6L6AS0iEpEG4nVONA2IrqU9HugRtmhE6mDOT+8G4NzvFhxo1CIiEWlAhx3ONbMfVnl6kZntrPI8%0AGjgbyI5AXCJHNCehBwMT8unVPhGKLNgDnT5di4hEpMEcaU709dC9A56rcayMYAK9PcwxiRxRYXEp%0Ai3IKmTR2AEzN9jscEWmhDjuc65yLcs5FAblAl8rnoVu8c26Ac+6tcAVjZlPNzNW4baly3ELnbDKz%0APWY218yODdfnS9PxnxVbCTg4d3A3v0MRkRbM05yoc66Pc64g0sGErAK6V7lV3df0LoI931uB4UAe%0AMMfMtAtzCzNn+Va6t03guB5t/A5FRFowz1uhmdlFZjbPzArMLN/MPjazCyMQU7lzbkuVW37o841g%0AicHfOOfecM4tBcYTvGb1mgjEIY1NaIuzvXEJfPJNLudE79QG3CLiK6+XuPwU+DuQBdwN/ApYB/zd%0AzMK9DVp6aLh2nZn91czSQ+19gG7A+5UnOuf2APOAUw4T+0QzW2Rmi/Lz88McqjSYjIzglmY5OXya%0AeiJ7YuI59/n/1V6hIuIrrz3Ru4FfOueud849F7pNAO4gmFDD5QtgAvA94EaCSXN+6BrVysmvrTVe%0As7XKsYM452Y654Y554Z17tw5jKFKxFXdXHv8+P1bnM3pN5LW+4oZ9d0ibXEmIr7yWvYvFXi3lvZ3%0AgEfDFYxz7p2qz81sAbCW4LDtglpfJM1TZc+zcm/QiorgnUXxn74jOGPtYuIC5apOJCK+8toTzQXO%0AraX9PCAnfOFU55zbDSwD+gGVq3S71jita5Vj0lzUtrk28FVKfwpatT9QYEHViUTER0cqtvA8cBvB%0A3uZTZjYUmB86fCrBzblvjVRwZpYADAQ+IjgHu4VgMs+scvx04M5IxSA+OUQP853+pxJbUcaZaxer%0AOpGI+O5IPdHxQKJz7hngSmAQwYT6KMHkdoVzbma4gjGzR83sDDPrY2YjCRZ7aAW84JxzwAzgbjP7%0AoZkdB8wGdgMvhysGaSRq6WEGMN4adDpnrF1M226dtMWZiPjuSHOi+68fcM79neAK3UjqCbwCdALy%0ACc6DjnLOVQ4ZPwIkAn8guBn4F8B5zrmiCMclDW369OpzosDCvkPZ0roT9048F058wMfgRESCvCws%0AchGPovKDnLvqCMcdwf1MpzZEPOKjyh7m5MnBod3UVP5x470kFkVzzqAu/sYmIhLiZWHRFjOrONwt%0A4lFKyzRuXHBz7UCA0jVreWdvMucd25WkOK+LykVEIsvLb6OJwI5IByJyOJ+uyWdHSRmXnJjidygi%0AIvt5SaL/cs7lRTwSkcP451ebaJsYy+n9VDBDRBqPIw3nNth8qMih7Cmt4P3lW7nw+O7ExXgu9ywi%0AEnFH+o2k6t7iuw9WbKWktEJDuSLS6Bx2ODe0l6iIr/759Sa6tolnRJ8OfociIlKNkqQ0ajtLypi7%0AKo+LT0ghOkoDIyLSuCiJSqP27rLNlFU4LjlJQ7ki0vgoiUqj9s+vN5HWMYnje7T1OxQRkYMoiUqj%0AtXnnHj7P2sYlJ6ZgpqFcEWl8lESlcai6AXdaGmRk8Grmehzwo2G9fA5ORKR2SqLiv8oNuHNywDnI%0AyaHippt49eNVnN6vM706JPkdoYhIrZRExX+1bMA9t9tgNpdFcc0I9UJFpPFSEhX/1bIB98snXUDn%0A3YWcPairDwGJiHijJCr+q7EB96bWnfgo/WSuyFlIbLR+REWk8dJvKPHf9OmQdGDe89UTzsOZcdUP%0AT/ExKBGRI1MSFf+NGwczZ0Lv3pRHRfO3oRcwpnUFva6/2u/IREQOS0lUGofQBtxzv93I5qT2XP2D%0AUX5HJCJyREqi0qi8vDCXLq3jOXtQF79DERE5IiVRaTQ27tjD3FV5XDGslxYUiUiToN9U0vBqqU4E%0A7K9QdJWuDRWRJuKw+4mKhF1ldaLK4go5OTBxInsC8FJ2F84a0IWe7VWhSESaBvVEpWHVUp2IkhL+%0A9pf3KSwu5aYzjvEnLhGRelASlYZVS3WisqhoZvY9g5N7t2d4WnsfghIRqR8lUWlYNaoTAfx74Ols%0AbNuVm884RlueiUiToiQqDatGdSIH/HH0FfSLr+CsgbqsRUSaFiVRaVhVqhNhxkejLmRVp1T+65Kh%0AREWpFyoiTYuSqDS8UHUiAgH+OH4yKW0TuOSkFL+jEhGpMyVR8c2i7EIys7dz45h0FVcQkSZJv7nE%0AN3/6OIv2SbFcOVzFFUSkaVISFV+s3LKLD1bkMf6UNJLiVPNDRJomJVHxxW/fWUnrhBjGj07zOxQR%0AkXpTEpXIq1Er97NnXuWjVflMGtuX9q3i/I5ORKTeNI4mkVWjVm4gJ5fpC/PpkZLE+FPS/I1NROQo%0AqScqkVWjVu7fjx3L8s59uGveCyTERvsYmIjI0VMSlciqUit3b0wcj475MSdsXs3Fn/zdx6BERMJD%0ASVQiq0qt3OeG/T82t+nMvR89T1SqLmsRkaZPSVQiK1Qrd1tiG/446kec890CRm1bG2wXEWnitLBI%0AImvcOACefONr9sTG86vV7wdr54baRUSaMiVRibivxlzES0vbce2o3vR95Au/wxERCRsN50pE7Suv%0A4M7XvqZrmwTuOH+A3+GIiISVeqISUU/9Zw3f5e1m9vXDaZMQ63c4IiJhpZ6ohFeV6kTfDjmdP370%0AHZef3JMzB2jDbRFpftQTlfCpUp2oNCqGO4dcScfd27lvzy7gRL+jExEJO/VEJXyqVCf6w+grWNml%0ADw+9+3va/vpenwMTEYkM9UQlfELViZZ37sMfRl/BD5Z9xDlZC8HM58BERCJDPVEJn9RUdsa34pYf%0A3EP7PbuY8sHM/e0iIs2ReqISNoEHp/Pzt9ayoW0X/vrKPbTfWwRJSapOJCLNlnqiEjYzugzjo7Sh%0ATPnydYZtWgm9e6s6kYg0a+qJSli8u3QLv/twDVcM68m1D/8F7EW/QxIRiTj1ROWorckr4va/fcWJ%0APdty//87DtNCIhFpIZRE5ahsLy5l4l8WkxgXzR+vPVkbbYtIi6LhXKm3nXvKuPa5L9iwYw8v3jCC%0AlHaJfockItKg1BOVeinaW8b45xeyemsRz1x7MiPTO/odkohIg1MSlTorKS3nhtmZLN24k99fM5Sx%0AA1UXV0RaJiVRqZO9ZRX89IVFLM7ZzoyrTuL8Y7v5HZKIiG+URMWznXvKuGF2Jp+v3cZjV5zI909I%0A8TskERFfaWGReJJdUMxPXsgkt7CEx350IpcO6el3SCIivlMSlSP6Yu02bnppMQAv/WSkFhGJiIQo%0AicphvbZoPff+/Vt6dUji+fHDSevUyu+QREQaDSVRqdXufeVM//dyXlm4ntP6duIP1wylbVKs32GJ%0AiDQqSqJykC/WbuOO179mw/Y93HRGOnecN4DYaK1BExGpSb8ZZb+9ZRU89PYKrnp2AYbxt5tGc88F%0Agw6fQDMyIC0NoqKC9xkZDRWuiIjv1BMVnHPMXZXPg/9eTlZ+MeNGpnLvhYNoFX+EH4+MDJg4EUpK%0Ags9zcoLPQdufiUiLYM45v2NoMMOGDXOLFi3yO4xGZdmmnTz09go+W7ONtI5JTL3kWM4c4LECUVpa%0AMHHW1Ls3ZGeHM0wRkYgws8XOuWH1fb2Gc1uoDdtLuOO1r/n+U5+ybNMupnQv4f0//pQzB3ULJsdb%0Abjl4mLbm0G1tCRQgr3mv2gAAE5pJREFUN7fBvofI/2/v3OO1qso8/v2BoB4ERUTBCxx1HBGtTFPD%0AuzWMls1UapqlSRfHUsvsYhnm0JSWk82E2WVA+2iKl6zJBsxrShreMSUEryBeQG4C53A4cA7wzB/P%0AOrLZvOec97zAefcrz/fzWZ/33Wutd+3fXu/e+9nPWmuvFQTVJDzRLYxnXlvK+Idmcef0N+kp8dkj%0A6jl30d/Y/ktnr2uWLUWvXiBBS8u6OAlKnT/hiQZBUCNsrCcafaJbAK03TuD+X97KtfVH8PgeB9DX%0AWvn8c39h1OQJ7DqhDpYv79iAArS2bhhntqEhrauDyy7btAcQBEFQUMKIvkMxM555fRm333I/E18T%0Ai486h92Wzee7fx7HqdPupW9Ls2ds2Ogduef56qswZIgb0BhUFATBFkIY0XcQa9Ya015fygPPLWDS%0AtHnMWtRE7zU9GPnqND727AMc9/KTbGVrN+1Oo+k2CIItmDCiNc6CxpU8OustJj+3gMkvLOStphZ6%0ArF3LIa8/yzlvPsMJD09k+1VNG7+jUn2i0XQbBMEWThjRGmL1mrW8vLCJp15dwhOvvMXUOUuYs9j7%0AMvvX9eKY3k0cd9cvOfr5R+m/stF/JJVX+IABsN1265plP/xh+NOf1m+mBRg9OppugyAIEmFEC4iZ%0AMb9hFbMWLefF+cuZMbeBGfMaeH5+Iy2rvTl2QJ/eHDy0P2ccNpT31ffn3bvvQM+99tzwtZNSg3/y%0A1NXB2LHlGcQwmkEQBG9Ts0ZU0rnAN4HBwLPAV83soeqqKg8zY+mKVuYtW8ncpc28sbSZuUubeX1J%0AM7MXNTF7URPNrWvezr9jn94MH9yPs0YMZb/B/XjvkP7UD6hDeS+zvfcz84N/SnmZYRyDIAi6TE0a%0AUUmnAWOBc4G/ps87JQ03s83zpv+ECRs2ZQKrL/kuy+cvomHPfWi48Js0rhENv5nA0uWrWDJ4D5bs%0A926WvDGft9b0YOGOg1g4aAgLV4tWW98A9pax27IF1C98lfevbmTPIQPZ69EH2HvmVHbZcTt02WWw%0AFDhvdPvGcMcdYfHiDbXH4J8gCILNQk1OtiDpMWCamZ2diXsR+J2ZXdze7yqebCHNEfvIgL0ZM/Ic%0AmnptQ9PWdTT12oaWrXp3+NPeq1vp39xA/+YGBjYtYecVSxm4YikDGxYxuHExuy1bwK7NSxjQ3EiP%0AllXtF1RqYE85eerqYNy48DSDIAhKsMVNtiCpN3AwcGUu6R7g8M2y09GjYcUKtuu7gvq35tKndSV1%0ALc30aWmmT+tK+rSsoN/KJvqtaqLvqib6rVrBDs0N9G9upK51JWUO7emYUpMdlMqTHyAUTbVBEASb%0AjZrzRCXtCrwBHGNmD2biLwU+bWb75vL/G5CWFmFf4Pmu7vNgN9oALAQGVqC7O5kKU9tJ2glY1J1a%0ANhGhu3sJ3d1L6O5e8rqHmlnFt/Wa80S7ipmNA8ZtqvIkPTlnI1z/aiLpyY1ptqgWobt7Cd3dS+ju%0AXja17lpcxWURsAbYJRe/C/Bm98sJgiAItlRqzoiaWQveXDkylzQSeLj7FQVBEARbKrXanPtfwA2S%0AHgemAF8EdgV+1Q373mRNw1WgVrWH7u4ldHcvobt72aS6a25gURtpsoWL8MkWpgMXZgcaBUEQBMHm%0ApmaNaBAEQRBUm5rrEw2CIAiCohBGNAiCIAgqJIxoJ0i6WJJJujoTJ0ljJM2V1CxpsqT9q6kz6RqT%0AtGbDm5n0QuoGkDRY0vWSFkpaKWmGpGMy6YXTLumVEvVtku7I5DlX0ux0TFMlHVVNzUlTT0nfz+ia%0ALekHkrbK5ClcfSddfSX9VNKcpOthSYdk0guhW9LRkv5P0hvpnBiVS+9Up6T+km6QtCyFGyTtUGXd%0AJ0m6O12nJunYEmVsLelnkhZJakrl7V4t3ZJ6SbpC0rSkZ56kmyQN2RS6w4h2gKT347MdTcslXQR8%0AHfgycAiwALhXUt/uVViS5/HBVm3hXZm0QupON4YpgIATgf1wjQsy2Yqo/RDWr+uDAAN+C+stlHA5%0A8F78Faw78xdvFfgWcB7wFWAYcEHazs47XcT6BrgGOB44Cz+37wHuk7RbSi+K7u3wAY8XAM0l0svR%0AeRN+Tp2QwkHADZtRM3Suuw9+Hn+tgzJ+CpwMnA4cBfQDJknquWmlrkdHuuvwurssfX4U2AO4K/vg%0AWLFuM4tQIgDbAy8DxwGTgatTvIB5wOhM3m2BRuCcKmseA0xvJ63Iui8HpnSQXljtOZ2j8bV2tk3b%0AjwHjc3leBH5YZZ2TgOtzcdcDk4pc30nDauCjufipwA8KrHs5MCqz3alO/EHSgCMyeY5McftWQ3cu%0Abaek5dhc/PZACz4Fa1vcHsBa4Phq687kGZ70v2tjdYcn2j7j8FVhHsjF7wkMwp+AATCzZuBBNtcE%0A+F1jr9RENFvSLZL2SvFF1v0x4DFJt0paIOlpSedLby+YWmTtgDfPAZ8HbjSzZq1bKOGeXNbNt1BC%0A+fwVOE7SMABJw4EPAH9K6UWt762AnsDKXHwzbmCKqjtPOTpH4MYgO4HMFKCJYh1LnoOBXqx/bK8B%0AMymW7n7pc0n6rFh3GNESSDob+AfgkhLJg9Ln/Fz8/ExatXgMGIU3/ZyN63lY0gCKrXsvfE3YWXhT%0A3VjgR3gTIxRbexsj8Zvj+LS9E37DL6LmK/BmwRmSWvFF7a83s1+k9ELWt5k1Ao8Al0jaLfXtnoEb%0AnMEUVHcJytE5CFhoySUCSN8XUKxjyTMIn5Y1PzF9Yf6D9ID7E2Cimb2eoivWXaszFm02JO2LNy8e%0AaWZlrD9WHMzszuy2pEdxw3QW8GhVRJVHD+BJW7cW7N8k7YMb0avb/1mhOBt4wsyeqbaQMjgN+Azw%0AKdyAHgiMlTTbzK6tqrLOORP4NfA6ftN7CriZzEpLQdAeqQ/0RmAH4F83RZnhiW7ICNyLeFbSakmr%0AgWOAc9P3xSlf4SfAN7Pl+E1yH9ZpK6LuecCMXNxMoG0ATpG1I2lnfLDC+Ex0kRdK+DFwpZndYmZ/%0AN7Mb8Kk02x5iClvfZvaymR2DDyTZw8wOxZvhZlFg3TnK0fkmMDDTpdHWZbAzxTqWPG/iLTA75eKr%0A/h8kA3oz8G7gg2a2OJNcse4wohtyOz7q78BMeBK4JX1/Aa/UtyfAl7QNPpqrUBPgJ13DcCM1m+Lq%0AnoKv9ZrlH4E56XuRtYM3oa/CL1Cg8Asl1OEGPssa1t0Pil7fmFmTmc2T1B/vAvgjNaA7UY7OR/AH%0AhRGZ341g3ejYojIVaGX9Y9sdHyhVNd2SegG34gb0ODPLG8bKdXfHaKlaD2RG56btbwHLgJOAA3AD%0AOxfoW2WdV+Je857AYfgozAZ80dki6z4kncCj8b7oTySd59VAnQt/sBpfIu00fMTfF9LFOBYfLDK0%0Aypqvw5tDTwTqgY/j683/pAbq+3jgQ+kcHwk8jXdV9CqSbtwAtj2ErwAuTd+HlKsTuBP4O248R6Tv%0AE6use8e0fSw+uvULaXtQpoxfpvPrn/BXux5I/1PPaujGuy1vB97AX3EZlAnbbqzuql0MtRTY0IgK%0Af51kHj5S8C/AAQXQ2XYhtqQT5vfA8KLrTtpOBJ5Jul7A32FU0bXjr0AZcGg76ecCr+Ce6lTg6AJo%0A7ou/EzcHH9k6Cx8HsE0N1Pep+Ktnq5K2q4Hti6Y7Y2Ty4bpydQL98f67hhRuBHaosu5R7aSPyZSx%0ANfAzvOtrBTARb3qvim78QbFUmrH+q0cV6Y4J6IMgCIKgQqJPNAiCIAgqJIxoEARBEFRIGNEgCIIg%0AqJAwokEQBEFQIWFEgyAIgqBCwogGQRAEQYWEEQ2CLiDpOkmTqq0jCIJiEEY06HaSIbIUWtPyZw9I%0AOi9Nz1VkLgDOqKYASfWSrpU0S1Jz+vyhpG0zed4j6WZJr6U8z0u6SFKH17ykyZJqZdL/iiin/lK+%0AIZImSmqStEjSVWkFkLb0kyTdI2mhpEZJj0naYFJzSSdLmiFpVfr8eHccZ9A9hBENqsV9+PJV9cA/%0A47ODfA94SFKfKurqEDNbZmZLqyxjGD5Z9peA/YEv46uyjM3kORifyu/MlOffge8C3+5WpZuRrEHr%0AIp3Wn6SewB347E5HAacDp+BLaLVxDHA/PtvWe/H1WP8g6ahMOSPwOVsn4NPQTQBuk3RYhdqDolHt%0AabwibHkBn4prUon4A/ApC7+XiTsDeAJoxNdSvA3YLaUJeAn4Rq6cffApvQ5K2+fgUwmuxFdXuRvY%0AqgN9l+JT4q3CJwr/TXva8Skhf4FPm7coabwS6JHJ0zult5U5C/hKJn04fsNuO8abycxFWmadngss%0A7iTPfwJTO8kzmfWnuDwBeAhfvPitVHf7ZdLrU12fDNyLT5c2AxiZyXNsyrNTid+9L233BK7FJ2dv%0ABl4ELsrV43X4fNDfwuc4XZD+q+kljmMKcFWl9YfPz7uWzLRv6VxcCfTroJzHWX8O4luBe3N57gNu%0ArvZ1GGHThPBEg8JgZtOBu/Abchu9cS/qPcBH8KWKbk75Db/xfjZX1OeAp83sKUnvA36Oe7n7Ah9M%0A+yiJpJOBb+A31X3SPh/vRPqngdXA4cD5wFfxyefbuB73dL6GT0T/eWBp2t9g4EFgOnAoPvn1dsAf%0AO2t6zdEPN3QbmydPH3ye3UNxY7gMmFjCC7wMuAr/n54AbpG0XRf20wOf7/lUvI5GA99hw//2GHwl%0AjhPw//LXwDBJh7ZlSGsCH46fG+WSr5sRwEwzey0Tdzc+v2pHa5f2LVHOPbk8dyd9wTuBalvxCFte%0AoB1PNKX9CFjRwW+H4R7M7ml7EL4CzPvTdk/8Znx+2j4Jv/GXtYoHbuieJ60K0pl23HN7JJfnXuCa%0A9L3NKz6hnfL+A/hzLq4/HUxqX6KMobgX/LUO8hyEe1End1LWZDKeaIn0PviyaUem7fqk9ZxMnt1S%0AXFueY+nEE+3gXLgvV/cLga1z+SYBv8psX4Ev8l7u+bhB/QHjgPtz+YQ/LJ3eTjnn4a0JQzNxLcBn%0Acvk+A6yq5NqJULwQnmhQNITfXH1DOkjSHyXNkdSIr+0KacFu83UBJ+HeJ7iHsiPe9wRu0OYAsyVN%0AkHSWpL4d7P82YJuU/1pJn5C0dSeap+W25+KLJ4P3la3Fl1UqxcHA0ZKWtwWgzfvZu5P9ImkX3LO+%0AF/jvdvLsizcX/9TMft9Zmbnf7i3pJkkvS2oA5uNe45Bc1mwdzE2fO9MFJH1R0pNpoM5y4MIS+5lu%0AZqtyceOBT0raNvVlnkmZXmg59VdmOSfji51/yszmdJY/eOcQRjQoGsPxPkPSAKO78X62M/F1R09I%0A+bLNidcAp0mqw43pH8xsCYCZNeJe2KnAq8DFwHOSdi21c/Pmu33xftQGfCDJ1E4GO7Xmi6H8a6sH%0AbuAOzIV98IeDdpE0CDfO04EzLbk5uTzDcO/yFjOrZFDRJGAgXh+H4Q8Fq1m//iFTBxkdbXWwtk1O%0AJv96o7AlnYY3G1+Hrxl6IN7XnN9PUwmNd+DnyMnAh4EdgJs6PCo6rb83gV1yP9kJb+lYb0FnSacA%0AN+Ae58Tcb0qVs0u+jKB2CSMaFAZJB+BG8ncpahh+4/qOmT1oZs9R2ru5Czd4XwT+Be8nexszW21m%0A95vZxXh/Wh+8r7MkZrbSzO4wswtxw70/cESFh/U0fp0d1076U6n8OWb2Ui40tldo6kudDMzEmxdX%0Al8gzPOW5LR1Ll5A0AP8PLjez+8xsJt7nt1UXi1qYPgdn4g7M5TkSeMzMrjazp8zsJcrwxMH/X9z4%0Afi6F/zWzZR39poz6ewTYT9LumbiRrFsXtq2cU3EDOsrMfseGPJJ+l2Uk8HDHRxXUCl29GIJgU7F1%0A8gR64J7OB/GBJFPx0a3gnuMq4HxJP8cHnHw/X5CZrZH0a+CHeH/on9vSJH0Evxk/iI8uPQ43BDNL%0AiZI0Cr8uHgOW4wOEWvHRol3GzF6Q9FvgGkkX4EZzd6DezG7ABz2dDdwq6Qrc4OyFe85fL2VIkxc9%0AGW82/Sqwk/S2k7cw1cf++OsXDwCXp7pu01SuF7QE7ys8W9JreF/nj3FPtCu8hDdRj5H0bbw/9JJc%0AnheAUZI+lPJ/Eh9EVO5AqGvwUbtr8Vem2qWc+sMHAz0L/EbS14EB+LGPN7OGVM4ncQP6DeDBTB23%0AmNlb6fvYlPZt4Hbg4/g5eGSZxxUUnWp3ykbY8gLuNbStLL8av1FPxke29s7lPQ14GR8U8zje1GfA%0Asbl8Q1P8pbn4I3FDshh/dWI68NkOtH0M9x6W4k2HTwAfyWnPDyy6usTxZfNsjb9e8gb+UPAyaeBT%0ASt8H976XJI3PAz/L10Um/6hM/eVDfcozpr08nfw3D+J9p23bH0h1tjJ9Ho8/XIxK6fWUGCCU4k7J%0AbB+Oe+XNqX5PzP4Ob7a9NtXB0vT9UuCV9uq1hPb7U92qk2PstP5SviF4c/aKdP5cRWZQU/rvS5Ux%0AObe/U4Dn8EFGM4GTqn0NRth0QelPDoKaJr28PgXYy8xerbaeWkXSC8C1ZnZFtbV0FUkzgAlmdlm1%0AtQRbDtGcG9Q0aeTsQLyZ9w9hQCsjNUWeiHvF91VZTpeQNBD39uqB/6mummBLI4xoUOucjjf9PYNP%0AYhBUxpT0+WUzm9phzuKxAO8SOMfMFlVbTLBlEc25QRAEQVAh8YpLEARBEFRIGNEgCIIgqJAwokEQ%0ABEFQIWFEgyAIgqBCwogGQRAEQYX8P8aAN3Wh62c4AAAAAElFTkSuQmCC"/>
          <p:cNvSpPr>
            <a:spLocks noChangeAspect="1" noChangeArrowheads="1"/>
          </p:cNvSpPr>
          <p:nvPr/>
        </p:nvSpPr>
        <p:spPr bwMode="auto">
          <a:xfrm>
            <a:off x="8201920" y="1968914"/>
            <a:ext cx="2160167" cy="21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536" y="1315161"/>
            <a:ext cx="5050934" cy="48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Prediction Tool: </a:t>
            </a:r>
            <a:r>
              <a:rPr lang="en-ID" dirty="0" err="1"/>
              <a:t>FBProphet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FBProphet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tools yang </a:t>
            </a:r>
            <a:r>
              <a:rPr lang="en-ID" dirty="0" err="1" smtClean="0"/>
              <a:t>dikembangkan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Facebook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sv-SE" dirty="0" smtClean="0"/>
              <a:t>meramalkan </a:t>
            </a:r>
            <a:r>
              <a:rPr lang="sv-SE" dirty="0"/>
              <a:t>data </a:t>
            </a:r>
            <a:r>
              <a:rPr lang="sv-SE" dirty="0" smtClean="0"/>
              <a:t>time-series non-linear.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0976"/>
            <a:ext cx="9819835" cy="3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– Logistic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4482"/>
              </p:ext>
            </p:extLst>
          </p:nvPr>
        </p:nvGraphicFramePr>
        <p:xfrm>
          <a:off x="1243607" y="1690688"/>
          <a:ext cx="75378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13"/>
                <a:gridCol w="1699991"/>
                <a:gridCol w="2666172"/>
                <a:gridCol w="2666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Data </a:t>
                      </a:r>
                      <a:r>
                        <a:rPr lang="en-ID" dirty="0" err="1" smtClean="0"/>
                        <a:t>asli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23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24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25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26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27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28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29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31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557837"/>
            <a:ext cx="780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Data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data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sampai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22 </a:t>
            </a:r>
            <a:r>
              <a:rPr lang="en-ID" dirty="0" err="1" smtClean="0"/>
              <a:t>Maret</a:t>
            </a:r>
            <a:r>
              <a:rPr lang="en-ID" dirty="0" smtClean="0"/>
              <a:t> 2020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86097"/>
              </p:ext>
            </p:extLst>
          </p:nvPr>
        </p:nvGraphicFramePr>
        <p:xfrm>
          <a:off x="9186861" y="1690688"/>
          <a:ext cx="24352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Maks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3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– </a:t>
            </a:r>
            <a:r>
              <a:rPr lang="en-US" dirty="0" err="1" smtClean="0"/>
              <a:t>FBProphet</a:t>
            </a:r>
            <a:endParaRPr lang="en-U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171504"/>
              </p:ext>
            </p:extLst>
          </p:nvPr>
        </p:nvGraphicFramePr>
        <p:xfrm>
          <a:off x="2327076" y="1690688"/>
          <a:ext cx="75378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13"/>
                <a:gridCol w="1699991"/>
                <a:gridCol w="2666172"/>
                <a:gridCol w="2666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Prediksi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Jumlah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Kematian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Data </a:t>
                      </a:r>
                      <a:r>
                        <a:rPr lang="en-ID" dirty="0" err="1" smtClean="0"/>
                        <a:t>asli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23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24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25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26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27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28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29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31 </a:t>
                      </a:r>
                      <a:r>
                        <a:rPr lang="en-ID" dirty="0" err="1" smtClean="0"/>
                        <a:t>Maret</a:t>
                      </a:r>
                      <a:r>
                        <a:rPr lang="en-ID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557837"/>
            <a:ext cx="780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Data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data </a:t>
            </a:r>
            <a:r>
              <a:rPr lang="en-ID" dirty="0" err="1" smtClean="0"/>
              <a:t>jumlah</a:t>
            </a:r>
            <a:r>
              <a:rPr lang="en-ID" dirty="0" smtClean="0"/>
              <a:t> </a:t>
            </a:r>
            <a:r>
              <a:rPr lang="en-ID" dirty="0" err="1" smtClean="0"/>
              <a:t>kematian</a:t>
            </a:r>
            <a:r>
              <a:rPr lang="en-ID" dirty="0" smtClean="0"/>
              <a:t> </a:t>
            </a:r>
            <a:r>
              <a:rPr lang="en-ID" dirty="0" err="1" smtClean="0"/>
              <a:t>sampai</a:t>
            </a:r>
            <a:r>
              <a:rPr lang="en-ID" dirty="0" smtClean="0"/>
              <a:t> </a:t>
            </a:r>
            <a:r>
              <a:rPr lang="en-ID" dirty="0" err="1" smtClean="0"/>
              <a:t>tanggal</a:t>
            </a:r>
            <a:r>
              <a:rPr lang="en-ID" dirty="0" smtClean="0"/>
              <a:t> 22 </a:t>
            </a:r>
            <a:r>
              <a:rPr lang="en-ID" dirty="0" err="1" smtClean="0"/>
              <a:t>Maret</a:t>
            </a:r>
            <a:r>
              <a:rPr lang="en-ID" dirty="0" smtClean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5625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1051</TotalTime>
  <Words>745</Words>
  <Application>Microsoft Office PowerPoint</Application>
  <PresentationFormat>Widescreen</PresentationFormat>
  <Paragraphs>179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Prediksi Tingkat Kematian akibat Covid-19  di Indonesia</vt:lpstr>
      <vt:lpstr>Latar Belakang</vt:lpstr>
      <vt:lpstr>Pertanyaan yang ingin dijawab</vt:lpstr>
      <vt:lpstr>Dataset yang digunakan</vt:lpstr>
      <vt:lpstr>Model atau metode penyelesaian</vt:lpstr>
      <vt:lpstr>Logistic Model</vt:lpstr>
      <vt:lpstr>Prediction Tool: FBProphet</vt:lpstr>
      <vt:lpstr>Hasil prediksi – Logistic Model</vt:lpstr>
      <vt:lpstr>Hasil prediksi – FBProphet</vt:lpstr>
      <vt:lpstr>Hasil prediksi dengan data 30 Maret 2020</vt:lpstr>
      <vt:lpstr>Hasil Analisis</vt:lpstr>
      <vt:lpstr>Diskusi tentang hasil</vt:lpstr>
      <vt:lpstr>Cara mengkonfirmasi hasil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Tingkat Kematian akibat Covid-19 di Indonesia</dc:title>
  <dc:creator>Andreas Novian</dc:creator>
  <cp:lastModifiedBy>Andreas Novian</cp:lastModifiedBy>
  <cp:revision>25</cp:revision>
  <dcterms:created xsi:type="dcterms:W3CDTF">2020-03-29T03:51:06Z</dcterms:created>
  <dcterms:modified xsi:type="dcterms:W3CDTF">2020-04-07T04:05:54Z</dcterms:modified>
</cp:coreProperties>
</file>