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262" r:id="rId6"/>
    <p:sldId id="261" r:id="rId7"/>
    <p:sldId id="264" r:id="rId8"/>
    <p:sldId id="265" r:id="rId9"/>
    <p:sldId id="271" r:id="rId10"/>
    <p:sldId id="266" r:id="rId11"/>
    <p:sldId id="268" r:id="rId12"/>
    <p:sldId id="273" r:id="rId13"/>
    <p:sldId id="269" r:id="rId14"/>
    <p:sldId id="270" r:id="rId15"/>
    <p:sldId id="259" r:id="rId16"/>
    <p:sldId id="263" r:id="rId17"/>
    <p:sldId id="267" r:id="rId18"/>
    <p:sldId id="272" r:id="rId1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63" autoAdjust="0"/>
    <p:restoredTop sz="94660"/>
  </p:normalViewPr>
  <p:slideViewPr>
    <p:cSldViewPr>
      <p:cViewPr varScale="1">
        <p:scale>
          <a:sx n="86" d="100"/>
          <a:sy n="86" d="100"/>
        </p:scale>
        <p:origin x="-1116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F138D4-E06A-4D92-B176-75A0C7906805}" type="datetimeFigureOut">
              <a:rPr lang="de-DE" smtClean="0"/>
              <a:pPr/>
              <a:t>02.05.2012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6996A9-8FFD-40B4-9651-8554E5B9B1F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KickOff Präsentation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KickOff Präsentation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KickOff Präsentation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KickOff Präsentation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KickOff Präsentation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KickOff Präsentation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KickOff Präsentation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KickOff Präsentation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KickOff Präsentation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KickOff Präsentation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KickOff Präsentation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04.05.2012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KickOff Präsentation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31751" name="Picture 7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956376" y="94862"/>
            <a:ext cx="1111567" cy="74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55" name="Picture 11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372200" y="188640"/>
            <a:ext cx="1685048" cy="589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2.png"/><Relationship Id="rId7" Type="http://schemas.openxmlformats.org/officeDocument/2006/relationships/image" Target="../media/image4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3.png"/><Relationship Id="rId4" Type="http://schemas.openxmlformats.org/officeDocument/2006/relationships/image" Target="../media/image5.png"/><Relationship Id="rId9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conarchive.com/show/sleek-xp-basic-icons-by-deleket/Lamp-icon.html" TargetMode="External"/><Relationship Id="rId13" Type="http://schemas.openxmlformats.org/officeDocument/2006/relationships/hyperlink" Target="http://www.iconarchive.com/show/sleek-xp-basic-icons-by-deleket/Home-icon.html" TargetMode="External"/><Relationship Id="rId3" Type="http://schemas.openxmlformats.org/officeDocument/2006/relationships/hyperlink" Target="http://www.iconarchive.com/show/satellite-icons-by-apathae/2-Users-icon.html" TargetMode="External"/><Relationship Id="rId7" Type="http://schemas.openxmlformats.org/officeDocument/2006/relationships/hyperlink" Target="http://www.iconarchive.com/show/oxygen-icons-by-oxygen-icons.org/Apps-basket-icon.html" TargetMode="External"/><Relationship Id="rId12" Type="http://schemas.openxmlformats.org/officeDocument/2006/relationships/hyperlink" Target="http://www.iconarchive.com/show/pretty-office-7-icons-by-custom-icon-design/Female-icon.html" TargetMode="External"/><Relationship Id="rId2" Type="http://schemas.openxmlformats.org/officeDocument/2006/relationships/hyperlink" Target="http://www.iconarchive.com/show/sleek-xp-basic-icons-by-deleket/User-Group-ico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omnigallery.net/Target_icon.png" TargetMode="External"/><Relationship Id="rId11" Type="http://schemas.openxmlformats.org/officeDocument/2006/relationships/hyperlink" Target="http://www.iconarchive.com/show/vista-love-icons-by-icons-land/Rings-icon.html" TargetMode="External"/><Relationship Id="rId5" Type="http://schemas.openxmlformats.org/officeDocument/2006/relationships/hyperlink" Target="http://www.iconarchive.com/show/scrap-icons-by-deleket/Magnifying-Glass-icon.html" TargetMode="External"/><Relationship Id="rId10" Type="http://schemas.openxmlformats.org/officeDocument/2006/relationships/hyperlink" Target="http://www.iconarchive.com/show/oxygen-icons-by-oxygen-icons.org/Categories-applications-education-university-icon.html" TargetMode="External"/><Relationship Id="rId4" Type="http://schemas.openxmlformats.org/officeDocument/2006/relationships/hyperlink" Target="http://www.iconarchive.com/show/sleek-xp-basic-icons-by-deleket/Administrator-icon.html" TargetMode="External"/><Relationship Id="rId9" Type="http://schemas.openxmlformats.org/officeDocument/2006/relationships/hyperlink" Target="http://www.iconarchive.com/show/all-country-flag-icons-by-custom-icon-design/Turkey-Flag-icon.html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conarchive.com/show/3d-cartoon-vol2-icons-by-deleket/Help-And-Support-icon.html" TargetMode="External"/><Relationship Id="rId3" Type="http://schemas.openxmlformats.org/officeDocument/2006/relationships/hyperlink" Target="http://www.iconarchive.com/show/transport-icons-by-icons-land/Car-icon.html" TargetMode="External"/><Relationship Id="rId7" Type="http://schemas.openxmlformats.org/officeDocument/2006/relationships/hyperlink" Target="http://www.iconarchive.com/show/pretty-office-3-icons-by-custom-icon-design/remove-ticket-icon.html" TargetMode="External"/><Relationship Id="rId2" Type="http://schemas.openxmlformats.org/officeDocument/2006/relationships/hyperlink" Target="http://onlinestreet.de/strassen/ortsschild/Berlin.Neuk%F6ll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e.wikipedia.org/w/index.php?title=Datei:Bahncard_100_102009.png&amp;filetimestamp=20101123214027" TargetMode="External"/><Relationship Id="rId11" Type="http://schemas.openxmlformats.org/officeDocument/2006/relationships/hyperlink" Target="http://www.iconarchive.com/show/soft-scraps-icons-by-deleket/User-Group-icon.html" TargetMode="External"/><Relationship Id="rId5" Type="http://schemas.openxmlformats.org/officeDocument/2006/relationships/hyperlink" Target="http://www.iconarchive.com/show/vista-artistic-icons-by-awicons/2-Hot-Train-icon.html" TargetMode="External"/><Relationship Id="rId10" Type="http://schemas.openxmlformats.org/officeDocument/2006/relationships/hyperlink" Target="http://www.iconarchive.com/show/refresh-cl-icons-by-tpdkdesign.net/Hardware-Laptop-2-icon.html" TargetMode="External"/><Relationship Id="rId4" Type="http://schemas.openxmlformats.org/officeDocument/2006/relationships/hyperlink" Target="http://smartphonearea.de/2009/12/appstore-db-navigator-offizielle-bahn-applikation/" TargetMode="External"/><Relationship Id="rId9" Type="http://schemas.openxmlformats.org/officeDocument/2006/relationships/hyperlink" Target="http://www.iconarchive.com/show/keriyo-emoticons-icons-by-deleket/Smiley-upset-3-icon.html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conarchive.com/show/pretty-office-6-icons-by-custom-icon-design/communication-icon.html" TargetMode="External"/><Relationship Id="rId3" Type="http://schemas.openxmlformats.org/officeDocument/2006/relationships/hyperlink" Target="http://media.photobucket.com/image/vw%20button%20icon/caddy-shack/VW%20Emblems%20%20Logos/VW%20Applied%20Emblems/vw-button_icon-3.jpg?o=3" TargetMode="External"/><Relationship Id="rId7" Type="http://schemas.openxmlformats.org/officeDocument/2006/relationships/hyperlink" Target="http://www.iconarchive.com/show/pretty-office-3-icons-by-custom-icon-design/ticket-1-icon.html" TargetMode="External"/><Relationship Id="rId12" Type="http://schemas.openxmlformats.org/officeDocument/2006/relationships/hyperlink" Target="http://www.iconarchive.com/show/junior-icons-by-treetog/network-icon.html" TargetMode="External"/><Relationship Id="rId2" Type="http://schemas.openxmlformats.org/officeDocument/2006/relationships/hyperlink" Target="http://www.iconarchive.com/show/travel-icons-by-aha-soft/taxi-ico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conarchive.com/show/real-vista-mobile-icons-by-iconshock/blackberry-icon.html" TargetMode="External"/><Relationship Id="rId11" Type="http://schemas.openxmlformats.org/officeDocument/2006/relationships/hyperlink" Target="http://www.iconarchive.com/show/sleek-xp-basic-icons-by-deleket/Chat-icon.html" TargetMode="External"/><Relationship Id="rId5" Type="http://schemas.openxmlformats.org/officeDocument/2006/relationships/hyperlink" Target="http://www.iconarchive.com/show/farm-fresh-icons-by-fatcow/cross-icon.html" TargetMode="External"/><Relationship Id="rId10" Type="http://schemas.openxmlformats.org/officeDocument/2006/relationships/hyperlink" Target="http://www.iconarchive.com/show/soft-scraps-icons-by-deleket/User-Chat-icon.html" TargetMode="External"/><Relationship Id="rId4" Type="http://schemas.openxmlformats.org/officeDocument/2006/relationships/hyperlink" Target="http://www.iconarchive.com/show/recycling-icons-by-skuzigraphic/paper-icon.html" TargetMode="External"/><Relationship Id="rId9" Type="http://schemas.openxmlformats.org/officeDocument/2006/relationships/hyperlink" Target="http://www.iconarchive.com/show/palm-icons-by-thiago-silva/Google-Maps-icon.html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conarchive.com/show/book-icons-by-deleket/Evernote-Book-icon.html" TargetMode="External"/><Relationship Id="rId3" Type="http://schemas.openxmlformats.org/officeDocument/2006/relationships/hyperlink" Target="http://www.iconarchive.com/show/real-vista-communications-icons-by-iconshock/clock-icon.html" TargetMode="External"/><Relationship Id="rId7" Type="http://schemas.openxmlformats.org/officeDocument/2006/relationships/hyperlink" Target="http://blog.imagebroker.net/wp-content/uploads/2010/11/maperture-icon.png" TargetMode="External"/><Relationship Id="rId12" Type="http://schemas.openxmlformats.org/officeDocument/2006/relationships/hyperlink" Target="http://www.iconarchive.com/show/characters-icons-by-dooffy/0-Exclamation-mark-icon.html" TargetMode="External"/><Relationship Id="rId2" Type="http://schemas.openxmlformats.org/officeDocument/2006/relationships/hyperlink" Target="http://www.iconarchive.com/show/ivista-2-icons-by-gakuseisean/Network-Panel-Settings-ico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conarchive.com/show/recycling-icons-by-skuzigraphic/paper-icon.html" TargetMode="External"/><Relationship Id="rId11" Type="http://schemas.openxmlformats.org/officeDocument/2006/relationships/hyperlink" Target="http://www.iconarchive.com/show/characters-icons-by-dooffy/0-Minus-icon.html" TargetMode="External"/><Relationship Id="rId5" Type="http://schemas.openxmlformats.org/officeDocument/2006/relationships/hyperlink" Target="http://www.iconarchive.com/show/softdimension-icons-by-benjigarner/Outlook-icon.html" TargetMode="External"/><Relationship Id="rId10" Type="http://schemas.openxmlformats.org/officeDocument/2006/relationships/hyperlink" Target="http://www.iconarchive.com/show/characters-icons-by-dooffy/0-Question-mark-icon.html" TargetMode="External"/><Relationship Id="rId4" Type="http://schemas.openxmlformats.org/officeDocument/2006/relationships/hyperlink" Target="http://www.iconarchive.com/show/sleek-xp-basic-icons-by-deleket/Mail-icon.html" TargetMode="External"/><Relationship Id="rId9" Type="http://schemas.openxmlformats.org/officeDocument/2006/relationships/hyperlink" Target="http://www.iconarchive.com/show/softdimension-icons-by-benjigarner/Excel-icon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1.jpe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3.png"/><Relationship Id="rId7" Type="http://schemas.openxmlformats.org/officeDocument/2006/relationships/image" Target="../media/image3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11560" y="1412776"/>
            <a:ext cx="7772400" cy="1656184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Lösungsansätze für Applikationen zur Erleichterung des </a:t>
            </a:r>
            <a:r>
              <a:rPr lang="de-DE" dirty="0" smtClean="0"/>
              <a:t>intermodalen </a:t>
            </a:r>
            <a:r>
              <a:rPr lang="de-DE" dirty="0" smtClean="0"/>
              <a:t>Reisens bei der </a:t>
            </a:r>
            <a:r>
              <a:rPr lang="de-DE" dirty="0" err="1" smtClean="0"/>
              <a:t>Carmeq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11560" y="3789040"/>
            <a:ext cx="7920880" cy="2376264"/>
          </a:xfrm>
        </p:spPr>
        <p:txBody>
          <a:bodyPr>
            <a:normAutofit fontScale="85000" lnSpcReduction="10000"/>
          </a:bodyPr>
          <a:lstStyle/>
          <a:p>
            <a:r>
              <a:rPr lang="de-DE" sz="2400" b="1" dirty="0" smtClean="0"/>
              <a:t> – </a:t>
            </a:r>
            <a:r>
              <a:rPr lang="de-DE" sz="2400" b="1" dirty="0" smtClean="0"/>
              <a:t>Gruppe 1 – </a:t>
            </a:r>
            <a:r>
              <a:rPr lang="de-DE" sz="2400" dirty="0" smtClean="0"/>
              <a:t/>
            </a:r>
            <a:br>
              <a:rPr lang="de-DE" sz="2400" dirty="0" smtClean="0"/>
            </a:br>
            <a:r>
              <a:rPr lang="de-DE" sz="2400" i="1" dirty="0" smtClean="0"/>
              <a:t>Tom </a:t>
            </a:r>
            <a:r>
              <a:rPr lang="de-DE" sz="2400" i="1" dirty="0" smtClean="0"/>
              <a:t>Bullmann, Andreas </a:t>
            </a:r>
            <a:r>
              <a:rPr lang="de-DE" sz="2400" i="1" dirty="0" err="1" smtClean="0"/>
              <a:t>Nüßlein</a:t>
            </a:r>
            <a:r>
              <a:rPr lang="de-DE" sz="2400" i="1" dirty="0" smtClean="0"/>
              <a:t>, Sebastian Schulz, Tu Tran &amp; Mareike </a:t>
            </a:r>
            <a:r>
              <a:rPr lang="de-DE" sz="2400" i="1" dirty="0" err="1" smtClean="0"/>
              <a:t>Ziese</a:t>
            </a:r>
            <a:endParaRPr lang="de-DE" sz="2400" i="1" dirty="0" smtClean="0"/>
          </a:p>
          <a:p>
            <a:endParaRPr lang="de-DE" sz="2400" dirty="0" smtClean="0"/>
          </a:p>
          <a:p>
            <a:r>
              <a:rPr lang="de-DE" sz="2400" dirty="0" smtClean="0"/>
              <a:t>Freie Universität Berlin</a:t>
            </a:r>
          </a:p>
          <a:p>
            <a:r>
              <a:rPr lang="de-DE" sz="2400" dirty="0" smtClean="0"/>
              <a:t>Softwareprojekt: Kundenprojekt Webtechnologien II</a:t>
            </a:r>
          </a:p>
          <a:p>
            <a:r>
              <a:rPr lang="de-DE" sz="2400" dirty="0" err="1" smtClean="0"/>
              <a:t>KickOff</a:t>
            </a:r>
            <a:r>
              <a:rPr lang="de-DE" sz="2400" dirty="0" smtClean="0"/>
              <a:t> Präsentation</a:t>
            </a:r>
          </a:p>
          <a:p>
            <a:r>
              <a:rPr lang="de-DE" sz="2400" dirty="0" smtClean="0"/>
              <a:t>Berlin, den 04.05.2012</a:t>
            </a:r>
          </a:p>
          <a:p>
            <a:endParaRPr lang="de-DE" sz="2400" dirty="0" smtClean="0"/>
          </a:p>
        </p:txBody>
      </p:sp>
      <p:sp>
        <p:nvSpPr>
          <p:cNvPr id="1028" name="AutoShape 4" descr="data:image/jpeg;base64,/9j/4AAQSkZJRgABAQAAAQABAAD/2wCEAAkGBhARERETExEVERUVFBkYGBMYFxsfGxgWHxwcIBgiIR4eJzIqHyUvJRcXIC8pIzMuNS04ISo9NTwqNSorLikBCQoKDQwOGg8PGTUkHiQvNTIuLDUtNTUtLCwsLC8sLCwsNSw2KSkuKSksLCksKS0pKTUpLCwsKSksLCwsKSwsKv/AABEIACoAoAMBIgACEQEDEQH/xAAbAAEAAwADAQAAAAAAAAAAAAAABAUGAgMHAf/EADAQAAICAQMEAQIFAgcAAAAAAAECAxESAAQhBRMiMUEGMiNRYYGRFXEHFBYzQkNT/8QAGAEBAQEBAQAAAAAAAAAAAAAAAAMCBAH/xAAjEQACAQMDBAMAAAAAAAAAAAAAAQIDESEUktESMUFRBIGx/9oADAMBAAIRAxEAPwD3HTTTQDTTTQDTTTQDTTTQDTTTQDWf619SYMYovuFZy4lhGD+SjlyLFgcLYLVYBn9f6iYIHcEBuFUn0GPAJ/QXZ/trz7sl5IocWCmQF87yNuokAYHhjwXKGja8DI3SEb5ZiUrYJk0vdkZMn3bLJ78mV1+QAKUGjdrwP1xGR+msgDPtgMeC6sGCkY3lhRHq/Y+48j3q46T0yM7ncxLmqoQSRM9ljzz5G/ZPNcnWS/xJ63u9gwEUqxBuFDPK0ze/NSWwxHjxVg+7BF1jl9KJvCuy/wBj9SNEFKSPKoRe5FLd9z/sCM1Far/nYNgChZG02G+SZA6XR4IIoqR7BB5BHog684j2WXTdluscJpad7d8DaN8FiBYVTfx7rgDVr9L78xzJwVjmoEEYkPQKWpJYtyVZvm1s2NYlFWujUZO+TdaaaaiVGmmmgMpvFkk6mVqd0SHbsMJiiRkvPZZQwzvBRVH7dQP9d7sxQMu2R5JoXnWJO6/4SYDG1X72Z/ZGK8Xerxd3OHaQbEh2VVZs1sqpYqP2zb+dQNx00PHFG3TPCIVGBIBgDwQCCDR+R6PzrnXzaPlPbLgwRT9USRNMqwkSy7sqMjNIAOwkllFBZSFpSqcXZ/PVh1fqsz7TZy4SbZ5Nxtc4yaZcpFDof5I/XXXu9l3Qwfpt5OJCRIAe4FChgwNg4gLY+Nd04d4ew3T8oqAwLigBWNfIIoEH2K17raPqW2XB5kiL1rcrudzFHjIz73tJ3WbGMDaJJwACSLU8cfd71G2n1exdNw0NCTb7R2/FakikkdHOJ8bVjeQolfdUNWGz2xhCBOnY4OXU9wE5sCrMSeSSCRZ+NfE2lIUHTBiYewVyWjDz4f28m/nTW0fUtsuBkhzfXe4LL2toZeO7iokZnhaV44qxWlYiNpPOhVD8yvfuvqvdrHNKIYhGm4eLuXIwREL5yOFFhfFF8bxsknEa7N1se6Yi/TbMQCoRIAQoql4ItfEGjxxputj3UMb9OJUyNIVElW7XmTR5uzYPBvTW0fT2y4GSFuuq7nvEbcxgtv1QkyOySIdsHSuDgKqwnBIsezqL1X6llWbdrExNQbto5A8uCyRhMwclwciuAlhCCDeRq33Oy7isrdN4Zlc04XyVQqkFaIIVQvHxxrinTVEjyf0wZvnkS4NhwBIKPADULA9+zzr1fNo+pbZcDI6rLIdvszOyKxYsWBAUntOVFycAn15cXqp2+zV2ZyKi20qYUKyJlQ5kLXvFTQFeIoCzqdv9vLHtgkWzeJYTmtSZECiGo3f2lq1X9O3C+ULTYiWMFZATWY5QknmvRB4BFkcUR0UasasW43+01+mX3KX6xn6gm+l3OwldwyIgVAgCkfero4879hhyDwdYbruz6vu5e7uINxI5UV4UAvxio4A4+PZ969XeI0JWxBRsXQgnFgQWB4oUaIYfFEe9dMeMzqU5puWwbE014mhypJv8yAfi9dcZdPZE5R6iTsNjDLsOnbQkl0VVZSGUq4hewf3JBHzqPt2LfiOx7ncVQCVHdMbR8j5YWSSF4DAk+xqe24CNJIzBBEuK4fMgULQsc4rd/ALV8Ear9lHK0sKrEzMGDugNWinNffBXNhRFA88HEkRlJRi5M2SOrbudd9K4aZUj3m1jMokuJI3SLJDFflkz1dcFwb41Ib6+nw3Eo2paJElZGIkUAxyBMWcriS1sRheOJv8APUyXY5Td9umhpclbIuPuUUpr1YAFGrGuB6YtzH+mf719wdwYtZBbxuhZAJocn3rh1tHypbZcG8kHc76dZ9x3fIifYBkSWRVUsxHgRyeShINBqN6tOl/VU8u4RGijWOSTcxqVZiwMDkWQRVEfA9fr8J9uzyGVunZOwQFi45wYNHY9EhgCD7GuUKMjKy9OplaRlIdeGkNyH9z701tG3Z7ZcDJptNNNXKDTTTQDTTTQDTTTQDTTTQCtZHqnSG2+WCg7d3zbFbaM0aBHto7OXHK1X2+tdr4daTseNXPLYNu4HcSSQnhUxZGF5BFBFeShmpSSrAN7918i3ErD/wA1wyP+XfzyF+mkBwC4ObUX+oOrv6+2yJiyIqMSSWUAEkVRJGs0JmLxgsSLAon4oa6E7q5BqzLTp+wP4sNSPLWMaoQDGVb5I8VjN3keT5D7qGtr9PdCG2jI4LtRdhwOPSqPhRzQ/ufnUrpu0jjjUIioKulUAX+2peoSm2VjGw0001g2NNNNAf/Z"/>
          <p:cNvSpPr>
            <a:spLocks noChangeAspect="1" noChangeArrowheads="1"/>
          </p:cNvSpPr>
          <p:nvPr/>
        </p:nvSpPr>
        <p:spPr bwMode="auto">
          <a:xfrm>
            <a:off x="155575" y="-190500"/>
            <a:ext cx="1524000" cy="4000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Lösungsansatz 1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Projektplanung</a:t>
            </a:r>
          </a:p>
          <a:p>
            <a:pPr lvl="1"/>
            <a:r>
              <a:rPr lang="de-DE" dirty="0" smtClean="0"/>
              <a:t>MS1: Paper </a:t>
            </a:r>
            <a:r>
              <a:rPr lang="de-DE" dirty="0" err="1" smtClean="0"/>
              <a:t>Prototyping</a:t>
            </a:r>
            <a:endParaRPr lang="de-DE" dirty="0" smtClean="0"/>
          </a:p>
          <a:p>
            <a:pPr lvl="1"/>
            <a:r>
              <a:rPr lang="de-DE" dirty="0" smtClean="0"/>
              <a:t>MS2: Webservice (Anmelden, Listen, etc.)</a:t>
            </a:r>
          </a:p>
          <a:p>
            <a:pPr lvl="1"/>
            <a:r>
              <a:rPr lang="de-DE" dirty="0" smtClean="0"/>
              <a:t>MS3: Taxierweiterung</a:t>
            </a:r>
          </a:p>
          <a:p>
            <a:pPr lvl="1"/>
            <a:r>
              <a:rPr lang="de-DE" dirty="0" smtClean="0"/>
              <a:t>MS4: Zugriff auf den Webservice per </a:t>
            </a:r>
            <a:r>
              <a:rPr lang="de-DE" dirty="0" err="1" smtClean="0"/>
              <a:t>App</a:t>
            </a:r>
            <a:r>
              <a:rPr lang="de-DE" dirty="0" smtClean="0"/>
              <a:t> </a:t>
            </a:r>
          </a:p>
          <a:p>
            <a:pPr lvl="1"/>
            <a:r>
              <a:rPr lang="de-DE" dirty="0" smtClean="0"/>
              <a:t>MS5: Optimierung &amp; Optionale Features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KickOff Präsentation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4" name="Picture 4" descr="http://icons.iconarchive.com/icons/iconshock/real-vista-project-managment/128/calendar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8584" y="1705743"/>
            <a:ext cx="1219200" cy="1219201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Lösungsansatz 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Erleichterung der Bürokratie zum Abrechnen der Reise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KickOff Präsentation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/>
          </a:p>
        </p:txBody>
      </p:sp>
      <p:pic>
        <p:nvPicPr>
          <p:cNvPr id="25602" name="Picture 2" descr="http://icons.iconarchive.com/icons/benjigarner/softdimension/128/Outlook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772816"/>
            <a:ext cx="1008112" cy="1008113"/>
          </a:xfrm>
          <a:prstGeom prst="rect">
            <a:avLst/>
          </a:prstGeom>
          <a:noFill/>
        </p:spPr>
      </p:pic>
      <p:pic>
        <p:nvPicPr>
          <p:cNvPr id="8" name="Picture 6" descr="http://icons.iconarchive.com/icons/deleket/sleek-xp-basic/128/Administrator-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600" y="2348880"/>
            <a:ext cx="1080119" cy="1080120"/>
          </a:xfrm>
          <a:prstGeom prst="rect">
            <a:avLst/>
          </a:prstGeom>
          <a:noFill/>
        </p:spPr>
      </p:pic>
      <p:sp>
        <p:nvSpPr>
          <p:cNvPr id="10" name="Pfeil nach rechts 9"/>
          <p:cNvSpPr/>
          <p:nvPr/>
        </p:nvSpPr>
        <p:spPr>
          <a:xfrm rot="5400000">
            <a:off x="1187624" y="3717033"/>
            <a:ext cx="648073" cy="21602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Picture 10" descr="http://icons.iconarchive.com/icons/iconshock/real-vista-mobile/128/blackberry-ico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3608" y="4221088"/>
            <a:ext cx="936104" cy="936105"/>
          </a:xfrm>
          <a:prstGeom prst="rect">
            <a:avLst/>
          </a:prstGeom>
          <a:noFill/>
        </p:spPr>
      </p:pic>
      <p:sp>
        <p:nvSpPr>
          <p:cNvPr id="12" name="Textfeld 11"/>
          <p:cNvSpPr txBox="1"/>
          <p:nvPr/>
        </p:nvSpPr>
        <p:spPr>
          <a:xfrm>
            <a:off x="550678" y="5229200"/>
            <a:ext cx="2147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(kennt Reisetermine)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14" name="Picture 6" descr="http://icons.iconarchive.com/icons/iconshock/real-vista-communications/128/clock-ic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23928" y="1700808"/>
            <a:ext cx="576064" cy="576065"/>
          </a:xfrm>
          <a:prstGeom prst="rect">
            <a:avLst/>
          </a:prstGeom>
          <a:noFill/>
        </p:spPr>
      </p:pic>
      <p:sp>
        <p:nvSpPr>
          <p:cNvPr id="16" name="Nach unten gekrümmter Pfeil 15"/>
          <p:cNvSpPr/>
          <p:nvPr/>
        </p:nvSpPr>
        <p:spPr>
          <a:xfrm>
            <a:off x="3707904" y="2420888"/>
            <a:ext cx="1080120" cy="648072"/>
          </a:xfrm>
          <a:prstGeom prst="curved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25606" name="Picture 6" descr="http://blog.imagebroker.net/wp-content/uploads/2010/11/maperture-icon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491880" y="2780928"/>
            <a:ext cx="1512168" cy="1512168"/>
          </a:xfrm>
          <a:prstGeom prst="rect">
            <a:avLst/>
          </a:prstGeom>
          <a:noFill/>
        </p:spPr>
      </p:pic>
      <p:sp>
        <p:nvSpPr>
          <p:cNvPr id="17" name="Pfeil nach rechts 16"/>
          <p:cNvSpPr/>
          <p:nvPr/>
        </p:nvSpPr>
        <p:spPr>
          <a:xfrm rot="19575610">
            <a:off x="2561190" y="4310864"/>
            <a:ext cx="648073" cy="21602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6228184" y="2276872"/>
            <a:ext cx="1548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Reisetagebuch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25610" name="Picture 10" descr="http://icons.iconarchive.com/icons/deleket/book/128/Evernote-Book-icon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444208" y="2636912"/>
            <a:ext cx="1219200" cy="1219201"/>
          </a:xfrm>
          <a:prstGeom prst="rect">
            <a:avLst/>
          </a:prstGeom>
          <a:noFill/>
        </p:spPr>
      </p:pic>
      <p:sp>
        <p:nvSpPr>
          <p:cNvPr id="21" name="Pfeil nach rechts 20"/>
          <p:cNvSpPr/>
          <p:nvPr/>
        </p:nvSpPr>
        <p:spPr>
          <a:xfrm>
            <a:off x="5220072" y="3068960"/>
            <a:ext cx="648073" cy="21602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Pfeil nach rechts 21"/>
          <p:cNvSpPr/>
          <p:nvPr/>
        </p:nvSpPr>
        <p:spPr>
          <a:xfrm rot="5400000">
            <a:off x="6732240" y="4149081"/>
            <a:ext cx="648073" cy="21602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5612" name="Picture 12" descr="Excel icon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588224" y="4725144"/>
            <a:ext cx="1008111" cy="1008112"/>
          </a:xfrm>
          <a:prstGeom prst="rect">
            <a:avLst/>
          </a:prstGeom>
          <a:noFill/>
        </p:spPr>
      </p:pic>
      <p:sp>
        <p:nvSpPr>
          <p:cNvPr id="24" name="Textfeld 23"/>
          <p:cNvSpPr txBox="1"/>
          <p:nvPr/>
        </p:nvSpPr>
        <p:spPr>
          <a:xfrm>
            <a:off x="6732240" y="5877272"/>
            <a:ext cx="1912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 smtClean="0">
                <a:solidFill>
                  <a:schemeClr val="bg1"/>
                </a:solidFill>
              </a:rPr>
              <a:t>[3], [28], [36], [38],</a:t>
            </a:r>
            <a:br>
              <a:rPr lang="de-DE" sz="1400" dirty="0" smtClean="0">
                <a:solidFill>
                  <a:schemeClr val="bg1"/>
                </a:solidFill>
              </a:rPr>
            </a:br>
            <a:r>
              <a:rPr lang="de-DE" sz="1400" dirty="0" smtClean="0">
                <a:solidFill>
                  <a:schemeClr val="bg1"/>
                </a:solidFill>
              </a:rPr>
              <a:t>[39], [40], [41], [42]</a:t>
            </a:r>
            <a:endParaRPr lang="de-DE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Lösungsansatz 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Useraktivität</a:t>
            </a:r>
          </a:p>
          <a:p>
            <a:pPr lvl="1"/>
            <a:r>
              <a:rPr lang="de-DE" dirty="0" smtClean="0"/>
              <a:t>User braucht nur den </a:t>
            </a:r>
            <a:r>
              <a:rPr lang="de-DE" dirty="0" err="1" smtClean="0"/>
              <a:t>Excelexport</a:t>
            </a:r>
            <a:r>
              <a:rPr lang="de-DE" dirty="0" smtClean="0"/>
              <a:t> anzustoßen</a:t>
            </a:r>
          </a:p>
          <a:p>
            <a:pPr lvl="1"/>
            <a:r>
              <a:rPr lang="de-DE" dirty="0" smtClean="0"/>
              <a:t>Alle andere Aktivitäten passieren automatisch</a:t>
            </a:r>
          </a:p>
          <a:p>
            <a:endParaRPr lang="de-DE" dirty="0" smtClean="0"/>
          </a:p>
          <a:p>
            <a:r>
              <a:rPr lang="de-DE" dirty="0" smtClean="0"/>
              <a:t>Optional</a:t>
            </a:r>
          </a:p>
          <a:p>
            <a:pPr lvl="1"/>
            <a:r>
              <a:rPr lang="de-DE" dirty="0" smtClean="0"/>
              <a:t>Digitalisieren von Belegen und Anheften an die Reisetagebucheinträge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KickOff Präsentation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Lösungsansatz 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Projektplanung</a:t>
            </a:r>
          </a:p>
          <a:p>
            <a:pPr lvl="1"/>
            <a:r>
              <a:rPr lang="de-DE" dirty="0" smtClean="0"/>
              <a:t>MS1: Paper </a:t>
            </a:r>
            <a:r>
              <a:rPr lang="de-DE" dirty="0" err="1" smtClean="0"/>
              <a:t>Prototyping</a:t>
            </a:r>
            <a:endParaRPr lang="de-DE" dirty="0" smtClean="0"/>
          </a:p>
          <a:p>
            <a:pPr lvl="1"/>
            <a:r>
              <a:rPr lang="de-DE" dirty="0" smtClean="0"/>
              <a:t>MS2: Outlookexport der Termine</a:t>
            </a:r>
          </a:p>
          <a:p>
            <a:pPr lvl="1"/>
            <a:r>
              <a:rPr lang="de-DE" dirty="0" smtClean="0"/>
              <a:t>MS3: Basisversion der </a:t>
            </a:r>
            <a:r>
              <a:rPr lang="de-DE" dirty="0" err="1" smtClean="0"/>
              <a:t>App</a:t>
            </a:r>
            <a:endParaRPr lang="de-DE" dirty="0" smtClean="0"/>
          </a:p>
          <a:p>
            <a:pPr lvl="1"/>
            <a:r>
              <a:rPr lang="de-DE" dirty="0" smtClean="0"/>
              <a:t>MS4: Bugfixing, Export nach Excel</a:t>
            </a:r>
          </a:p>
          <a:p>
            <a:pPr lvl="1"/>
            <a:r>
              <a:rPr lang="de-DE" dirty="0" smtClean="0"/>
              <a:t>MS5: Optimierung &amp; Optionale Features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KickOff Präsentation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54460" y="2960948"/>
            <a:ext cx="6635080" cy="93610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de-DE" sz="6000" b="1" dirty="0" smtClean="0"/>
              <a:t>Fragen         </a:t>
            </a:r>
            <a:r>
              <a:rPr lang="de-DE" sz="6000" b="1" dirty="0" err="1" smtClean="0"/>
              <a:t>Fragen</a:t>
            </a:r>
            <a:endParaRPr lang="de-DE" sz="6000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KickOff Präsentation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/>
          </a:p>
        </p:txBody>
      </p:sp>
      <p:pic>
        <p:nvPicPr>
          <p:cNvPr id="5122" name="Picture 2" descr="0 Question mark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2924944"/>
            <a:ext cx="864096" cy="864096"/>
          </a:xfrm>
          <a:prstGeom prst="rect">
            <a:avLst/>
          </a:prstGeom>
          <a:noFill/>
        </p:spPr>
      </p:pic>
      <p:pic>
        <p:nvPicPr>
          <p:cNvPr id="5124" name="Picture 4" descr="http://icons.iconarchive.com/icons/dooffy/characters/128/0-Exclamation-mark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280" y="2924944"/>
            <a:ext cx="864096" cy="864097"/>
          </a:xfrm>
          <a:prstGeom prst="rect">
            <a:avLst/>
          </a:prstGeom>
          <a:noFill/>
        </p:spPr>
      </p:pic>
      <p:pic>
        <p:nvPicPr>
          <p:cNvPr id="5126" name="Picture 6" descr="http://icons.iconarchive.com/icons/dooffy/characters/128/0-Minus-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56856" y="2780928"/>
            <a:ext cx="1219200" cy="1219201"/>
          </a:xfrm>
          <a:prstGeom prst="rect">
            <a:avLst/>
          </a:prstGeom>
          <a:noFill/>
        </p:spPr>
      </p:pic>
      <p:sp>
        <p:nvSpPr>
          <p:cNvPr id="10" name="Textfeld 9"/>
          <p:cNvSpPr txBox="1"/>
          <p:nvPr/>
        </p:nvSpPr>
        <p:spPr>
          <a:xfrm>
            <a:off x="6732240" y="5877272"/>
            <a:ext cx="1912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 smtClean="0">
                <a:solidFill>
                  <a:schemeClr val="bg1"/>
                </a:solidFill>
              </a:rPr>
              <a:t>[43], [44],[45]</a:t>
            </a:r>
            <a:endParaRPr lang="de-DE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</p:nvPr>
        </p:nvGraphicFramePr>
        <p:xfrm>
          <a:off x="323528" y="1125538"/>
          <a:ext cx="8568952" cy="4973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/>
                <a:gridCol w="1152128"/>
                <a:gridCol w="6912768"/>
              </a:tblGrid>
              <a:tr h="287238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[1]</a:t>
                      </a:r>
                      <a:endParaRPr lang="de-DE" sz="14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User Group</a:t>
                      </a:r>
                      <a:endParaRPr lang="de-DE" sz="14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2"/>
                        </a:rPr>
                        <a:t>http://www.iconarchive.com/show/sleek-xp-basic-icons-by-deleket/User-Group-icon.html</a:t>
                      </a:r>
                      <a:r>
                        <a:rPr lang="de-DE" sz="1400" dirty="0" smtClean="0"/>
                        <a:t> </a:t>
                      </a:r>
                      <a:endParaRPr lang="de-DE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[2]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 smtClean="0">
                          <a:solidFill>
                            <a:schemeClr val="bg1"/>
                          </a:solidFill>
                        </a:rPr>
                        <a:t>Casette</a:t>
                      </a:r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 Recorder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3"/>
                        </a:rPr>
                        <a:t>http://www.iconarchive.com/show/satellite-icons-by-apathae/2-Users-icon.html</a:t>
                      </a:r>
                      <a:r>
                        <a:rPr lang="de-DE" sz="1400" dirty="0" smtClean="0"/>
                        <a:t> 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[3]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Person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4"/>
                        </a:rPr>
                        <a:t>http://www.iconarchive.com/show/sleek-xp-basic-icons-by-deleket/Administrator-icon.html</a:t>
                      </a:r>
                      <a:r>
                        <a:rPr lang="de-DE" sz="1400" dirty="0" smtClean="0"/>
                        <a:t> 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[4]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Lupe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5"/>
                        </a:rPr>
                        <a:t>http://www.iconarchive.com/show/scrap-icons-by-deleket/Magnifying-Glass-icon.html</a:t>
                      </a:r>
                      <a:r>
                        <a:rPr lang="de-DE" sz="1400" dirty="0" smtClean="0"/>
                        <a:t> 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[5]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Zielscheibe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6"/>
                        </a:rPr>
                        <a:t>http://www.omnigallery.net/Target_icon.png</a:t>
                      </a:r>
                      <a:r>
                        <a:rPr lang="de-DE" sz="1400" dirty="0" smtClean="0"/>
                        <a:t> 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[6]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Notiz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7"/>
                        </a:rPr>
                        <a:t>http://www.iconarchive.com/show/oxygen-icons-by-oxygen-icons.org/Apps-basket-icon.html</a:t>
                      </a:r>
                      <a:r>
                        <a:rPr lang="de-DE" sz="1400" dirty="0" smtClean="0"/>
                        <a:t> 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[7]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Glühbirne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8"/>
                        </a:rPr>
                        <a:t>http://www.iconarchive.com/show/sleek-xp-basic-icons-by-deleket/Lamp-icon.html</a:t>
                      </a:r>
                      <a:r>
                        <a:rPr lang="de-DE" sz="1400" dirty="0" smtClean="0"/>
                        <a:t> 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[8]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Türkei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9"/>
                        </a:rPr>
                        <a:t>http://www.iconarchive.com/show/all-country-flag-icons-by-custom-icon-design/Turkey-Flag-icon.html</a:t>
                      </a:r>
                      <a:r>
                        <a:rPr lang="de-DE" sz="1400" dirty="0" smtClean="0"/>
                        <a:t> 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[9]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Hut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10"/>
                        </a:rPr>
                        <a:t>http://www.iconarchive.com/show/oxygen-icons-by-oxygen-icons.org/Categories-applications-education-university-icon.html</a:t>
                      </a:r>
                      <a:r>
                        <a:rPr lang="de-DE" sz="1400" dirty="0" smtClean="0"/>
                        <a:t> 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[10]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Ringe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11"/>
                        </a:rPr>
                        <a:t>http://www.iconarchive.com/show/vista-love-icons-by-icons-land/Rings-icon.html</a:t>
                      </a:r>
                      <a:r>
                        <a:rPr lang="de-DE" sz="1400" dirty="0" smtClean="0"/>
                        <a:t> 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[11]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Frau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12"/>
                        </a:rPr>
                        <a:t>http://www.iconarchive.com/show/pretty-office-7-icons-by-custom-icon-design/Female-icon.html</a:t>
                      </a:r>
                      <a:r>
                        <a:rPr lang="de-DE" sz="1400" dirty="0" smtClean="0"/>
                        <a:t> 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[12]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Haus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13"/>
                        </a:rPr>
                        <a:t>http://www.iconarchive.com/show/sleek-xp-basic-icons-by-deleket/Home-icon.html</a:t>
                      </a:r>
                      <a:r>
                        <a:rPr lang="de-DE" sz="1400" dirty="0" smtClean="0"/>
                        <a:t> </a:t>
                      </a:r>
                      <a:endParaRPr lang="de-DE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KickOff Präsentation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</p:nvPr>
        </p:nvGraphicFramePr>
        <p:xfrm>
          <a:off x="323528" y="1125538"/>
          <a:ext cx="8568952" cy="4749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/>
                <a:gridCol w="1152128"/>
                <a:gridCol w="6912768"/>
              </a:tblGrid>
              <a:tr h="287238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[13]</a:t>
                      </a:r>
                      <a:endParaRPr lang="de-DE" sz="14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Ortsschild B</a:t>
                      </a:r>
                      <a:endParaRPr lang="de-DE" sz="14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2"/>
                        </a:rPr>
                        <a:t>http://onlinestreet.de/strassen/ortsschild/Berlin.Neuk%F6lln.html</a:t>
                      </a:r>
                      <a:r>
                        <a:rPr lang="de-DE" sz="1400" dirty="0" smtClean="0"/>
                        <a:t> </a:t>
                      </a:r>
                      <a:endParaRPr lang="de-DE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[14]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Auto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3"/>
                        </a:rPr>
                        <a:t>http://www.iconarchive.com/show/transport-icons-by-icons-land/Car-icon.html</a:t>
                      </a:r>
                      <a:r>
                        <a:rPr lang="de-DE" sz="1400" dirty="0" smtClean="0"/>
                        <a:t> 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[15]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Bahn Logo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4"/>
                        </a:rPr>
                        <a:t>http://smartphonearea.de/2009/12/appstore-db-navigator-offizielle-bahn-applikation/</a:t>
                      </a:r>
                      <a:r>
                        <a:rPr lang="de-DE" sz="1400" dirty="0" smtClean="0"/>
                        <a:t> 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[16]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Zug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5"/>
                        </a:rPr>
                        <a:t>http://www.iconarchive.com/show/vista-artistic-icons-by-awicons/2-Hot-Train-icon.html</a:t>
                      </a:r>
                      <a:r>
                        <a:rPr lang="de-DE" sz="1400" dirty="0" smtClean="0"/>
                        <a:t> 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[17]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Bahncard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6"/>
                        </a:rPr>
                        <a:t>http://de.wikipedia.org/w/index.php?title=Datei:Bahncard_100_102009.png&amp;filetimestamp=20101123214027</a:t>
                      </a:r>
                      <a:r>
                        <a:rPr lang="de-DE" sz="1400" dirty="0" smtClean="0"/>
                        <a:t> 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[18]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Ticket X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7"/>
                        </a:rPr>
                        <a:t>http://www.iconarchive.com/show/pretty-office-3-icons-by-custom-icon-design/remove-ticket-icon.html</a:t>
                      </a:r>
                      <a:r>
                        <a:rPr lang="de-DE" sz="1400" dirty="0" smtClean="0"/>
                        <a:t> 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[19]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 smtClean="0">
                          <a:solidFill>
                            <a:schemeClr val="bg1"/>
                          </a:solidFill>
                        </a:rPr>
                        <a:t>Fragezeich</a:t>
                      </a:r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8"/>
                        </a:rPr>
                        <a:t>http://www.iconarchive.com/show/3d-cartoon-vol2-icons-by-deleket/Help-And-Support-icon.html</a:t>
                      </a:r>
                      <a:r>
                        <a:rPr lang="de-DE" sz="1400" dirty="0" smtClean="0"/>
                        <a:t> 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[20]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 smtClean="0">
                          <a:solidFill>
                            <a:schemeClr val="bg1"/>
                          </a:solidFill>
                        </a:rPr>
                        <a:t>Frownie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9"/>
                        </a:rPr>
                        <a:t>http://www.iconarchive.com/show/keriyo-emoticons-icons-by-deleket/Smiley-upset-3-icon.html</a:t>
                      </a:r>
                      <a:r>
                        <a:rPr lang="de-DE" sz="1400" dirty="0" smtClean="0"/>
                        <a:t> 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[21]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Laptop</a:t>
                      </a:r>
                      <a:endParaRPr lang="de-DE" sz="14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10"/>
                        </a:rPr>
                        <a:t>http://www.iconarchive.com/show/refresh-cl-icons-by-tpdkdesign.net/Hardware-Laptop-2-icon.html</a:t>
                      </a:r>
                      <a:r>
                        <a:rPr lang="de-DE" sz="1400" dirty="0" smtClean="0"/>
                        <a:t> </a:t>
                      </a:r>
                      <a:endParaRPr lang="de-DE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[22]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Ortsschild </a:t>
                      </a:r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W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2"/>
                        </a:rPr>
                        <a:t>http://onlinestreet.de/strassen/ortsschild/Wolfsburg.html</a:t>
                      </a:r>
                      <a:r>
                        <a:rPr lang="de-DE" sz="1400" dirty="0" smtClean="0"/>
                        <a:t> 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[23]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Gruppe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11"/>
                        </a:rPr>
                        <a:t>http://www.iconarchive.com/show/soft-scraps-icons-by-deleket/User-Group-icon.html</a:t>
                      </a:r>
                      <a:r>
                        <a:rPr lang="de-DE" sz="1400" dirty="0" smtClean="0"/>
                        <a:t> </a:t>
                      </a:r>
                      <a:endParaRPr lang="de-DE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KickOff Präsentation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</p:nvPr>
        </p:nvGraphicFramePr>
        <p:xfrm>
          <a:off x="323528" y="1125538"/>
          <a:ext cx="8568952" cy="481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/>
                <a:gridCol w="1152128"/>
                <a:gridCol w="6912768"/>
              </a:tblGrid>
              <a:tr h="287238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[24]</a:t>
                      </a:r>
                      <a:endParaRPr lang="de-DE" sz="14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Taxi</a:t>
                      </a:r>
                      <a:endParaRPr lang="de-DE" sz="14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2"/>
                        </a:rPr>
                        <a:t>http://www.iconarchive.com/show/travel-icons-by-aha-soft/taxi-icon.html</a:t>
                      </a:r>
                      <a:r>
                        <a:rPr lang="de-DE" sz="1400" dirty="0" smtClean="0"/>
                        <a:t> </a:t>
                      </a:r>
                      <a:endParaRPr lang="de-DE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25]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VW Logo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3"/>
                        </a:rPr>
                        <a:t>http://media.photobucket.com/image/vw%20button%20icon/caddy-shack/VW%20Emblems%20%20Logos/VW%20Applied%20Emblems/vw-button_icon-3.jpg?o=3</a:t>
                      </a:r>
                      <a:r>
                        <a:rPr lang="de-DE" sz="1400" dirty="0" smtClean="0"/>
                        <a:t> 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[26]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Stapel</a:t>
                      </a:r>
                      <a:endParaRPr lang="de-DE" sz="14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4"/>
                        </a:rPr>
                        <a:t>http://www.iconarchive.com/show/recycling-icons-by-skuzigraphic/paper-icon.html</a:t>
                      </a:r>
                      <a:r>
                        <a:rPr lang="de-DE" sz="1400" dirty="0" smtClean="0"/>
                        <a:t> </a:t>
                      </a:r>
                      <a:endParaRPr lang="de-DE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[27]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de-DE" sz="14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5"/>
                        </a:rPr>
                        <a:t>http://www.iconarchive.com/show/farm-fresh-icons-by-fatcow/cross-icon.html</a:t>
                      </a:r>
                      <a:r>
                        <a:rPr lang="de-DE" sz="1400" dirty="0" smtClean="0"/>
                        <a:t> </a:t>
                      </a:r>
                      <a:endParaRPr lang="de-DE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[28]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Handy</a:t>
                      </a:r>
                      <a:endParaRPr lang="de-DE" sz="14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6"/>
                        </a:rPr>
                        <a:t>http://www.iconarchive.com/show/real-vista-mobile-icons-by-iconshock/blackberry-icon.html</a:t>
                      </a:r>
                      <a:r>
                        <a:rPr lang="de-DE" sz="1400" dirty="0" smtClean="0"/>
                        <a:t> </a:t>
                      </a:r>
                      <a:endParaRPr lang="de-DE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[29]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Ticket Grün</a:t>
                      </a:r>
                      <a:endParaRPr lang="de-DE" sz="14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7"/>
                        </a:rPr>
                        <a:t>http://www.iconarchive.com/show/pretty-office-3-icons-by-custom-icon-design/ticket-1-icon.html</a:t>
                      </a:r>
                      <a:r>
                        <a:rPr lang="de-DE" sz="1400" dirty="0" smtClean="0"/>
                        <a:t> </a:t>
                      </a:r>
                      <a:endParaRPr lang="de-DE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[30]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Blasen</a:t>
                      </a:r>
                      <a:endParaRPr lang="de-DE" sz="14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8"/>
                        </a:rPr>
                        <a:t>http://www.iconarchive.com/show/pretty-office-6-icons-by-custom-icon-design/communication-icon.html</a:t>
                      </a:r>
                      <a:r>
                        <a:rPr lang="de-DE" sz="1400" dirty="0" smtClean="0"/>
                        <a:t> </a:t>
                      </a:r>
                      <a:endParaRPr lang="de-DE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[31]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Karte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9"/>
                        </a:rPr>
                        <a:t>http://www.iconarchive.com/show/palm-icons-by-thiago-silva/Google-Maps-icon.html</a:t>
                      </a:r>
                      <a:r>
                        <a:rPr lang="de-DE" sz="1400" dirty="0" smtClean="0"/>
                        <a:t> 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[32]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Sozial 1</a:t>
                      </a:r>
                      <a:endParaRPr lang="de-DE" sz="14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10"/>
                        </a:rPr>
                        <a:t>http://www.iconarchive.com/show/soft-scraps-icons-by-deleket/User-Chat-icon.html</a:t>
                      </a:r>
                      <a:r>
                        <a:rPr lang="de-DE" sz="1400" dirty="0" smtClean="0"/>
                        <a:t> </a:t>
                      </a:r>
                      <a:endParaRPr lang="de-DE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[33]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Sozial</a:t>
                      </a:r>
                      <a:r>
                        <a:rPr lang="de-DE" sz="1400" baseline="0" dirty="0" smtClean="0">
                          <a:solidFill>
                            <a:schemeClr val="bg1"/>
                          </a:solidFill>
                        </a:rPr>
                        <a:t> 2</a:t>
                      </a:r>
                      <a:endParaRPr lang="de-DE" sz="14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11"/>
                        </a:rPr>
                        <a:t>http://www.iconarchive.com/show/sleek-xp-basic-icons-by-deleket/Chat-icon.html</a:t>
                      </a:r>
                      <a:r>
                        <a:rPr lang="de-DE" sz="1400" dirty="0" smtClean="0"/>
                        <a:t> </a:t>
                      </a:r>
                      <a:endParaRPr lang="de-DE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[34]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Router</a:t>
                      </a:r>
                      <a:endParaRPr lang="de-DE" sz="14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12"/>
                        </a:rPr>
                        <a:t>http://www.iconarchive.com/show/junior-icons-by-treetog/network-icon.html</a:t>
                      </a:r>
                      <a:r>
                        <a:rPr lang="de-DE" sz="1400" dirty="0" smtClean="0"/>
                        <a:t> </a:t>
                      </a:r>
                      <a:endParaRPr lang="de-DE" sz="1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KickOff Präsentation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</p:nvPr>
        </p:nvGraphicFramePr>
        <p:xfrm>
          <a:off x="323528" y="1125538"/>
          <a:ext cx="8568952" cy="452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/>
                <a:gridCol w="1152128"/>
                <a:gridCol w="6912768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[35]</a:t>
                      </a:r>
                      <a:endParaRPr lang="de-DE" sz="14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Homepage</a:t>
                      </a:r>
                      <a:endParaRPr lang="de-DE" sz="14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2"/>
                        </a:rPr>
                        <a:t>http://www.iconarchive.com/show/ivista-2-icons-by-gakuseisean/Network-Panel-Settings-icon.html</a:t>
                      </a:r>
                      <a:r>
                        <a:rPr lang="de-DE" sz="1400" dirty="0" smtClean="0"/>
                        <a:t> </a:t>
                      </a:r>
                      <a:endParaRPr lang="de-DE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[36]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Wecker</a:t>
                      </a:r>
                      <a:endParaRPr lang="de-DE" sz="14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3"/>
                        </a:rPr>
                        <a:t>http://www.iconarchive.com/show/real-vista-communications-icons-by-iconshock/clock-icon.html</a:t>
                      </a:r>
                      <a:r>
                        <a:rPr lang="de-DE" sz="1400" dirty="0" smtClean="0"/>
                        <a:t> </a:t>
                      </a:r>
                      <a:endParaRPr lang="de-DE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[37]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Mail</a:t>
                      </a:r>
                      <a:endParaRPr lang="de-DE" sz="14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4"/>
                        </a:rPr>
                        <a:t>http://www.iconarchive.com/show/sleek-xp-basic-icons-by-deleket/Mail-icon.html</a:t>
                      </a:r>
                      <a:r>
                        <a:rPr lang="de-DE" sz="1400" dirty="0" smtClean="0"/>
                        <a:t> </a:t>
                      </a:r>
                      <a:endParaRPr lang="de-DE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[38]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Outlook</a:t>
                      </a:r>
                      <a:endParaRPr lang="de-DE" sz="14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5"/>
                        </a:rPr>
                        <a:t>http://www.iconarchive.com/show/softdimension-icons-by-benjigarner/Outlook-icon.html</a:t>
                      </a:r>
                      <a:r>
                        <a:rPr lang="de-DE" sz="1400" dirty="0" smtClean="0"/>
                        <a:t> </a:t>
                      </a:r>
                      <a:endParaRPr lang="de-DE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[39]</a:t>
                      </a:r>
                      <a:endParaRPr lang="de-DE" sz="14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Kalender</a:t>
                      </a:r>
                      <a:endParaRPr lang="de-DE" sz="14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6"/>
                        </a:rPr>
                        <a:t>http://www.iconarchive.com/show/recycling-icons-by-skuzigraphic/paper-icon.html</a:t>
                      </a:r>
                      <a:r>
                        <a:rPr lang="de-DE" sz="1400" dirty="0" smtClean="0"/>
                        <a:t> </a:t>
                      </a:r>
                      <a:endParaRPr lang="de-DE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[40]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Ortung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7"/>
                        </a:rPr>
                        <a:t>http://blog.imagebroker.net/wp-content/uploads/2010/11/maperture-icon.png</a:t>
                      </a:r>
                      <a:r>
                        <a:rPr lang="de-DE" sz="1400" dirty="0" smtClean="0"/>
                        <a:t> 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[41]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Tagebuch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8"/>
                        </a:rPr>
                        <a:t>http://www.iconarchive.com/show/book-icons-by-deleket/Evernote-Book-icon.html</a:t>
                      </a:r>
                      <a:r>
                        <a:rPr lang="de-DE" sz="1400" dirty="0" smtClean="0"/>
                        <a:t> 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42]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smtClean="0">
                          <a:solidFill>
                            <a:schemeClr val="bg1"/>
                          </a:solidFill>
                        </a:rPr>
                        <a:t>Excel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9"/>
                        </a:rPr>
                        <a:t>http://www.iconarchive.com/show/softdimension-icons-by-benjigarner/Excel-icon.html</a:t>
                      </a:r>
                      <a:r>
                        <a:rPr lang="de-DE" sz="1400" dirty="0" smtClean="0"/>
                        <a:t> 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[43]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 smtClean="0">
                          <a:solidFill>
                            <a:schemeClr val="bg1"/>
                          </a:solidFill>
                        </a:rPr>
                        <a:t>Fragezeich</a:t>
                      </a:r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. 2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10"/>
                        </a:rPr>
                        <a:t>http://www.iconarchive.com/show/characters-icons-by-dooffy/0-Question-mark-icon.html</a:t>
                      </a:r>
                      <a:r>
                        <a:rPr lang="de-DE" sz="1400" dirty="0" smtClean="0"/>
                        <a:t> 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[44]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Bindestrich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11"/>
                        </a:rPr>
                        <a:t>http://www.iconarchive.com/show/characters-icons-by-dooffy/0-Minus-icon.html</a:t>
                      </a:r>
                      <a:r>
                        <a:rPr lang="de-DE" sz="1400" dirty="0" smtClean="0"/>
                        <a:t> 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[45]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 smtClean="0">
                          <a:solidFill>
                            <a:schemeClr val="bg1"/>
                          </a:solidFill>
                        </a:rPr>
                        <a:t>Ausrufezeich</a:t>
                      </a:r>
                      <a:r>
                        <a:rPr lang="de-DE" sz="14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de-DE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hlinkClick r:id="rId12"/>
                        </a:rPr>
                        <a:t>http://www.iconarchive.com/show/characters-icons-by-dooffy/0-Exclamation-mark-icon.html</a:t>
                      </a:r>
                      <a:r>
                        <a:rPr lang="de-DE" sz="1400" dirty="0" smtClean="0"/>
                        <a:t> </a:t>
                      </a:r>
                      <a:endParaRPr lang="de-DE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KickOff Präsentation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18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 smtClean="0"/>
              <a:t>Anforderungsanalyse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Lösungsansatz 1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Lösungsansatz 2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Fragen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Quellen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KickOff Präsentation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Anforderungsanalyse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Vorgehen beim Herausfiltern von Bedürfnissen: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KickOff Präsentation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6732240" y="5877272"/>
            <a:ext cx="1912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 smtClean="0">
                <a:solidFill>
                  <a:schemeClr val="bg1"/>
                </a:solidFill>
              </a:rPr>
              <a:t>[1], [2], [3], [4],</a:t>
            </a:r>
          </a:p>
          <a:p>
            <a:pPr algn="r"/>
            <a:r>
              <a:rPr lang="de-DE" sz="1400" dirty="0" smtClean="0">
                <a:solidFill>
                  <a:schemeClr val="bg1"/>
                </a:solidFill>
              </a:rPr>
              <a:t>[5], [6], [7</a:t>
            </a:r>
            <a:r>
              <a:rPr lang="de-DE" sz="1400" dirty="0" smtClean="0">
                <a:solidFill>
                  <a:schemeClr val="bg1"/>
                </a:solidFill>
              </a:rPr>
              <a:t>] 	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1259632" y="3347700"/>
            <a:ext cx="115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Interviews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://icons.iconarchive.com/icons/deleket/sleek-xp-basic/128/User-Group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628800"/>
            <a:ext cx="1584176" cy="1584177"/>
          </a:xfrm>
          <a:prstGeom prst="rect">
            <a:avLst/>
          </a:prstGeom>
          <a:noFill/>
        </p:spPr>
      </p:pic>
      <p:pic>
        <p:nvPicPr>
          <p:cNvPr id="1028" name="Picture 4" descr="http://icons.iconarchive.com/icons/apathae/satellite/128/2-Users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2276872"/>
            <a:ext cx="1003176" cy="1003177"/>
          </a:xfrm>
          <a:prstGeom prst="rect">
            <a:avLst/>
          </a:prstGeom>
          <a:noFill/>
        </p:spPr>
      </p:pic>
      <p:sp>
        <p:nvSpPr>
          <p:cNvPr id="13" name="Eingekerbter Pfeil nach rechts 12"/>
          <p:cNvSpPr/>
          <p:nvPr/>
        </p:nvSpPr>
        <p:spPr>
          <a:xfrm rot="1353011">
            <a:off x="3436431" y="2780183"/>
            <a:ext cx="1656184" cy="792088"/>
          </a:xfrm>
          <a:prstGeom prst="notched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6444208" y="4643844"/>
            <a:ext cx="1596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Persona &amp; POV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6" name="Eingekerbter Pfeil nach rechts 15"/>
          <p:cNvSpPr/>
          <p:nvPr/>
        </p:nvSpPr>
        <p:spPr>
          <a:xfrm rot="9543492">
            <a:off x="3362709" y="4490903"/>
            <a:ext cx="1656184" cy="792088"/>
          </a:xfrm>
          <a:prstGeom prst="notched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971600" y="5877272"/>
            <a:ext cx="1645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Lösungsansätze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1030" name="Picture 6" descr="http://icons.iconarchive.com/icons/deleket/sleek-xp-basic/128/Administrator-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8144" y="2915652"/>
            <a:ext cx="1368152" cy="1368153"/>
          </a:xfrm>
          <a:prstGeom prst="rect">
            <a:avLst/>
          </a:prstGeom>
          <a:noFill/>
        </p:spPr>
      </p:pic>
      <p:pic>
        <p:nvPicPr>
          <p:cNvPr id="1034" name="Picture 10" descr="http://www.omnigallery.net/Target_ico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64288" y="3059668"/>
            <a:ext cx="1224136" cy="1224136"/>
          </a:xfrm>
          <a:prstGeom prst="rect">
            <a:avLst/>
          </a:prstGeom>
          <a:noFill/>
        </p:spPr>
      </p:pic>
      <p:pic>
        <p:nvPicPr>
          <p:cNvPr id="1032" name="Picture 8" descr="http://icons.iconarchive.com/icons/deleket/scrap/128/Magnifying-Glass-ic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52320" y="3635732"/>
            <a:ext cx="864095" cy="864096"/>
          </a:xfrm>
          <a:prstGeom prst="rect">
            <a:avLst/>
          </a:prstGeom>
          <a:noFill/>
        </p:spPr>
      </p:pic>
      <p:pic>
        <p:nvPicPr>
          <p:cNvPr id="1036" name="Picture 12" descr="http://icons.iconarchive.com/icons/oxygen-icons.org/oxygen/128/Apps-basket-icon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52600" y="4730079"/>
            <a:ext cx="1219200" cy="1219201"/>
          </a:xfrm>
          <a:prstGeom prst="rect">
            <a:avLst/>
          </a:prstGeom>
          <a:noFill/>
        </p:spPr>
      </p:pic>
      <p:pic>
        <p:nvPicPr>
          <p:cNvPr id="1038" name="Picture 14" descr="http://icons.iconarchive.com/icons/deleket/sleek-xp-basic/128/Lamp-icon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99592" y="4221088"/>
            <a:ext cx="1219200" cy="12192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Anforderungsanalyse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Persona – privat</a:t>
            </a:r>
          </a:p>
          <a:p>
            <a:pPr lvl="3">
              <a:buNone/>
            </a:pPr>
            <a:r>
              <a:rPr lang="de-DE" dirty="0" smtClean="0"/>
              <a:t>	Eltern aus der Türkei, </a:t>
            </a:r>
            <a:br>
              <a:rPr lang="de-DE" dirty="0" smtClean="0"/>
            </a:br>
            <a:r>
              <a:rPr lang="de-DE" dirty="0" err="1" smtClean="0"/>
              <a:t>Batur</a:t>
            </a:r>
            <a:r>
              <a:rPr lang="de-DE" dirty="0" smtClean="0"/>
              <a:t> geboren in Dortmund</a:t>
            </a:r>
          </a:p>
          <a:p>
            <a:pPr lvl="3">
              <a:buNone/>
            </a:pPr>
            <a:endParaRPr lang="de-DE" dirty="0" smtClean="0"/>
          </a:p>
          <a:p>
            <a:pPr lvl="3">
              <a:buNone/>
            </a:pPr>
            <a:r>
              <a:rPr lang="de-DE" dirty="0" smtClean="0"/>
              <a:t>	TU Berlin Wirtschaftingenieurwesen,</a:t>
            </a:r>
          </a:p>
          <a:p>
            <a:pPr lvl="3">
              <a:buNone/>
            </a:pPr>
            <a:r>
              <a:rPr lang="de-DE" dirty="0" smtClean="0"/>
              <a:t>	3 Jahre Siemens, seit 2008 </a:t>
            </a:r>
            <a:r>
              <a:rPr lang="de-DE" dirty="0" err="1" smtClean="0"/>
              <a:t>Carmeq</a:t>
            </a:r>
            <a:endParaRPr lang="de-DE" dirty="0" smtClean="0"/>
          </a:p>
          <a:p>
            <a:pPr lvl="3">
              <a:buNone/>
            </a:pPr>
            <a:endParaRPr lang="de-DE" dirty="0" smtClean="0"/>
          </a:p>
          <a:p>
            <a:pPr lvl="3">
              <a:buNone/>
            </a:pPr>
            <a:r>
              <a:rPr lang="de-DE" dirty="0" smtClean="0"/>
              <a:t>	seit 2007 mit Anna</a:t>
            </a:r>
          </a:p>
          <a:p>
            <a:pPr lvl="3">
              <a:buNone/>
            </a:pPr>
            <a:endParaRPr lang="de-DE" dirty="0" smtClean="0"/>
          </a:p>
          <a:p>
            <a:pPr lvl="3">
              <a:buNone/>
            </a:pPr>
            <a:r>
              <a:rPr lang="de-DE" dirty="0" smtClean="0"/>
              <a:t>	2 Jahre alt, Mona</a:t>
            </a:r>
          </a:p>
          <a:p>
            <a:pPr lvl="3">
              <a:buNone/>
            </a:pPr>
            <a:endParaRPr lang="de-DE" dirty="0" smtClean="0"/>
          </a:p>
          <a:p>
            <a:pPr lvl="3">
              <a:buNone/>
            </a:pPr>
            <a:r>
              <a:rPr lang="de-DE" dirty="0" smtClean="0"/>
              <a:t>	in Berlin, Rudow</a:t>
            </a:r>
          </a:p>
          <a:p>
            <a:pPr lvl="3">
              <a:buNone/>
            </a:pPr>
            <a:r>
              <a:rPr lang="de-DE" dirty="0" smtClean="0"/>
              <a:t>	220 m²</a:t>
            </a:r>
          </a:p>
          <a:p>
            <a:pPr lvl="2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KickOff Präsentation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18442" name="Picture 10" descr="http://icons.iconarchive.com/icons/icons-land/vista-love/128/Rings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5" y="3429000"/>
            <a:ext cx="864096" cy="864097"/>
          </a:xfrm>
          <a:prstGeom prst="rect">
            <a:avLst/>
          </a:prstGeom>
          <a:noFill/>
        </p:spPr>
      </p:pic>
      <p:pic>
        <p:nvPicPr>
          <p:cNvPr id="26" name="Picture 2" descr="C:\Users\Sebastian Schulz\Documents\FU Berlin\4.Sem\gKPWT\swp_kp2_2012_gruppe1\Anforderungsanalyse\Persona\Uemit_M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0232" y="1556792"/>
            <a:ext cx="1998222" cy="2664296"/>
          </a:xfrm>
          <a:prstGeom prst="rect">
            <a:avLst/>
          </a:prstGeom>
          <a:noFill/>
        </p:spPr>
      </p:pic>
      <p:sp>
        <p:nvSpPr>
          <p:cNvPr id="27" name="Textfeld 26"/>
          <p:cNvSpPr txBox="1"/>
          <p:nvPr/>
        </p:nvSpPr>
        <p:spPr>
          <a:xfrm>
            <a:off x="6732240" y="4293096"/>
            <a:ext cx="1872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00" b="1" dirty="0" err="1" smtClean="0">
                <a:solidFill>
                  <a:schemeClr val="bg1"/>
                </a:solidFill>
              </a:rPr>
              <a:t>Batur</a:t>
            </a:r>
            <a:r>
              <a:rPr lang="de-DE" sz="2200" b="1" dirty="0" smtClean="0">
                <a:solidFill>
                  <a:schemeClr val="bg1"/>
                </a:solidFill>
              </a:rPr>
              <a:t> Temel</a:t>
            </a:r>
            <a:endParaRPr lang="de-DE" sz="2200" b="1" dirty="0">
              <a:solidFill>
                <a:schemeClr val="bg1"/>
              </a:solidFill>
            </a:endParaRPr>
          </a:p>
        </p:txBody>
      </p:sp>
      <p:pic>
        <p:nvPicPr>
          <p:cNvPr id="18454" name="Picture 22" descr="Female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9631" y="4437112"/>
            <a:ext cx="576064" cy="576064"/>
          </a:xfrm>
          <a:prstGeom prst="rect">
            <a:avLst/>
          </a:prstGeom>
          <a:noFill/>
        </p:spPr>
      </p:pic>
      <p:pic>
        <p:nvPicPr>
          <p:cNvPr id="18456" name="Picture 24" descr="http://icons.iconarchive.com/icons/deleket/sleek-xp-basic/128/Home-ico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51620" y="5301208"/>
            <a:ext cx="792087" cy="792088"/>
          </a:xfrm>
          <a:prstGeom prst="rect">
            <a:avLst/>
          </a:prstGeom>
          <a:noFill/>
        </p:spPr>
      </p:pic>
      <p:pic>
        <p:nvPicPr>
          <p:cNvPr id="18458" name="Picture 26" descr="http://icons.iconarchive.com/icons/oxygen-icons.org/oxygen/128/Categories-applications-education-university-ic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10071" y="2492896"/>
            <a:ext cx="1075184" cy="1075185"/>
          </a:xfrm>
          <a:prstGeom prst="rect">
            <a:avLst/>
          </a:prstGeom>
          <a:noFill/>
        </p:spPr>
      </p:pic>
      <p:pic>
        <p:nvPicPr>
          <p:cNvPr id="18460" name="Picture 28" descr="Turkey Flag icon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51619" y="1556792"/>
            <a:ext cx="792088" cy="792088"/>
          </a:xfrm>
          <a:prstGeom prst="rect">
            <a:avLst/>
          </a:prstGeom>
          <a:noFill/>
        </p:spPr>
      </p:pic>
      <p:sp>
        <p:nvSpPr>
          <p:cNvPr id="32" name="Textfeld 31"/>
          <p:cNvSpPr txBox="1"/>
          <p:nvPr/>
        </p:nvSpPr>
        <p:spPr>
          <a:xfrm>
            <a:off x="6732240" y="5877272"/>
            <a:ext cx="1912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 smtClean="0">
                <a:solidFill>
                  <a:schemeClr val="bg1"/>
                </a:solidFill>
              </a:rPr>
              <a:t>[8], [9], [10]</a:t>
            </a:r>
            <a:br>
              <a:rPr lang="de-DE" sz="1400" dirty="0" smtClean="0">
                <a:solidFill>
                  <a:schemeClr val="bg1"/>
                </a:solidFill>
              </a:rPr>
            </a:br>
            <a:r>
              <a:rPr lang="de-DE" sz="1400" dirty="0" smtClean="0">
                <a:solidFill>
                  <a:schemeClr val="bg1"/>
                </a:solidFill>
              </a:rPr>
              <a:t>[11], [12]</a:t>
            </a:r>
            <a:endParaRPr lang="de-DE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Anforderungsanalyse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Persona - Reiseverhalten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KickOff Präsentation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7" name="Picture 20" descr="Das Icon von DB Navigato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1844824"/>
            <a:ext cx="576064" cy="576064"/>
          </a:xfrm>
          <a:prstGeom prst="rect">
            <a:avLst/>
          </a:prstGeom>
          <a:noFill/>
        </p:spPr>
      </p:pic>
      <p:pic>
        <p:nvPicPr>
          <p:cNvPr id="8" name="Picture 12" descr="Ortsschild Berli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13540" y="1844824"/>
            <a:ext cx="886252" cy="576064"/>
          </a:xfrm>
          <a:prstGeom prst="rect">
            <a:avLst/>
          </a:prstGeom>
          <a:noFill/>
        </p:spPr>
      </p:pic>
      <p:pic>
        <p:nvPicPr>
          <p:cNvPr id="9" name="Picture 2" descr="C:\Users\Sebastian Schulz\Documents\FU Berlin\4.Sem\gKPWT\swp_kp2_2012_gruppe1\Anforderungsanalyse\Persona\Uemit_M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60232" y="1556792"/>
            <a:ext cx="1998222" cy="2664296"/>
          </a:xfrm>
          <a:prstGeom prst="rect">
            <a:avLst/>
          </a:prstGeom>
          <a:noFill/>
        </p:spPr>
      </p:pic>
      <p:pic>
        <p:nvPicPr>
          <p:cNvPr id="10" name="Picture 6" descr="2 Hot Train ico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3568" y="3140968"/>
            <a:ext cx="1584176" cy="1584176"/>
          </a:xfrm>
          <a:prstGeom prst="rect">
            <a:avLst/>
          </a:prstGeom>
          <a:noFill/>
        </p:spPr>
      </p:pic>
      <p:pic>
        <p:nvPicPr>
          <p:cNvPr id="11" name="Picture 4" descr="Datei:Bahncard 100 102009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75656" y="3212976"/>
            <a:ext cx="1728192" cy="109308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2" name="Picture 8" descr="Car icon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131840" y="1628800"/>
            <a:ext cx="936104" cy="936104"/>
          </a:xfrm>
          <a:prstGeom prst="rect">
            <a:avLst/>
          </a:prstGeom>
          <a:noFill/>
        </p:spPr>
      </p:pic>
      <p:sp>
        <p:nvSpPr>
          <p:cNvPr id="13" name="Pfeil nach rechts 12"/>
          <p:cNvSpPr/>
          <p:nvPr/>
        </p:nvSpPr>
        <p:spPr>
          <a:xfrm>
            <a:off x="2771800" y="2060848"/>
            <a:ext cx="288032" cy="14401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 nach rechts 13"/>
          <p:cNvSpPr/>
          <p:nvPr/>
        </p:nvSpPr>
        <p:spPr>
          <a:xfrm>
            <a:off x="4211960" y="2060848"/>
            <a:ext cx="288032" cy="14401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482" name="Picture 2" descr="http://icons.iconarchive.com/icons/tpdkdesign.net/refresh-cl/128/Hardware-Laptop-2-icon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436096" y="3933056"/>
            <a:ext cx="792087" cy="792088"/>
          </a:xfrm>
          <a:prstGeom prst="rect">
            <a:avLst/>
          </a:prstGeom>
          <a:noFill/>
        </p:spPr>
      </p:pic>
      <p:pic>
        <p:nvPicPr>
          <p:cNvPr id="20484" name="Picture 4" descr="http://icons.iconarchive.com/icons/custom-icon-design/pretty-office-3/128/remove-ticket-icon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851920" y="3356992"/>
            <a:ext cx="792088" cy="792090"/>
          </a:xfrm>
          <a:prstGeom prst="rect">
            <a:avLst/>
          </a:prstGeom>
          <a:noFill/>
        </p:spPr>
      </p:pic>
      <p:sp>
        <p:nvSpPr>
          <p:cNvPr id="19" name="Pfeil nach rechts 18"/>
          <p:cNvSpPr/>
          <p:nvPr/>
        </p:nvSpPr>
        <p:spPr>
          <a:xfrm>
            <a:off x="3419872" y="3717032"/>
            <a:ext cx="288032" cy="14401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Pfeil nach rechts 19"/>
          <p:cNvSpPr/>
          <p:nvPr/>
        </p:nvSpPr>
        <p:spPr>
          <a:xfrm rot="1871086">
            <a:off x="5020524" y="3853207"/>
            <a:ext cx="288032" cy="14401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Pfeil nach rechts 20"/>
          <p:cNvSpPr/>
          <p:nvPr/>
        </p:nvSpPr>
        <p:spPr>
          <a:xfrm rot="19535595">
            <a:off x="5019541" y="3425772"/>
            <a:ext cx="288032" cy="14401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486" name="Picture 6" descr="Help And Support icon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644008" y="3501008"/>
            <a:ext cx="432048" cy="432048"/>
          </a:xfrm>
          <a:prstGeom prst="rect">
            <a:avLst/>
          </a:prstGeom>
          <a:noFill/>
        </p:spPr>
      </p:pic>
      <p:pic>
        <p:nvPicPr>
          <p:cNvPr id="20488" name="Picture 8" descr="http://icons.iconarchive.com/icons/deleket/keriyo-emoticons/128/Smiley-upset-3-icon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364088" y="2996952"/>
            <a:ext cx="720079" cy="720080"/>
          </a:xfrm>
          <a:prstGeom prst="rect">
            <a:avLst/>
          </a:prstGeom>
          <a:noFill/>
        </p:spPr>
      </p:pic>
      <p:pic>
        <p:nvPicPr>
          <p:cNvPr id="20490" name="Picture 10" descr="Ortsschild Wolfsbur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763688" y="5157192"/>
            <a:ext cx="886252" cy="576064"/>
          </a:xfrm>
          <a:prstGeom prst="rect">
            <a:avLst/>
          </a:prstGeom>
          <a:noFill/>
        </p:spPr>
      </p:pic>
      <p:sp>
        <p:nvSpPr>
          <p:cNvPr id="26" name="Pfeil nach rechts 25"/>
          <p:cNvSpPr/>
          <p:nvPr/>
        </p:nvSpPr>
        <p:spPr>
          <a:xfrm>
            <a:off x="2771800" y="5373216"/>
            <a:ext cx="288032" cy="14401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Pfeil nach rechts 26"/>
          <p:cNvSpPr/>
          <p:nvPr/>
        </p:nvSpPr>
        <p:spPr>
          <a:xfrm>
            <a:off x="4499992" y="5445224"/>
            <a:ext cx="288032" cy="14401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492" name="Picture 12" descr="User Group icon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275856" y="5085184"/>
            <a:ext cx="864096" cy="864096"/>
          </a:xfrm>
          <a:prstGeom prst="rect">
            <a:avLst/>
          </a:prstGeom>
          <a:noFill/>
        </p:spPr>
      </p:pic>
      <p:pic>
        <p:nvPicPr>
          <p:cNvPr id="24" name="Picture 6" descr="Help And Support icon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067944" y="4941168"/>
            <a:ext cx="432048" cy="432048"/>
          </a:xfrm>
          <a:prstGeom prst="rect">
            <a:avLst/>
          </a:prstGeom>
          <a:noFill/>
        </p:spPr>
      </p:pic>
      <p:pic>
        <p:nvPicPr>
          <p:cNvPr id="20494" name="Picture 14" descr="http://icons.iconarchive.com/icons/aha-soft/travel/128/taxi-icon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076056" y="5085184"/>
            <a:ext cx="864095" cy="864096"/>
          </a:xfrm>
          <a:prstGeom prst="rect">
            <a:avLst/>
          </a:prstGeom>
          <a:noFill/>
        </p:spPr>
      </p:pic>
      <p:sp>
        <p:nvSpPr>
          <p:cNvPr id="30" name="Pfeil nach rechts 29"/>
          <p:cNvSpPr/>
          <p:nvPr/>
        </p:nvSpPr>
        <p:spPr>
          <a:xfrm>
            <a:off x="6156176" y="5445224"/>
            <a:ext cx="288032" cy="14401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501" name="Picture 21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660232" y="5085184"/>
            <a:ext cx="798829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" name="Textfeld 36"/>
          <p:cNvSpPr txBox="1"/>
          <p:nvPr/>
        </p:nvSpPr>
        <p:spPr>
          <a:xfrm>
            <a:off x="6732240" y="4293096"/>
            <a:ext cx="1872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00" b="1" dirty="0" err="1" smtClean="0">
                <a:solidFill>
                  <a:schemeClr val="bg1"/>
                </a:solidFill>
              </a:rPr>
              <a:t>Batur</a:t>
            </a:r>
            <a:r>
              <a:rPr lang="de-DE" sz="2200" b="1" dirty="0" smtClean="0">
                <a:solidFill>
                  <a:schemeClr val="bg1"/>
                </a:solidFill>
              </a:rPr>
              <a:t> Temel</a:t>
            </a:r>
            <a:endParaRPr lang="de-DE" sz="2200" b="1" dirty="0">
              <a:solidFill>
                <a:schemeClr val="bg1"/>
              </a:solidFill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5868144" y="5877272"/>
            <a:ext cx="2777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 smtClean="0">
                <a:solidFill>
                  <a:schemeClr val="bg1"/>
                </a:solidFill>
              </a:rPr>
              <a:t>[13], [14], [15], [16], [17], [18], [19],</a:t>
            </a:r>
            <a:br>
              <a:rPr lang="de-DE" sz="1400" dirty="0" smtClean="0">
                <a:solidFill>
                  <a:schemeClr val="bg1"/>
                </a:solidFill>
              </a:rPr>
            </a:br>
            <a:r>
              <a:rPr lang="de-DE" sz="1400" dirty="0" smtClean="0">
                <a:solidFill>
                  <a:schemeClr val="bg1"/>
                </a:solidFill>
              </a:rPr>
              <a:t> [20], [21], [22], [23], [24], [25]</a:t>
            </a:r>
            <a:endParaRPr lang="de-DE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Anforderungsanalyse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Point </a:t>
            </a:r>
            <a:r>
              <a:rPr lang="de-DE" dirty="0" err="1" smtClean="0"/>
              <a:t>of</a:t>
            </a:r>
            <a:r>
              <a:rPr lang="de-DE" dirty="0" smtClean="0"/>
              <a:t> View</a:t>
            </a:r>
          </a:p>
          <a:p>
            <a:pPr lvl="1"/>
            <a:r>
              <a:rPr lang="de-DE" dirty="0" smtClean="0"/>
              <a:t>Reiseabrechnung erleichtern</a:t>
            </a:r>
          </a:p>
          <a:p>
            <a:pPr lvl="1"/>
            <a:r>
              <a:rPr lang="de-DE" dirty="0" smtClean="0"/>
              <a:t>Reservierungen ohne Ticket vereinfachen</a:t>
            </a:r>
          </a:p>
          <a:p>
            <a:pPr lvl="1"/>
            <a:r>
              <a:rPr lang="de-DE" dirty="0" smtClean="0"/>
              <a:t>Kommunikation mit Kollegen in Bezug auf </a:t>
            </a:r>
            <a:br>
              <a:rPr lang="de-DE" dirty="0" smtClean="0"/>
            </a:br>
            <a:r>
              <a:rPr lang="de-DE" dirty="0" smtClean="0"/>
              <a:t>Weiterfahrt</a:t>
            </a:r>
          </a:p>
          <a:p>
            <a:pPr lvl="1"/>
            <a:r>
              <a:rPr lang="de-DE" dirty="0" smtClean="0"/>
              <a:t>Planung von unbekannteren Reisen vereinfachen</a:t>
            </a:r>
          </a:p>
          <a:p>
            <a:pPr lvl="1"/>
            <a:r>
              <a:rPr lang="de-DE" dirty="0" smtClean="0"/>
              <a:t>Soziale Kontakte unter Kollegen während der Fahrt 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KickOff</a:t>
            </a:r>
            <a:r>
              <a:rPr lang="de-DE" dirty="0" smtClean="0"/>
              <a:t> Präsentation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19458" name="Picture 2" descr="http://icons.iconarchive.com/icons/skuzigraphic/recycling/128/paper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80" y="4581128"/>
            <a:ext cx="1219200" cy="1219201"/>
          </a:xfrm>
          <a:prstGeom prst="rect">
            <a:avLst/>
          </a:prstGeom>
          <a:noFill/>
        </p:spPr>
      </p:pic>
      <p:pic>
        <p:nvPicPr>
          <p:cNvPr id="19460" name="Picture 4" descr="http://icons.iconarchive.com/icons/custom-icon-design/pretty-office-6/128/communication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4725144"/>
            <a:ext cx="1219200" cy="1219201"/>
          </a:xfrm>
          <a:prstGeom prst="rect">
            <a:avLst/>
          </a:prstGeom>
          <a:noFill/>
        </p:spPr>
      </p:pic>
      <p:pic>
        <p:nvPicPr>
          <p:cNvPr id="19462" name="Picture 6" descr="http://icons.iconarchive.com/icons/fatcow/farm-fresh/32/cross-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9632" y="5229200"/>
            <a:ext cx="576062" cy="576064"/>
          </a:xfrm>
          <a:prstGeom prst="rect">
            <a:avLst/>
          </a:prstGeom>
          <a:noFill/>
        </p:spPr>
      </p:pic>
      <p:pic>
        <p:nvPicPr>
          <p:cNvPr id="19464" name="Picture 8" descr="http://icons.iconarchive.com/icons/thiago-silva/palm/128/Google-Maps-ico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80112" y="4653136"/>
            <a:ext cx="1219200" cy="1219201"/>
          </a:xfrm>
          <a:prstGeom prst="rect">
            <a:avLst/>
          </a:prstGeom>
          <a:noFill/>
        </p:spPr>
      </p:pic>
      <p:pic>
        <p:nvPicPr>
          <p:cNvPr id="19466" name="Picture 10" descr="http://icons.iconarchive.com/icons/iconshock/real-vista-mobile/128/blackberry-ic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23728" y="4293096"/>
            <a:ext cx="1219200" cy="1219201"/>
          </a:xfrm>
          <a:prstGeom prst="rect">
            <a:avLst/>
          </a:prstGeom>
          <a:noFill/>
        </p:spPr>
      </p:pic>
      <p:pic>
        <p:nvPicPr>
          <p:cNvPr id="19468" name="Picture 12" descr="http://icons.iconarchive.com/icons/custom-icon-design/pretty-office-3/128/ticket-1-icon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339752" y="4653136"/>
            <a:ext cx="1219200" cy="1219201"/>
          </a:xfrm>
          <a:prstGeom prst="rect">
            <a:avLst/>
          </a:prstGeom>
          <a:noFill/>
        </p:spPr>
      </p:pic>
      <p:pic>
        <p:nvPicPr>
          <p:cNvPr id="19470" name="Picture 14" descr="http://icons.iconarchive.com/icons/deleket/soft-scraps/128/User-Chat-icon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092280" y="4941169"/>
            <a:ext cx="864095" cy="864096"/>
          </a:xfrm>
          <a:prstGeom prst="rect">
            <a:avLst/>
          </a:prstGeom>
          <a:noFill/>
        </p:spPr>
      </p:pic>
      <p:pic>
        <p:nvPicPr>
          <p:cNvPr id="19472" name="Picture 16" descr="http://icons.iconarchive.com/icons/deleket/sleek-xp-basic/128/Chat-icon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745288" y="4869160"/>
            <a:ext cx="1008111" cy="1008112"/>
          </a:xfrm>
          <a:prstGeom prst="rect">
            <a:avLst/>
          </a:prstGeom>
          <a:noFill/>
        </p:spPr>
      </p:pic>
      <p:sp>
        <p:nvSpPr>
          <p:cNvPr id="15" name="Textfeld 14"/>
          <p:cNvSpPr txBox="1"/>
          <p:nvPr/>
        </p:nvSpPr>
        <p:spPr>
          <a:xfrm>
            <a:off x="6732240" y="5877272"/>
            <a:ext cx="1912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 smtClean="0">
                <a:solidFill>
                  <a:schemeClr val="bg1"/>
                </a:solidFill>
              </a:rPr>
              <a:t>[26], [27], [28], [29],</a:t>
            </a:r>
            <a:br>
              <a:rPr lang="de-DE" sz="1400" dirty="0" smtClean="0">
                <a:solidFill>
                  <a:schemeClr val="bg1"/>
                </a:solidFill>
              </a:rPr>
            </a:br>
            <a:r>
              <a:rPr lang="de-DE" sz="1400" dirty="0" smtClean="0">
                <a:solidFill>
                  <a:schemeClr val="bg1"/>
                </a:solidFill>
              </a:rPr>
              <a:t>[30], [31], [32], [33]</a:t>
            </a:r>
            <a:endParaRPr lang="de-DE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 smtClean="0"/>
              <a:t>Anforderungsanalyse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Lösungsansatz 1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Lösungsansatz 2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Fragen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Quellen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KickOff Präsentation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Wolke 11"/>
          <p:cNvSpPr/>
          <p:nvPr/>
        </p:nvSpPr>
        <p:spPr>
          <a:xfrm>
            <a:off x="1835696" y="1916832"/>
            <a:ext cx="4536504" cy="2232248"/>
          </a:xfrm>
          <a:prstGeom prst="cloud">
            <a:avLst/>
          </a:prstGeom>
          <a:solidFill>
            <a:schemeClr val="bg1">
              <a:lumMod val="75000"/>
              <a:alpha val="22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Lösungsansatz 1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Kommunikation während der Zugfahrt zum Teilen einer Weiterfahrtsmöglichkeit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KickOff Präsentation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/>
          </a:p>
        </p:txBody>
      </p:sp>
      <p:pic>
        <p:nvPicPr>
          <p:cNvPr id="8" name="Picture 6" descr="2 Hot Train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4293096"/>
            <a:ext cx="1584176" cy="1584176"/>
          </a:xfrm>
          <a:prstGeom prst="rect">
            <a:avLst/>
          </a:prstGeom>
          <a:noFill/>
        </p:spPr>
      </p:pic>
      <p:pic>
        <p:nvPicPr>
          <p:cNvPr id="7" name="Picture 10" descr="http://icons.iconarchive.com/icons/iconshock/real-vista-mobile/128/blackberry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5085184"/>
            <a:ext cx="936104" cy="936105"/>
          </a:xfrm>
          <a:prstGeom prst="rect">
            <a:avLst/>
          </a:prstGeom>
          <a:noFill/>
        </p:spPr>
      </p:pic>
      <p:pic>
        <p:nvPicPr>
          <p:cNvPr id="28674" name="Picture 2" descr="network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67944" y="2564904"/>
            <a:ext cx="1008112" cy="1008112"/>
          </a:xfrm>
          <a:prstGeom prst="rect">
            <a:avLst/>
          </a:prstGeom>
          <a:noFill/>
        </p:spPr>
      </p:pic>
      <p:pic>
        <p:nvPicPr>
          <p:cNvPr id="28676" name="Picture 4" descr="http://icons.iconarchive.com/icons/gakuseisean/ivista-2/128/Network-Panel-Settings-ico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43808" y="2420888"/>
            <a:ext cx="1219200" cy="1219201"/>
          </a:xfrm>
          <a:prstGeom prst="rect">
            <a:avLst/>
          </a:prstGeom>
          <a:noFill/>
        </p:spPr>
      </p:pic>
      <p:sp>
        <p:nvSpPr>
          <p:cNvPr id="11" name="Pfeil nach rechts 10"/>
          <p:cNvSpPr/>
          <p:nvPr/>
        </p:nvSpPr>
        <p:spPr>
          <a:xfrm rot="19059041">
            <a:off x="1769094" y="3950013"/>
            <a:ext cx="569604" cy="23669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Picture 6" descr="http://icons.iconarchive.com/icons/deleket/sleek-xp-basic/128/Administrator-ic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31640" y="5013176"/>
            <a:ext cx="1080119" cy="1080120"/>
          </a:xfrm>
          <a:prstGeom prst="rect">
            <a:avLst/>
          </a:prstGeom>
          <a:noFill/>
        </p:spPr>
      </p:pic>
      <p:pic>
        <p:nvPicPr>
          <p:cNvPr id="28678" name="Picture 6" descr="http://icons.iconarchive.com/icons/iconshock/real-vista-communications/128/clock-icon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63888" y="4293096"/>
            <a:ext cx="432047" cy="432048"/>
          </a:xfrm>
          <a:prstGeom prst="rect">
            <a:avLst/>
          </a:prstGeom>
          <a:noFill/>
        </p:spPr>
      </p:pic>
      <p:sp>
        <p:nvSpPr>
          <p:cNvPr id="15" name="Pfeil nach rechts 14"/>
          <p:cNvSpPr/>
          <p:nvPr/>
        </p:nvSpPr>
        <p:spPr>
          <a:xfrm rot="5400000">
            <a:off x="3779911" y="4437114"/>
            <a:ext cx="648073" cy="21602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8680" name="Picture 8" descr="http://icons.iconarchive.com/icons/deleket/sleek-xp-basic/128/Mail-icon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707904" y="4797152"/>
            <a:ext cx="792087" cy="792088"/>
          </a:xfrm>
          <a:prstGeom prst="rect">
            <a:avLst/>
          </a:prstGeom>
          <a:noFill/>
        </p:spPr>
      </p:pic>
      <p:sp>
        <p:nvSpPr>
          <p:cNvPr id="17" name="Pfeil nach rechts 16"/>
          <p:cNvSpPr/>
          <p:nvPr/>
        </p:nvSpPr>
        <p:spPr>
          <a:xfrm rot="10800000">
            <a:off x="2483768" y="5606198"/>
            <a:ext cx="569604" cy="23669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3131840" y="5445224"/>
            <a:ext cx="2136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Infos über Mitfahrer </a:t>
            </a:r>
          </a:p>
          <a:p>
            <a:pPr algn="ctr"/>
            <a:r>
              <a:rPr lang="de-DE" dirty="0" smtClean="0">
                <a:solidFill>
                  <a:schemeClr val="bg1"/>
                </a:solidFill>
              </a:rPr>
              <a:t>&amp; Treffpunkt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9" name="Pfeil nach rechts 18"/>
          <p:cNvSpPr/>
          <p:nvPr/>
        </p:nvSpPr>
        <p:spPr>
          <a:xfrm rot="2298157">
            <a:off x="5808187" y="3724065"/>
            <a:ext cx="569604" cy="23669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Picture 14" descr="http://icons.iconarchive.com/icons/aha-soft/travel/128/taxi-icon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516216" y="3717032"/>
            <a:ext cx="864095" cy="864096"/>
          </a:xfrm>
          <a:prstGeom prst="rect">
            <a:avLst/>
          </a:prstGeom>
          <a:noFill/>
        </p:spPr>
      </p:pic>
      <p:sp>
        <p:nvSpPr>
          <p:cNvPr id="21" name="Textfeld 20"/>
          <p:cNvSpPr txBox="1"/>
          <p:nvPr/>
        </p:nvSpPr>
        <p:spPr>
          <a:xfrm>
            <a:off x="6156176" y="4509120"/>
            <a:ext cx="1774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Onlinebestellung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6732240" y="5877272"/>
            <a:ext cx="1912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 smtClean="0">
                <a:solidFill>
                  <a:schemeClr val="bg1"/>
                </a:solidFill>
              </a:rPr>
              <a:t>[3], [16], [24,] [28],</a:t>
            </a:r>
            <a:br>
              <a:rPr lang="de-DE" sz="1400" dirty="0" smtClean="0">
                <a:solidFill>
                  <a:schemeClr val="bg1"/>
                </a:solidFill>
              </a:rPr>
            </a:br>
            <a:r>
              <a:rPr lang="de-DE" sz="1400" dirty="0" smtClean="0">
                <a:solidFill>
                  <a:schemeClr val="bg1"/>
                </a:solidFill>
              </a:rPr>
              <a:t>[34], [35], [36], [37]  </a:t>
            </a:r>
            <a:endParaRPr lang="de-DE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Lösungsansatz 1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„Eintragen“:</a:t>
            </a:r>
          </a:p>
          <a:p>
            <a:pPr lvl="1"/>
            <a:r>
              <a:rPr lang="de-DE" dirty="0" smtClean="0"/>
              <a:t>User wählt Fahrziel und ggf. Zug</a:t>
            </a:r>
          </a:p>
          <a:p>
            <a:pPr lvl="1"/>
            <a:r>
              <a:rPr lang="de-DE" dirty="0" smtClean="0"/>
              <a:t>User sieht welche Mitarbeiter sich bereits in welche Liste eingetragen habe</a:t>
            </a:r>
          </a:p>
          <a:p>
            <a:pPr lvl="1"/>
            <a:r>
              <a:rPr lang="de-DE" dirty="0" smtClean="0"/>
              <a:t>Zwei Möglichkeiten:</a:t>
            </a:r>
          </a:p>
          <a:p>
            <a:pPr lvl="2"/>
            <a:r>
              <a:rPr lang="de-DE" dirty="0" smtClean="0"/>
              <a:t>Hinzufügen zu bestehender Liste</a:t>
            </a:r>
          </a:p>
          <a:p>
            <a:pPr lvl="2"/>
            <a:r>
              <a:rPr lang="de-DE" dirty="0" smtClean="0"/>
              <a:t>Neue Liste</a:t>
            </a:r>
          </a:p>
          <a:p>
            <a:pPr>
              <a:buNone/>
            </a:pPr>
            <a:endParaRPr lang="de-DE" dirty="0" smtClean="0"/>
          </a:p>
          <a:p>
            <a:r>
              <a:rPr lang="de-DE" dirty="0" smtClean="0"/>
              <a:t>Variante:</a:t>
            </a:r>
          </a:p>
          <a:p>
            <a:pPr lvl="1"/>
            <a:r>
              <a:rPr lang="de-DE" dirty="0" smtClean="0"/>
              <a:t>Falls Onlinebuchung nicht möglich, bekommt ein User die Nachricht inkl. Telefonnummer zum Bestellen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04.05.2012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KickOff Präsentation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737</Words>
  <Application>Microsoft Office PowerPoint</Application>
  <PresentationFormat>Bildschirmpräsentation (4:3)</PresentationFormat>
  <Paragraphs>287</Paragraphs>
  <Slides>18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19" baseType="lpstr">
      <vt:lpstr>Larissa-Design</vt:lpstr>
      <vt:lpstr>Lösungsansätze für Applikationen zur Erleichterung des intermodalen Reisens bei der Carmeq</vt:lpstr>
      <vt:lpstr>Agenda</vt:lpstr>
      <vt:lpstr>Anforderungsanalyse</vt:lpstr>
      <vt:lpstr>Anforderungsanalyse</vt:lpstr>
      <vt:lpstr>Anforderungsanalyse</vt:lpstr>
      <vt:lpstr>Anforderungsanalyse</vt:lpstr>
      <vt:lpstr>Agenda</vt:lpstr>
      <vt:lpstr>Lösungsansatz 1</vt:lpstr>
      <vt:lpstr>Lösungsansatz 1</vt:lpstr>
      <vt:lpstr>Lösungsansatz 1</vt:lpstr>
      <vt:lpstr>Lösungsansatz 2</vt:lpstr>
      <vt:lpstr>Lösungsansatz 2</vt:lpstr>
      <vt:lpstr>Lösungsansatz 2</vt:lpstr>
      <vt:lpstr>Folie 14</vt:lpstr>
      <vt:lpstr>Quellen</vt:lpstr>
      <vt:lpstr>Quellen</vt:lpstr>
      <vt:lpstr>Quellen</vt:lpstr>
      <vt:lpstr>Quellen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Sebastian Schulz</dc:creator>
  <cp:lastModifiedBy>Sebastian Schulz</cp:lastModifiedBy>
  <cp:revision>74</cp:revision>
  <dcterms:created xsi:type="dcterms:W3CDTF">2012-05-01T09:23:29Z</dcterms:created>
  <dcterms:modified xsi:type="dcterms:W3CDTF">2012-05-02T12:24:23Z</dcterms:modified>
</cp:coreProperties>
</file>